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5"/>
  </p:notes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409" autoAdjust="0"/>
  </p:normalViewPr>
  <p:slideViewPr>
    <p:cSldViewPr>
      <p:cViewPr varScale="1">
        <p:scale>
          <a:sx n="49" d="100"/>
          <a:sy n="49" d="100"/>
        </p:scale>
        <p:origin x="-208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11FB2-9820-4AF3-BECF-8495F2D472EC}" type="datetimeFigureOut">
              <a:rPr lang="en-US" smtClean="0"/>
              <a:pPr/>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B47B9-D005-4EA3-867A-8CBD358CE715}" type="slidenum">
              <a:rPr lang="en-US" smtClean="0"/>
              <a:pPr/>
              <a:t>‹#›</a:t>
            </a:fld>
            <a:endParaRPr lang="en-US"/>
          </a:p>
        </p:txBody>
      </p:sp>
    </p:spTree>
    <p:extLst>
      <p:ext uri="{BB962C8B-B14F-4D97-AF65-F5344CB8AC3E}">
        <p14:creationId xmlns:p14="http://schemas.microsoft.com/office/powerpoint/2010/main" xmlns="" val="30654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feature</a:t>
            </a:r>
            <a:r>
              <a:rPr lang="en-US" baseline="0" dirty="0" smtClean="0"/>
              <a:t> information about employment and labor laws. Why do you think it is important to be familiar with these?</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a:t>
            </a:fld>
            <a:endParaRPr lang="en-US"/>
          </a:p>
        </p:txBody>
      </p:sp>
    </p:spTree>
    <p:extLst>
      <p:ext uri="{BB962C8B-B14F-4D97-AF65-F5344CB8AC3E}">
        <p14:creationId xmlns:p14="http://schemas.microsoft.com/office/powerpoint/2010/main" xmlns="" val="165501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federal child labor provisions, authorized by the Fair Labor Standards Act (FLSA) of 1938, also known as the child labor laws, were enacted to ensure that when young people work, the work is safe and does not jeopardize their health, well-being or educational opportunities. These provisions also provide limited exemptions. Children and</a:t>
            </a:r>
            <a:r>
              <a:rPr lang="en-US" sz="1200" b="0" i="0" kern="1200" baseline="0" dirty="0" smtClean="0">
                <a:solidFill>
                  <a:schemeClr val="tx1"/>
                </a:solidFill>
                <a:effectLst/>
                <a:latin typeface="+mn-lt"/>
                <a:ea typeface="+mn-ea"/>
                <a:cs typeface="+mn-cs"/>
              </a:rPr>
              <a:t> teenagers can work in many places but there are limitations to the places they can work and the hours that they are allowed. Check out the websites listed to learn more!</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10</a:t>
            </a:fld>
            <a:endParaRPr lang="en-US"/>
          </a:p>
        </p:txBody>
      </p:sp>
    </p:spTree>
    <p:extLst>
      <p:ext uri="{BB962C8B-B14F-4D97-AF65-F5344CB8AC3E}">
        <p14:creationId xmlns:p14="http://schemas.microsoft.com/office/powerpoint/2010/main" xmlns="" val="358258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a:t>
            </a:r>
            <a:r>
              <a:rPr lang="en-US" baseline="0" dirty="0" smtClean="0"/>
              <a:t> compensation is the final objective of the employment and labor laws. It is a form of insurance providing wage replacement, medical benefits, and vocational rehabilitation to employees injured in the course of employment. Workers compensation is found within the department of labor, but it is handled by the Office of Workers’ Compensation Programs, also known as OWCP. This office focuses on four major disability compensation programs. They are wage replacement benefits, medical treatment, vocational rehabilitation, and other benefits.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11</a:t>
            </a:fld>
            <a:endParaRPr lang="en-US"/>
          </a:p>
        </p:txBody>
      </p:sp>
    </p:spTree>
    <p:extLst>
      <p:ext uri="{BB962C8B-B14F-4D97-AF65-F5344CB8AC3E}">
        <p14:creationId xmlns:p14="http://schemas.microsoft.com/office/powerpoint/2010/main" xmlns="" val="260302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Vocational Rehabilitation (VR) provides services to help eligible persons with disabilities prepare for, start and maintain competitive employment, thus becoming productive and independent citizens in their communities. This slide features some of the services that are offered under</a:t>
            </a:r>
            <a:r>
              <a:rPr lang="en-US" baseline="0" dirty="0" smtClean="0"/>
              <a:t> vocational rehabilitation. They are:</a:t>
            </a:r>
          </a:p>
          <a:p>
            <a:endParaRPr lang="en-US" baseline="0" dirty="0" smtClean="0"/>
          </a:p>
          <a:p>
            <a:r>
              <a:rPr lang="en-US" dirty="0" smtClean="0"/>
              <a:t>Counseling and guidance</a:t>
            </a:r>
          </a:p>
          <a:p>
            <a:r>
              <a:rPr lang="en-US" dirty="0" smtClean="0"/>
              <a:t>Postsecondary support</a:t>
            </a:r>
          </a:p>
          <a:p>
            <a:r>
              <a:rPr lang="en-US" dirty="0" smtClean="0"/>
              <a:t>Supported employment</a:t>
            </a:r>
          </a:p>
          <a:p>
            <a:r>
              <a:rPr lang="en-US" dirty="0" smtClean="0"/>
              <a:t>Work readiness training</a:t>
            </a:r>
          </a:p>
          <a:p>
            <a:r>
              <a:rPr lang="en-US" dirty="0" smtClean="0"/>
              <a:t>Work adjustment training</a:t>
            </a:r>
          </a:p>
          <a:p>
            <a:r>
              <a:rPr lang="en-US" dirty="0" smtClean="0"/>
              <a:t>Vocational and technical training</a:t>
            </a:r>
          </a:p>
          <a:p>
            <a:r>
              <a:rPr lang="en-US" dirty="0" smtClean="0"/>
              <a:t>On-the-job training</a:t>
            </a:r>
          </a:p>
          <a:p>
            <a:r>
              <a:rPr lang="en-US" dirty="0" smtClean="0"/>
              <a:t>Deaf, blind, and deaf-blind services</a:t>
            </a:r>
          </a:p>
          <a:p>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12</a:t>
            </a:fld>
            <a:endParaRPr lang="en-US"/>
          </a:p>
        </p:txBody>
      </p:sp>
    </p:spTree>
    <p:extLst>
      <p:ext uri="{BB962C8B-B14F-4D97-AF65-F5344CB8AC3E}">
        <p14:creationId xmlns:p14="http://schemas.microsoft.com/office/powerpoint/2010/main" xmlns="" val="375372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Browse through these resources to find</a:t>
            </a:r>
            <a:r>
              <a:rPr lang="en-US" baseline="0" dirty="0" smtClean="0"/>
              <a:t> more information about employment and labor laws</a:t>
            </a:r>
            <a:r>
              <a:rPr lang="en-US" baseline="0" dirty="0" smtClean="0"/>
              <a:t>!  You may copy and past each </a:t>
            </a:r>
            <a:r>
              <a:rPr lang="en-US" baseline="0" smtClean="0"/>
              <a:t>web address into your browser.</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13</a:t>
            </a:fld>
            <a:endParaRPr lang="en-US"/>
          </a:p>
        </p:txBody>
      </p:sp>
    </p:spTree>
    <p:extLst>
      <p:ext uri="{BB962C8B-B14F-4D97-AF65-F5344CB8AC3E}">
        <p14:creationId xmlns:p14="http://schemas.microsoft.com/office/powerpoint/2010/main" xmlns="" val="208518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employment and labor laws are set to cover four main objectives. The first is to prevent discrimination and harassment in the workplace. Next is to set poster requirements within the workplace. You may be wondering what posters are required in a workplace and why but we will study this in more detail in the following slides. These laws are also intended to set wage and hour laws in order to protect employees. The final goal of the employment and labor laws is to provide regulations for workers compensation. We will see each of these objectives in more detail throughout the presentation.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2</a:t>
            </a:fld>
            <a:endParaRPr lang="en-US"/>
          </a:p>
        </p:txBody>
      </p:sp>
    </p:spTree>
    <p:extLst>
      <p:ext uri="{BB962C8B-B14F-4D97-AF65-F5344CB8AC3E}">
        <p14:creationId xmlns:p14="http://schemas.microsoft.com/office/powerpoint/2010/main" xmlns="" val="418618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features 4 of the 8 laws that deal with discrimination and harassment in the workplace. </a:t>
            </a:r>
          </a:p>
          <a:p>
            <a:endParaRPr lang="en-US" dirty="0" smtClean="0"/>
          </a:p>
          <a:p>
            <a:r>
              <a:rPr lang="en-US" dirty="0" smtClean="0"/>
              <a:t>Title VII of the Civil Rights Act of 1964 (Title VII)</a:t>
            </a:r>
          </a:p>
          <a:p>
            <a:r>
              <a:rPr lang="en-US" dirty="0" smtClean="0"/>
              <a:t>This law makes it illegal to discriminate against someone on the basis of race, color, religion, national origin, or sex. The law also requires that employers reasonably accommodate applicants' and employees' sincerely held religious practices, unless doing so would impose an undue hardship on the operation of the employer's business.</a:t>
            </a:r>
          </a:p>
          <a:p>
            <a:endParaRPr lang="en-US" dirty="0" smtClean="0"/>
          </a:p>
          <a:p>
            <a:r>
              <a:rPr lang="en-US" dirty="0" smtClean="0"/>
              <a:t>The next law is the </a:t>
            </a:r>
            <a:r>
              <a:rPr lang="en-US" dirty="0" err="1" smtClean="0"/>
              <a:t>The</a:t>
            </a:r>
            <a:r>
              <a:rPr lang="en-US" dirty="0" smtClean="0"/>
              <a:t> Pregnancy Discrimination Act</a:t>
            </a:r>
          </a:p>
          <a:p>
            <a:r>
              <a:rPr lang="en-US" dirty="0" smtClean="0"/>
              <a:t>It amended Title VII to make it illegal to discriminate against a woman because of pregnancy, childbirth, or a medical condition related to pregnancy or childbirth. </a:t>
            </a:r>
          </a:p>
          <a:p>
            <a:endParaRPr lang="en-US" dirty="0" smtClean="0"/>
          </a:p>
          <a:p>
            <a:r>
              <a:rPr lang="en-US" dirty="0" smtClean="0"/>
              <a:t>Next is the </a:t>
            </a:r>
            <a:r>
              <a:rPr lang="en-US" dirty="0" err="1" smtClean="0"/>
              <a:t>The</a:t>
            </a:r>
            <a:r>
              <a:rPr lang="en-US" dirty="0" smtClean="0"/>
              <a:t> Equal Pay Act of 1963 (EPA)</a:t>
            </a:r>
          </a:p>
          <a:p>
            <a:r>
              <a:rPr lang="en-US" dirty="0" smtClean="0"/>
              <a:t>This law makes it illegal to pay different wages to men and women if they perform equal work in the same workplace. </a:t>
            </a:r>
          </a:p>
          <a:p>
            <a:endParaRPr lang="en-US" dirty="0" smtClean="0"/>
          </a:p>
          <a:p>
            <a:r>
              <a:rPr lang="en-US" dirty="0" smtClean="0"/>
              <a:t>Finally,</a:t>
            </a:r>
            <a:r>
              <a:rPr lang="en-US" baseline="0" dirty="0" smtClean="0"/>
              <a:t> </a:t>
            </a:r>
            <a:r>
              <a:rPr lang="en-US" dirty="0" smtClean="0"/>
              <a:t>The Age Discrimination in Employment Act of 1967 (ADEA)</a:t>
            </a:r>
          </a:p>
          <a:p>
            <a:r>
              <a:rPr lang="en-US" dirty="0" smtClean="0"/>
              <a:t>protects people who are 40 or older from discrimination because of age. </a:t>
            </a:r>
          </a:p>
          <a:p>
            <a:endParaRPr lang="en-US" dirty="0" smtClean="0"/>
          </a:p>
          <a:p>
            <a:r>
              <a:rPr lang="en-US" dirty="0" smtClean="0"/>
              <a:t>Each of these laws also makes it illegal to retaliate against a person because the person complained about discrimination, filed a charge of discrimination, or participated in an employment discrimination investigation or lawsuit.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3</a:t>
            </a:fld>
            <a:endParaRPr lang="en-US"/>
          </a:p>
        </p:txBody>
      </p:sp>
    </p:spTree>
    <p:extLst>
      <p:ext uri="{BB962C8B-B14F-4D97-AF65-F5344CB8AC3E}">
        <p14:creationId xmlns:p14="http://schemas.microsoft.com/office/powerpoint/2010/main" xmlns="" val="295587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slide</a:t>
            </a:r>
            <a:r>
              <a:rPr lang="en-US" sz="1200" b="0" i="0" kern="1200" baseline="0" dirty="0" smtClean="0">
                <a:solidFill>
                  <a:schemeClr val="tx1"/>
                </a:solidFill>
                <a:effectLst/>
                <a:latin typeface="+mn-lt"/>
                <a:ea typeface="+mn-ea"/>
                <a:cs typeface="+mn-cs"/>
              </a:rPr>
              <a:t> features the last four of the eight laws.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Title I of the Americans with Disabilities Act of 1990 (ADA)</a:t>
            </a:r>
            <a:r>
              <a:rPr lang="en-US" dirty="0" smtClean="0"/>
              <a:t/>
            </a:r>
            <a:br>
              <a:rPr lang="en-US" dirty="0" smtClean="0"/>
            </a:br>
            <a:r>
              <a:rPr lang="en-US" sz="1200" b="0" i="0" kern="1200" dirty="0" smtClean="0">
                <a:solidFill>
                  <a:schemeClr val="tx1"/>
                </a:solidFill>
                <a:effectLst/>
                <a:latin typeface="+mn-lt"/>
                <a:ea typeface="+mn-ea"/>
                <a:cs typeface="+mn-cs"/>
              </a:rPr>
              <a:t>makes it illegal to discriminate against a qualified person with a disability in the private sector and in state and local governments. The law also requires that employers reasonably accommodate the known physical or mental limitations of an otherwise qualified individual with a disability who is an applicant or employee, unless doing so would impose an undue hardship on the operation of the employer's business.</a:t>
            </a:r>
          </a:p>
          <a:p>
            <a:endParaRPr lang="en-US" sz="1200" b="0" i="0" kern="1200" dirty="0" smtClean="0">
              <a:solidFill>
                <a:schemeClr val="tx1"/>
              </a:solidFill>
              <a:effectLst/>
              <a:latin typeface="+mn-lt"/>
              <a:ea typeface="+mn-ea"/>
              <a:cs typeface="+mn-cs"/>
            </a:endParaRPr>
          </a:p>
          <a:p>
            <a:r>
              <a:rPr lang="en-US" dirty="0" smtClean="0"/>
              <a:t>The next law, Sections 102 and 103 of the Civil Rights Act of 1991, </a:t>
            </a:r>
          </a:p>
          <a:p>
            <a:r>
              <a:rPr lang="en-US" dirty="0" smtClean="0"/>
              <a:t>amends Title VII and the ADA to permit jury trials and compensatory and punitive damage awards in intentional discrimination cases.</a:t>
            </a:r>
          </a:p>
          <a:p>
            <a:endParaRPr lang="en-US" dirty="0" smtClean="0"/>
          </a:p>
          <a:p>
            <a:r>
              <a:rPr lang="en-US" dirty="0" smtClean="0"/>
              <a:t>The next law is Sections 501 and 505 of the Rehabilitation Act of 1973.</a:t>
            </a:r>
          </a:p>
          <a:p>
            <a:r>
              <a:rPr lang="en-US" dirty="0" smtClean="0"/>
              <a:t>This law makes it illegal to discriminate against a qualified person with a disability in the federal government. The law also requires that employers reasonably accommodate the known physical or mental limitations of an otherwise qualified individual with a disability who is an applicant or employee, unless doing so would impose an undue hardship on the operation of the employer's business.</a:t>
            </a:r>
          </a:p>
          <a:p>
            <a:endParaRPr lang="en-US" dirty="0" smtClean="0"/>
          </a:p>
          <a:p>
            <a:r>
              <a:rPr lang="en-US" dirty="0" smtClean="0"/>
              <a:t>Finally, The Genetic Information Nondiscrimination Act of 2008 (GINA) </a:t>
            </a:r>
          </a:p>
          <a:p>
            <a:endParaRPr lang="en-US" dirty="0" smtClean="0"/>
          </a:p>
          <a:p>
            <a:r>
              <a:rPr lang="en-US" baseline="0" dirty="0" smtClean="0"/>
              <a:t>is one of the newest laws dealing with discrimination in the workplace to be enforced. It became effective in November of 2009. </a:t>
            </a:r>
            <a:r>
              <a:rPr lang="en-US" dirty="0" smtClean="0"/>
              <a:t>This law makes it illegal to discriminate against employees or applicants because of genetic information. Genetic information includes information about an individual's genetic tests and the genetic tests of an individual's family members, as well as information about any disease, disorder or condition of an individual's family members (i.e. an individual's family medical history). The law also makes it illegal to retaliate against a person because the person complained about discrimination, filed a charge of discrimination, or participated in an employment discrimination investigation or lawsuit.</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4</a:t>
            </a:fld>
            <a:endParaRPr lang="en-US"/>
          </a:p>
        </p:txBody>
      </p:sp>
    </p:spTree>
    <p:extLst>
      <p:ext uri="{BB962C8B-B14F-4D97-AF65-F5344CB8AC3E}">
        <p14:creationId xmlns:p14="http://schemas.microsoft.com/office/powerpoint/2010/main" xmlns="" val="46768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laws that you just learned about are legalities that prevent discrimination and harassment</a:t>
            </a:r>
            <a:r>
              <a:rPr lang="en-US" baseline="0" dirty="0" smtClean="0"/>
              <a:t> in the workplace. There are simple steps that you can take in hopes of eliminating discrimination and harassment while you are at work. It is very important to respect ALL cultural and racial differences in the workplace and also just in your daily life. Always be professional in conduct and speech. Refuse to initiate, participate, or condone discrimination and harassment. You can do this by keeping to yourself and making a pledge to yourself. It is always smart to avoid race-based or culturally offensive humor and pranks regardless of who is around. Try to attend trainings that are offered for Equal Employment Opportunity (EEO) principles. In these trainings, you will learn about your legal rights and responsibilities under the anti-discrimination laws. Be pro-active. Always report incidents of inappropriate, discriminatory, harassing, or abusive behavior to your supervisor, human resources department, union, or management. If these incidents are not handled, then you should consider contacting the Equal Employment Opportunity Commission or your local human rights commission.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5</a:t>
            </a:fld>
            <a:endParaRPr lang="en-US"/>
          </a:p>
        </p:txBody>
      </p:sp>
    </p:spTree>
    <p:extLst>
      <p:ext uri="{BB962C8B-B14F-4D97-AF65-F5344CB8AC3E}">
        <p14:creationId xmlns:p14="http://schemas.microsoft.com/office/powerpoint/2010/main" xmlns="" val="420743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second as a class</a:t>
            </a:r>
            <a:r>
              <a:rPr lang="en-US" baseline="0" dirty="0" smtClean="0"/>
              <a:t> to discuss these questions.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6</a:t>
            </a:fld>
            <a:endParaRPr lang="en-US"/>
          </a:p>
        </p:txBody>
      </p:sp>
    </p:spTree>
    <p:extLst>
      <p:ext uri="{BB962C8B-B14F-4D97-AF65-F5344CB8AC3E}">
        <p14:creationId xmlns:p14="http://schemas.microsoft.com/office/powerpoint/2010/main" xmlns="" val="139992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stated in the overview, the second</a:t>
            </a:r>
            <a:r>
              <a:rPr lang="en-US" sz="1200" b="0" i="0" kern="1200" baseline="0" dirty="0" smtClean="0">
                <a:solidFill>
                  <a:schemeClr val="tx1"/>
                </a:solidFill>
                <a:effectLst/>
                <a:latin typeface="+mn-lt"/>
                <a:ea typeface="+mn-ea"/>
                <a:cs typeface="+mn-cs"/>
              </a:rPr>
              <a:t> objective of employment and labor laws is to enforce workplace poster requirements. </a:t>
            </a:r>
            <a:r>
              <a:rPr lang="en-US" sz="1200" b="0" i="0" kern="1200" dirty="0" smtClean="0">
                <a:solidFill>
                  <a:schemeClr val="tx1"/>
                </a:solidFill>
                <a:effectLst/>
                <a:latin typeface="+mn-lt"/>
                <a:ea typeface="+mn-ea"/>
                <a:cs typeface="+mn-cs"/>
              </a:rPr>
              <a:t>Some of the laws administered by DOL require that employers post certain notices in their workplaces in order to ensure their employees have access to information about their rights. DOL provides all required posters free of charge.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Posting requirements vary by law. Not all employers are covered by each of DOL's laws, thus not all employers may have to post a specific notice. Requirements depend on factors such as nature and location of business, number of employees, annual dollar volume and whether the organization has federal contracts or subcontracts.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It is important to note that some states have workplace poster requirements that employers have to follow in addition to the federal requirements. DOL does not provide guidance on state poster requirements. Try clicking on the DOL logo</a:t>
            </a:r>
            <a:r>
              <a:rPr lang="en-US" sz="1200" b="0" i="0" kern="1200" baseline="0" dirty="0" smtClean="0">
                <a:solidFill>
                  <a:schemeClr val="tx1"/>
                </a:solidFill>
                <a:effectLst/>
                <a:latin typeface="+mn-lt"/>
                <a:ea typeface="+mn-ea"/>
                <a:cs typeface="+mn-cs"/>
              </a:rPr>
              <a:t> to follow the hyperlink to the website.</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7</a:t>
            </a:fld>
            <a:endParaRPr lang="en-US"/>
          </a:p>
        </p:txBody>
      </p:sp>
    </p:spTree>
    <p:extLst>
      <p:ext uri="{BB962C8B-B14F-4D97-AF65-F5344CB8AC3E}">
        <p14:creationId xmlns:p14="http://schemas.microsoft.com/office/powerpoint/2010/main" xmlns="" val="204114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examples of thre</a:t>
            </a:r>
            <a:r>
              <a:rPr lang="en-US" baseline="0" dirty="0" smtClean="0"/>
              <a:t>e very common posters that are required in many workplaces. Click on each picture to learn more about each poster and how businesses go about obtaining them.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8</a:t>
            </a:fld>
            <a:endParaRPr lang="en-US"/>
          </a:p>
        </p:txBody>
      </p:sp>
    </p:spTree>
    <p:extLst>
      <p:ext uri="{BB962C8B-B14F-4D97-AF65-F5344CB8AC3E}">
        <p14:creationId xmlns:p14="http://schemas.microsoft.com/office/powerpoint/2010/main" xmlns="" val="341291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a:t>
            </a:r>
            <a:r>
              <a:rPr lang="en-US" baseline="0" dirty="0" smtClean="0"/>
              <a:t> objective of the employment and labor laws deals with setting wage and hour laws. These can all be found within the Fair Labor Standards Act. Minimum wage is the lowest wage for an employee that is permitted by law. Provisions for the minimum wage law can be found in the FLSA. Currently, the federal minimum wage is set at $7.25 per hour. This wage took affect in July of 2009. State laws on wages and hours also apply to employment subject to this Act. When both this Act and a state law apply, the law setting the higher standards must be observed. Follow the hyperlink to see an interactive map of every state’s minimum wage and how it compares to the federal minimum wage. </a:t>
            </a:r>
            <a:endParaRPr lang="en-US" dirty="0"/>
          </a:p>
        </p:txBody>
      </p:sp>
      <p:sp>
        <p:nvSpPr>
          <p:cNvPr id="4" name="Slide Number Placeholder 3"/>
          <p:cNvSpPr>
            <a:spLocks noGrp="1"/>
          </p:cNvSpPr>
          <p:nvPr>
            <p:ph type="sldNum" sz="quarter" idx="10"/>
          </p:nvPr>
        </p:nvSpPr>
        <p:spPr/>
        <p:txBody>
          <a:bodyPr/>
          <a:lstStyle/>
          <a:p>
            <a:fld id="{756B47B9-D005-4EA3-867A-8CBD358CE715}" type="slidenum">
              <a:rPr lang="en-US" smtClean="0"/>
              <a:pPr/>
              <a:t>9</a:t>
            </a:fld>
            <a:endParaRPr lang="en-US"/>
          </a:p>
        </p:txBody>
      </p:sp>
    </p:spTree>
    <p:extLst>
      <p:ext uri="{BB962C8B-B14F-4D97-AF65-F5344CB8AC3E}">
        <p14:creationId xmlns:p14="http://schemas.microsoft.com/office/powerpoint/2010/main" xmlns="" val="1085733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A6208DC-8545-4CAB-9D94-AE93D6E925FA}" type="datetimeFigureOut">
              <a:rPr lang="en-US" smtClean="0"/>
              <a:pPr/>
              <a:t>6/9/2015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DF28C91-FE59-427A-9ED9-A813C6E75410}"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24800" y="6303262"/>
            <a:ext cx="1002794" cy="4053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208DC-8545-4CAB-9D94-AE93D6E925FA}"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28C91-FE59-427A-9ED9-A813C6E754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6208DC-8545-4CAB-9D94-AE93D6E925FA}"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DF28C91-FE59-427A-9ED9-A813C6E754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6208DC-8545-4CAB-9D94-AE93D6E925FA}"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28C91-FE59-427A-9ED9-A813C6E7541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A6208DC-8545-4CAB-9D94-AE93D6E925FA}" type="datetimeFigureOut">
              <a:rPr lang="en-US" smtClean="0"/>
              <a:pPr/>
              <a:t>6/9/2015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DF28C91-FE59-427A-9ED9-A813C6E75410}"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6208DC-8545-4CAB-9D94-AE93D6E925FA}"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28C91-FE59-427A-9ED9-A813C6E7541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6208DC-8545-4CAB-9D94-AE93D6E925FA}" type="datetimeFigureOut">
              <a:rPr lang="en-US" smtClean="0"/>
              <a:pPr/>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28C91-FE59-427A-9ED9-A813C6E75410}"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6208DC-8545-4CAB-9D94-AE93D6E925FA}" type="datetimeFigureOut">
              <a:rPr lang="en-US" smtClean="0"/>
              <a:pPr/>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28C91-FE59-427A-9ED9-A813C6E7541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A6208DC-8545-4CAB-9D94-AE93D6E925FA}" type="datetimeFigureOut">
              <a:rPr lang="en-US" smtClean="0"/>
              <a:pPr/>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28C91-FE59-427A-9ED9-A813C6E754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208DC-8545-4CAB-9D94-AE93D6E925FA}"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DF28C91-FE59-427A-9ED9-A813C6E75410}"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208DC-8545-4CAB-9D94-AE93D6E925FA}"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28C91-FE59-427A-9ED9-A813C6E75410}"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A6208DC-8545-4CAB-9D94-AE93D6E925FA}" type="datetimeFigureOut">
              <a:rPr lang="en-US" smtClean="0"/>
              <a:pPr/>
              <a:t>6/9/2015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DF28C91-FE59-427A-9ED9-A813C6E75410}" type="slidenum">
              <a:rPr lang="en-US" smtClean="0"/>
              <a:pPr/>
              <a:t>‹#›</a:t>
            </a:fld>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8001000" y="6400800"/>
            <a:ext cx="1002794" cy="405385"/>
          </a:xfrm>
          <a:prstGeom prst="rect">
            <a:avLst/>
          </a:prstGeom>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wav"/><Relationship Id="rId5" Type="http://schemas.openxmlformats.org/officeDocument/2006/relationships/image" Target="../media/image3.png"/><Relationship Id="rId4" Type="http://schemas.microsoft.com/office/2007/relationships/media" Target="../media/media1.wav"/></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media10.wav"/><Relationship Id="rId6" Type="http://schemas.openxmlformats.org/officeDocument/2006/relationships/image" Target="../media/image9.png"/><Relationship Id="rId5" Type="http://schemas.openxmlformats.org/officeDocument/2006/relationships/hyperlink" Target="http://www.dol.gov/whd/state/certification.htm" TargetMode="External"/><Relationship Id="rId10" Type="http://schemas.openxmlformats.org/officeDocument/2006/relationships/image" Target="../media/image3.png"/><Relationship Id="rId4" Type="http://schemas.openxmlformats.org/officeDocument/2006/relationships/hyperlink" Target="http://www.dol.gov/whd/childlabor.htm" TargetMode="External"/><Relationship Id="rId9" Type="http://schemas.microsoft.com/office/2007/relationships/media" Target="../media/media10.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av"/><Relationship Id="rId5" Type="http://schemas.openxmlformats.org/officeDocument/2006/relationships/image" Target="../media/image3.png"/><Relationship Id="rId4" Type="http://schemas.microsoft.com/office/2007/relationships/media" Target="../media/media1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av"/><Relationship Id="rId6" Type="http://schemas.openxmlformats.org/officeDocument/2006/relationships/image" Target="../media/image3.png"/><Relationship Id="rId5" Type="http://schemas.microsoft.com/office/2007/relationships/media" Target="../media/media12.wav"/><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www.dol.gov/compliance/guide/minwage.htm" TargetMode="External"/><Relationship Id="rId3" Type="http://schemas.openxmlformats.org/officeDocument/2006/relationships/notesSlide" Target="../notesSlides/notesSlide13.xml"/><Relationship Id="rId7" Type="http://schemas.openxmlformats.org/officeDocument/2006/relationships/hyperlink" Target="http://www.dol.gov/whd/minwage/america.htm" TargetMode="Externa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13.wav"/><Relationship Id="rId6" Type="http://schemas.openxmlformats.org/officeDocument/2006/relationships/hyperlink" Target="http://www.dol.gov/oasam/boc/osdbu/sbrefa/poster/matrix.htm" TargetMode="External"/><Relationship Id="rId11" Type="http://schemas.microsoft.com/office/2007/relationships/media" Target="../media/media13.wav"/><Relationship Id="rId5" Type="http://schemas.openxmlformats.org/officeDocument/2006/relationships/hyperlink" Target="http://www.eeoc.gov/laws/statutes/" TargetMode="External"/><Relationship Id="rId10" Type="http://schemas.openxmlformats.org/officeDocument/2006/relationships/hyperlink" Target="http://www.youthrules.dol.gov/index.htm" TargetMode="External"/><Relationship Id="rId4" Type="http://schemas.openxmlformats.org/officeDocument/2006/relationships/hyperlink" Target="https://www.sba.gov/content/employment-and-labor-law" TargetMode="External"/><Relationship Id="rId9" Type="http://schemas.openxmlformats.org/officeDocument/2006/relationships/hyperlink" Target="http://www.dol.gov/whd/"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av"/><Relationship Id="rId6" Type="http://schemas.openxmlformats.org/officeDocument/2006/relationships/image" Target="../media/image3.png"/><Relationship Id="rId5" Type="http://schemas.microsoft.com/office/2007/relationships/media" Target="../media/media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media3.wav"/><Relationship Id="rId5" Type="http://schemas.openxmlformats.org/officeDocument/2006/relationships/image" Target="../media/image3.png"/><Relationship Id="rId4" Type="http://schemas.microsoft.com/office/2007/relationships/media" Target="../media/media3.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media4.wav"/><Relationship Id="rId5" Type="http://schemas.openxmlformats.org/officeDocument/2006/relationships/image" Target="../media/image3.png"/><Relationship Id="rId4" Type="http://schemas.microsoft.com/office/2007/relationships/media" Target="../media/media4.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media5.wav"/><Relationship Id="rId5" Type="http://schemas.openxmlformats.org/officeDocument/2006/relationships/image" Target="../media/image3.png"/><Relationship Id="rId4" Type="http://schemas.microsoft.com/office/2007/relationships/media" Target="../media/media5.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av"/><Relationship Id="rId5" Type="http://schemas.openxmlformats.org/officeDocument/2006/relationships/image" Target="../media/image3.png"/><Relationship Id="rId4" Type="http://schemas.microsoft.com/office/2007/relationships/media" Target="../media/media6.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7.wav"/><Relationship Id="rId6" Type="http://schemas.microsoft.com/office/2007/relationships/media" Target="../media/media7.wav"/><Relationship Id="rId5" Type="http://schemas.openxmlformats.org/officeDocument/2006/relationships/image" Target="../media/image5.png"/><Relationship Id="rId4" Type="http://schemas.openxmlformats.org/officeDocument/2006/relationships/hyperlink" Target="http://www.dol.gov/oasam/boc/osdbu/sbrefa/poster/matrix.ht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osha.gov/Publications/poster.html" TargetMode="External"/><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media8.wav"/><Relationship Id="rId6" Type="http://schemas.openxmlformats.org/officeDocument/2006/relationships/hyperlink" Target="http://www.dol.gov/whd/regs/compliance/posters/fmla.htm" TargetMode="External"/><Relationship Id="rId11" Type="http://schemas.openxmlformats.org/officeDocument/2006/relationships/image" Target="../media/image3.png"/><Relationship Id="rId5" Type="http://schemas.openxmlformats.org/officeDocument/2006/relationships/image" Target="../media/image6.png"/><Relationship Id="rId10" Type="http://schemas.microsoft.com/office/2007/relationships/media" Target="../media/media8.wav"/><Relationship Id="rId4" Type="http://schemas.openxmlformats.org/officeDocument/2006/relationships/hyperlink" Target="http://www.dol.gov/whd/regs/compliance/posters/flsa.htm"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9.wav"/><Relationship Id="rId5" Type="http://schemas.openxmlformats.org/officeDocument/2006/relationships/image" Target="../media/image3.png"/><Relationship Id="rId4" Type="http://schemas.microsoft.com/office/2007/relationships/media" Target="../media/media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Employment and Labor Laws</a:t>
            </a:r>
            <a:endParaRPr lang="en-US"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28600" y="5943600"/>
            <a:ext cx="609600" cy="609600"/>
          </a:xfrm>
          <a:prstGeom prst="rect">
            <a:avLst/>
          </a:prstGeom>
        </p:spPr>
      </p:pic>
    </p:spTree>
    <p:extLst>
      <p:ext uri="{BB962C8B-B14F-4D97-AF65-F5344CB8AC3E}">
        <p14:creationId xmlns:p14="http://schemas.microsoft.com/office/powerpoint/2010/main" xmlns="" val="998604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05529"/>
          </a:xfrm>
        </p:spPr>
        <p:txBody>
          <a:bodyPr>
            <a:normAutofit fontScale="92500" lnSpcReduction="10000"/>
          </a:bodyPr>
          <a:lstStyle/>
          <a:p>
            <a:r>
              <a:rPr lang="en-US" dirty="0" smtClean="0"/>
              <a:t>Ensures </a:t>
            </a:r>
            <a:r>
              <a:rPr lang="en-US" dirty="0"/>
              <a:t>that when young people work, the work is safe and does not jeopardize their health, well-being or educational opportunities.</a:t>
            </a:r>
          </a:p>
          <a:p>
            <a:r>
              <a:rPr lang="en-US" dirty="0" smtClean="0"/>
              <a:t>Differ between agricultural and non-agricultural jobs.</a:t>
            </a:r>
          </a:p>
          <a:p>
            <a:r>
              <a:rPr lang="en-US" dirty="0">
                <a:hlinkClick r:id="rId4"/>
              </a:rPr>
              <a:t>http://</a:t>
            </a:r>
            <a:r>
              <a:rPr lang="en-US" dirty="0" smtClean="0">
                <a:hlinkClick r:id="rId4"/>
              </a:rPr>
              <a:t>www.dol.gov/whd/childlabor.htm</a:t>
            </a:r>
            <a:endParaRPr lang="en-US" dirty="0" smtClean="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a:p>
          <a:p>
            <a:pPr marL="45720" indent="0">
              <a:buNone/>
            </a:pPr>
            <a:endParaRPr lang="en-US" dirty="0" smtClean="0"/>
          </a:p>
          <a:p>
            <a:pPr marL="45720" indent="0">
              <a:buNone/>
            </a:pPr>
            <a:endParaRPr lang="en-US" dirty="0" smtClean="0"/>
          </a:p>
          <a:p>
            <a:endParaRPr lang="en-US" dirty="0" smtClean="0"/>
          </a:p>
          <a:p>
            <a:r>
              <a:rPr lang="en-US" dirty="0" smtClean="0"/>
              <a:t>States also have their own child labor laws. Check out this website to find out more about each state.</a:t>
            </a:r>
            <a:endParaRPr lang="en-US" dirty="0">
              <a:hlinkClick r:id="rId5"/>
            </a:endParaRPr>
          </a:p>
          <a:p>
            <a:pPr lvl="1"/>
            <a:r>
              <a:rPr lang="en-US" dirty="0" smtClean="0">
                <a:hlinkClick r:id="rId5"/>
              </a:rPr>
              <a:t>http</a:t>
            </a:r>
            <a:r>
              <a:rPr lang="en-US" dirty="0">
                <a:hlinkClick r:id="rId5"/>
              </a:rPr>
              <a:t>://</a:t>
            </a:r>
            <a:r>
              <a:rPr lang="en-US" dirty="0" smtClean="0">
                <a:hlinkClick r:id="rId5"/>
              </a:rPr>
              <a:t>www.dol.gov/whd/state/certification.htm</a:t>
            </a:r>
            <a:r>
              <a:rPr lang="en-US" dirty="0" smtClean="0"/>
              <a:t> </a:t>
            </a:r>
          </a:p>
          <a:p>
            <a:endParaRPr lang="en-US" dirty="0"/>
          </a:p>
        </p:txBody>
      </p:sp>
      <p:sp>
        <p:nvSpPr>
          <p:cNvPr id="3" name="Title 2"/>
          <p:cNvSpPr>
            <a:spLocks noGrp="1"/>
          </p:cNvSpPr>
          <p:nvPr>
            <p:ph type="title"/>
          </p:nvPr>
        </p:nvSpPr>
        <p:spPr/>
        <p:txBody>
          <a:bodyPr/>
          <a:lstStyle/>
          <a:p>
            <a:r>
              <a:rPr lang="en-US" dirty="0" smtClean="0"/>
              <a:t>Child Labor laws</a:t>
            </a:r>
            <a:endParaRPr lang="en-US" dirty="0"/>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95650" y="3733800"/>
            <a:ext cx="2687560" cy="14208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72199" y="3389312"/>
            <a:ext cx="2743769"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7200" y="3376612"/>
            <a:ext cx="2590366" cy="1838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9"/>
              </p:ext>
            </p:extLst>
          </p:nvPr>
        </p:nvPicPr>
        <p:blipFill>
          <a:blip r:embed="rId10"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xmlns="" val="4232480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p>
          <a:p>
            <a:pPr lvl="1"/>
            <a:r>
              <a:rPr lang="en-US" dirty="0" smtClean="0"/>
              <a:t>A form of insurance providing wage replacement, medical benefits, or vocational rehabilitation to employees injured in the course of employment. </a:t>
            </a:r>
          </a:p>
          <a:p>
            <a:r>
              <a:rPr lang="en-US" dirty="0" smtClean="0"/>
              <a:t>Handled within the United States Department of Labor under the Office of Workers’ Compensation Programs (OWCP)</a:t>
            </a:r>
            <a:endParaRPr lang="en-US" dirty="0"/>
          </a:p>
          <a:p>
            <a:r>
              <a:rPr lang="en-US" dirty="0" smtClean="0"/>
              <a:t>Four Major Disability Compensation Programs</a:t>
            </a:r>
          </a:p>
          <a:p>
            <a:pPr lvl="1"/>
            <a:r>
              <a:rPr lang="en-US" dirty="0" smtClean="0"/>
              <a:t>Wage Replacement Benefits</a:t>
            </a:r>
          </a:p>
          <a:p>
            <a:pPr lvl="1"/>
            <a:r>
              <a:rPr lang="en-US" dirty="0" smtClean="0"/>
              <a:t>Medical Treatment</a:t>
            </a:r>
          </a:p>
          <a:p>
            <a:pPr lvl="1"/>
            <a:r>
              <a:rPr lang="en-US" dirty="0" smtClean="0"/>
              <a:t>Vocational Rehabilitation</a:t>
            </a:r>
          </a:p>
          <a:p>
            <a:pPr lvl="1"/>
            <a:r>
              <a:rPr lang="en-US" dirty="0" smtClean="0"/>
              <a:t>Other Benefits</a:t>
            </a:r>
            <a:endParaRPr lang="en-US" dirty="0"/>
          </a:p>
        </p:txBody>
      </p:sp>
      <p:sp>
        <p:nvSpPr>
          <p:cNvPr id="3" name="Title 2"/>
          <p:cNvSpPr>
            <a:spLocks noGrp="1"/>
          </p:cNvSpPr>
          <p:nvPr>
            <p:ph type="title"/>
          </p:nvPr>
        </p:nvSpPr>
        <p:spPr/>
        <p:txBody>
          <a:bodyPr/>
          <a:lstStyle/>
          <a:p>
            <a:r>
              <a:rPr lang="en-US" dirty="0" smtClean="0"/>
              <a:t>Workers’ </a:t>
            </a:r>
            <a:r>
              <a:rPr lang="en-US" dirty="0" smtClean="0"/>
              <a:t>compensation</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xmlns="" val="3815102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Provides services to help eligible persons with disabilities prepare for, start, and maintain competitive employment. </a:t>
            </a:r>
          </a:p>
          <a:p>
            <a:r>
              <a:rPr lang="en-US" sz="2400" dirty="0" smtClean="0"/>
              <a:t>Some services provided:</a:t>
            </a:r>
          </a:p>
          <a:p>
            <a:pPr lvl="1"/>
            <a:r>
              <a:rPr lang="en-US" sz="2000" dirty="0" smtClean="0"/>
              <a:t>Counseling and guidance</a:t>
            </a:r>
          </a:p>
          <a:p>
            <a:pPr lvl="1"/>
            <a:r>
              <a:rPr lang="en-US" sz="2000" dirty="0" smtClean="0"/>
              <a:t>Postsecondary support</a:t>
            </a:r>
          </a:p>
          <a:p>
            <a:pPr lvl="1"/>
            <a:r>
              <a:rPr lang="en-US" sz="2000" dirty="0" smtClean="0"/>
              <a:t>Supported employment</a:t>
            </a:r>
          </a:p>
          <a:p>
            <a:pPr lvl="1"/>
            <a:r>
              <a:rPr lang="en-US" sz="2000" dirty="0" smtClean="0"/>
              <a:t>Work readiness training</a:t>
            </a:r>
          </a:p>
          <a:p>
            <a:pPr lvl="1"/>
            <a:r>
              <a:rPr lang="en-US" sz="2000" dirty="0" smtClean="0"/>
              <a:t>Work adjustment training</a:t>
            </a:r>
          </a:p>
          <a:p>
            <a:pPr lvl="1"/>
            <a:r>
              <a:rPr lang="en-US" sz="2000" dirty="0" smtClean="0"/>
              <a:t>Vocational and technical training</a:t>
            </a:r>
          </a:p>
          <a:p>
            <a:pPr lvl="1"/>
            <a:r>
              <a:rPr lang="en-US" sz="2000" dirty="0" smtClean="0"/>
              <a:t>On-the-job training</a:t>
            </a:r>
          </a:p>
          <a:p>
            <a:pPr lvl="1"/>
            <a:r>
              <a:rPr lang="en-US" sz="2000" dirty="0" smtClean="0"/>
              <a:t>Deaf, blind, and deaf-blind services</a:t>
            </a:r>
            <a:endParaRPr lang="en-US" sz="2000" dirty="0"/>
          </a:p>
        </p:txBody>
      </p:sp>
      <p:sp>
        <p:nvSpPr>
          <p:cNvPr id="3" name="Title 2"/>
          <p:cNvSpPr>
            <a:spLocks noGrp="1"/>
          </p:cNvSpPr>
          <p:nvPr>
            <p:ph type="title"/>
          </p:nvPr>
        </p:nvSpPr>
        <p:spPr/>
        <p:txBody>
          <a:bodyPr/>
          <a:lstStyle/>
          <a:p>
            <a:r>
              <a:rPr lang="en-US" dirty="0" smtClean="0"/>
              <a:t>Vocational rehabilitation</a:t>
            </a:r>
            <a:endParaRPr lang="en-US" dirty="0"/>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390" r="12994"/>
          <a:stretch/>
        </p:blipFill>
        <p:spPr bwMode="auto">
          <a:xfrm>
            <a:off x="5257800" y="2667000"/>
            <a:ext cx="3543300" cy="2690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xmlns="" val="1132556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hlinkClick r:id="rId4"/>
              </a:rPr>
              <a:t>https://www.sba.gov/content/employment-and-labor-law</a:t>
            </a:r>
            <a:r>
              <a:rPr lang="en-US" dirty="0" smtClean="0"/>
              <a:t> </a:t>
            </a:r>
          </a:p>
          <a:p>
            <a:r>
              <a:rPr lang="en-US" dirty="0" smtClean="0"/>
              <a:t>Explore the laws preventing discrimination and harassment</a:t>
            </a:r>
          </a:p>
          <a:p>
            <a:pPr lvl="1"/>
            <a:r>
              <a:rPr lang="en-US" dirty="0"/>
              <a:t> </a:t>
            </a:r>
            <a:r>
              <a:rPr lang="en-US" dirty="0">
                <a:hlinkClick r:id="rId5"/>
              </a:rPr>
              <a:t>http://www.eeoc.gov/laws/statutes</a:t>
            </a:r>
            <a:r>
              <a:rPr lang="en-US" dirty="0" smtClean="0">
                <a:hlinkClick r:id="rId5"/>
              </a:rPr>
              <a:t>/</a:t>
            </a:r>
            <a:r>
              <a:rPr lang="en-US" dirty="0" smtClean="0"/>
              <a:t> </a:t>
            </a:r>
          </a:p>
          <a:p>
            <a:r>
              <a:rPr lang="en-US" dirty="0" smtClean="0"/>
              <a:t>Poster Requirements</a:t>
            </a:r>
          </a:p>
          <a:p>
            <a:pPr lvl="1"/>
            <a:r>
              <a:rPr lang="en-US" dirty="0">
                <a:hlinkClick r:id="rId6"/>
              </a:rPr>
              <a:t>http://</a:t>
            </a:r>
            <a:r>
              <a:rPr lang="en-US" dirty="0" smtClean="0">
                <a:hlinkClick r:id="rId6"/>
              </a:rPr>
              <a:t>www.dol.gov/oasam/boc/osdbu/sbrefa/poster/matrix.htm</a:t>
            </a:r>
            <a:endParaRPr lang="en-US" dirty="0" smtClean="0"/>
          </a:p>
          <a:p>
            <a:r>
              <a:rPr lang="en-US" dirty="0" smtClean="0"/>
              <a:t>Minimum Wage Around the Nation</a:t>
            </a:r>
          </a:p>
          <a:p>
            <a:pPr lvl="1"/>
            <a:r>
              <a:rPr lang="en-US" dirty="0"/>
              <a:t> </a:t>
            </a:r>
            <a:r>
              <a:rPr lang="en-US" dirty="0">
                <a:hlinkClick r:id="rId7"/>
              </a:rPr>
              <a:t>http://</a:t>
            </a:r>
            <a:r>
              <a:rPr lang="en-US" dirty="0" smtClean="0">
                <a:hlinkClick r:id="rId7"/>
              </a:rPr>
              <a:t>www.dol.gov/whd/minwage/america.htm#Georgia</a:t>
            </a:r>
            <a:r>
              <a:rPr lang="en-US" dirty="0" smtClean="0"/>
              <a:t> </a:t>
            </a:r>
          </a:p>
          <a:p>
            <a:r>
              <a:rPr lang="en-US" dirty="0" smtClean="0"/>
              <a:t>Wage and Hours Information</a:t>
            </a:r>
          </a:p>
          <a:p>
            <a:pPr lvl="1"/>
            <a:r>
              <a:rPr lang="en-US" dirty="0">
                <a:hlinkClick r:id="rId8"/>
              </a:rPr>
              <a:t>http://</a:t>
            </a:r>
            <a:r>
              <a:rPr lang="en-US" dirty="0" smtClean="0">
                <a:hlinkClick r:id="rId8"/>
              </a:rPr>
              <a:t>www.dol.gov/compliance/guide/minwage.htm#Relation</a:t>
            </a:r>
            <a:r>
              <a:rPr lang="en-US" dirty="0" smtClean="0"/>
              <a:t> </a:t>
            </a:r>
          </a:p>
          <a:p>
            <a:r>
              <a:rPr lang="en-US" dirty="0" smtClean="0"/>
              <a:t>Wage and Hour Division Website</a:t>
            </a:r>
          </a:p>
          <a:p>
            <a:pPr lvl="1"/>
            <a:r>
              <a:rPr lang="en-US" dirty="0">
                <a:hlinkClick r:id="rId9"/>
              </a:rPr>
              <a:t>http://www.dol.gov/whd</a:t>
            </a:r>
            <a:r>
              <a:rPr lang="en-US" dirty="0" smtClean="0">
                <a:hlinkClick r:id="rId9"/>
              </a:rPr>
              <a:t>/</a:t>
            </a:r>
            <a:endParaRPr lang="en-US" dirty="0" smtClean="0"/>
          </a:p>
          <a:p>
            <a:r>
              <a:rPr lang="en-US" dirty="0" smtClean="0"/>
              <a:t>Child Labor Information</a:t>
            </a:r>
          </a:p>
          <a:p>
            <a:pPr lvl="1"/>
            <a:r>
              <a:rPr lang="en-US" dirty="0" smtClean="0">
                <a:hlinkClick r:id="rId10"/>
              </a:rPr>
              <a:t>http</a:t>
            </a:r>
            <a:r>
              <a:rPr lang="en-US" dirty="0">
                <a:hlinkClick r:id="rId10"/>
              </a:rPr>
              <a:t>://</a:t>
            </a:r>
            <a:r>
              <a:rPr lang="en-US" dirty="0" smtClean="0">
                <a:hlinkClick r:id="rId10"/>
              </a:rPr>
              <a:t>www.youthrules.dol.gov/index.htm</a:t>
            </a:r>
            <a:r>
              <a:rPr lang="en-US" dirty="0" smtClean="0"/>
              <a:t> </a:t>
            </a:r>
          </a:p>
          <a:p>
            <a:endParaRPr lang="en-US" dirty="0" smtClean="0"/>
          </a:p>
          <a:p>
            <a:endParaRPr lang="en-US" dirty="0"/>
          </a:p>
        </p:txBody>
      </p:sp>
      <p:sp>
        <p:nvSpPr>
          <p:cNvPr id="2" name="Title 1"/>
          <p:cNvSpPr>
            <a:spLocks noGrp="1"/>
          </p:cNvSpPr>
          <p:nvPr>
            <p:ph type="title"/>
          </p:nvPr>
        </p:nvSpPr>
        <p:spPr/>
        <p:txBody>
          <a:bodyPr/>
          <a:lstStyle/>
          <a:p>
            <a:r>
              <a:rPr lang="en-US" dirty="0" smtClean="0"/>
              <a:t>Resources</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xmlns="" val="24021003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These laws:</a:t>
            </a:r>
          </a:p>
          <a:p>
            <a:pPr lvl="1"/>
            <a:r>
              <a:rPr lang="en-US" sz="2400" dirty="0" smtClean="0"/>
              <a:t>Prevent discrimination and harassment in the workplace.</a:t>
            </a:r>
          </a:p>
          <a:p>
            <a:pPr lvl="1"/>
            <a:r>
              <a:rPr lang="en-US" sz="2400" dirty="0" smtClean="0"/>
              <a:t>Outline workplace poster requirements.</a:t>
            </a:r>
          </a:p>
          <a:p>
            <a:pPr lvl="1"/>
            <a:r>
              <a:rPr lang="en-US" sz="2400" dirty="0" smtClean="0"/>
              <a:t>Set wage and hour laws.</a:t>
            </a:r>
          </a:p>
          <a:p>
            <a:pPr lvl="1"/>
            <a:r>
              <a:rPr lang="en-US" sz="2400" dirty="0" smtClean="0"/>
              <a:t>Provide regulations for </a:t>
            </a:r>
            <a:r>
              <a:rPr lang="en-US" sz="2400" dirty="0" smtClean="0"/>
              <a:t>workers’ </a:t>
            </a:r>
            <a:r>
              <a:rPr lang="en-US" sz="2400" dirty="0" smtClean="0"/>
              <a:t>compensation.</a:t>
            </a:r>
            <a:endParaRPr lang="en-US" sz="2400" dirty="0"/>
          </a:p>
        </p:txBody>
      </p:sp>
      <p:sp>
        <p:nvSpPr>
          <p:cNvPr id="3" name="Title 2"/>
          <p:cNvSpPr>
            <a:spLocks noGrp="1"/>
          </p:cNvSpPr>
          <p:nvPr>
            <p:ph type="title"/>
          </p:nvPr>
        </p:nvSpPr>
        <p:spPr/>
        <p:txBody>
          <a:bodyPr/>
          <a:lstStyle/>
          <a:p>
            <a:r>
              <a:rPr lang="en-US" sz="4400" cap="small" dirty="0" smtClean="0"/>
              <a:t>OVERVIEW</a:t>
            </a:r>
            <a:endParaRPr lang="en-US" sz="4400" cap="small"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8475" y="4409372"/>
            <a:ext cx="3067050" cy="21819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xmlns="" val="18727728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Title VII of the Civil Rights Act of </a:t>
            </a:r>
            <a:r>
              <a:rPr lang="en-US" dirty="0" smtClean="0"/>
              <a:t>1964</a:t>
            </a:r>
            <a:endParaRPr lang="en-US" dirty="0" smtClean="0"/>
          </a:p>
          <a:p>
            <a:pPr lvl="1"/>
            <a:r>
              <a:rPr lang="en-US" dirty="0" smtClean="0"/>
              <a:t>Makes it illegal to discriminate against someone on the basis of race, color, religion, national origin, or sex. </a:t>
            </a:r>
          </a:p>
          <a:p>
            <a:r>
              <a:rPr lang="en-US" dirty="0" smtClean="0"/>
              <a:t>The Pregnancy Discrimination Act</a:t>
            </a:r>
          </a:p>
          <a:p>
            <a:pPr lvl="1"/>
            <a:r>
              <a:rPr lang="en-US" dirty="0" smtClean="0"/>
              <a:t>Makes it illegal to discriminate against a woman because of pregnancy, childbirth, or a medical condition related to pregnancy or childbirth.</a:t>
            </a:r>
          </a:p>
          <a:p>
            <a:r>
              <a:rPr lang="en-US" dirty="0" smtClean="0"/>
              <a:t>The Equal Pay Act of 1963 (EPA)</a:t>
            </a:r>
          </a:p>
          <a:p>
            <a:pPr lvl="1"/>
            <a:r>
              <a:rPr lang="en-US" dirty="0" smtClean="0"/>
              <a:t>Makes it illegal to pay different wages to men and women if they perform equal work in the same workplace.</a:t>
            </a:r>
          </a:p>
          <a:p>
            <a:r>
              <a:rPr lang="en-US" dirty="0" smtClean="0"/>
              <a:t>The Age Discrimination in Employment Act of 1967 (ADEA)</a:t>
            </a:r>
          </a:p>
          <a:p>
            <a:pPr lvl="1"/>
            <a:r>
              <a:rPr lang="en-US" dirty="0" smtClean="0"/>
              <a:t>Protects people who are 40 or older from discrimination because of age. </a:t>
            </a:r>
          </a:p>
          <a:p>
            <a:endParaRPr lang="en-US" dirty="0"/>
          </a:p>
        </p:txBody>
      </p:sp>
      <p:sp>
        <p:nvSpPr>
          <p:cNvPr id="3" name="Title 2"/>
          <p:cNvSpPr>
            <a:spLocks noGrp="1"/>
          </p:cNvSpPr>
          <p:nvPr>
            <p:ph type="title"/>
          </p:nvPr>
        </p:nvSpPr>
        <p:spPr/>
        <p:txBody>
          <a:bodyPr/>
          <a:lstStyle/>
          <a:p>
            <a:r>
              <a:rPr lang="en-US" dirty="0" smtClean="0"/>
              <a:t>Laws Preventing Discrimination and Harassment </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xmlns="" val="1600062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3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Title I of the Americans with Disabilities Act of 1990 (ADA)</a:t>
            </a:r>
          </a:p>
          <a:p>
            <a:pPr lvl="1"/>
            <a:r>
              <a:rPr lang="en-US" dirty="0" smtClean="0"/>
              <a:t>Makes it illegal to discriminate against a qualified person with a disability. </a:t>
            </a:r>
          </a:p>
          <a:p>
            <a:r>
              <a:rPr lang="en-US" dirty="0" smtClean="0"/>
              <a:t>Sections 102 and 103 of the Civil Rights Act of 1991</a:t>
            </a:r>
          </a:p>
          <a:p>
            <a:pPr lvl="1"/>
            <a:r>
              <a:rPr lang="en-US" dirty="0" smtClean="0"/>
              <a:t>Amends Title VII and the ADA to permit jury trials and compensatory and punitive damage awards in intentional discrimination cases. </a:t>
            </a:r>
          </a:p>
          <a:p>
            <a:r>
              <a:rPr lang="en-US" dirty="0" smtClean="0"/>
              <a:t>Sections 501 and 505 of the Rehabilitation Act of 1973</a:t>
            </a:r>
          </a:p>
          <a:p>
            <a:pPr lvl="1"/>
            <a:r>
              <a:rPr lang="en-US" dirty="0" smtClean="0"/>
              <a:t>Make </a:t>
            </a:r>
            <a:r>
              <a:rPr lang="en-US" dirty="0" smtClean="0"/>
              <a:t>it illegal to discrimination against a qualified person with a disability in the federal government. </a:t>
            </a:r>
          </a:p>
          <a:p>
            <a:r>
              <a:rPr lang="en-US" dirty="0" smtClean="0"/>
              <a:t>The Genetic Information Nondiscrimination Act of 2008 (GINA)</a:t>
            </a:r>
          </a:p>
          <a:p>
            <a:pPr lvl="1"/>
            <a:r>
              <a:rPr lang="en-US" dirty="0" smtClean="0"/>
              <a:t>Makes it illegal to discriminate against employees or applicants because of genetic information. </a:t>
            </a:r>
            <a:endParaRPr lang="en-US" dirty="0"/>
          </a:p>
        </p:txBody>
      </p:sp>
      <p:sp>
        <p:nvSpPr>
          <p:cNvPr id="3" name="Title 2"/>
          <p:cNvSpPr>
            <a:spLocks noGrp="1"/>
          </p:cNvSpPr>
          <p:nvPr>
            <p:ph type="title"/>
          </p:nvPr>
        </p:nvSpPr>
        <p:spPr/>
        <p:txBody>
          <a:bodyPr/>
          <a:lstStyle/>
          <a:p>
            <a:r>
              <a:rPr lang="en-US" dirty="0" smtClean="0"/>
              <a:t>Laws Preventing Discrimination and Harassment cont.</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xmlns="" val="3215619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0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Respect cultural and racial differences in the workplace.</a:t>
            </a:r>
          </a:p>
          <a:p>
            <a:r>
              <a:rPr lang="en-US" dirty="0" smtClean="0"/>
              <a:t>Refuse </a:t>
            </a:r>
            <a:r>
              <a:rPr lang="en-US" dirty="0"/>
              <a:t>to initiate, participate, or condone discrimination and harassment.</a:t>
            </a:r>
          </a:p>
          <a:p>
            <a:r>
              <a:rPr lang="en-US" dirty="0"/>
              <a:t>Avoid race-based or culturally offensive humor or pranks</a:t>
            </a:r>
            <a:r>
              <a:rPr lang="en-US" dirty="0" smtClean="0"/>
              <a:t>..</a:t>
            </a:r>
            <a:endParaRPr lang="en-US" dirty="0"/>
          </a:p>
          <a:p>
            <a:r>
              <a:rPr lang="en-US" dirty="0" smtClean="0"/>
              <a:t>Attend </a:t>
            </a:r>
            <a:r>
              <a:rPr lang="en-US" dirty="0"/>
              <a:t>training on </a:t>
            </a:r>
            <a:r>
              <a:rPr lang="en-US" dirty="0" smtClean="0"/>
              <a:t>EEO (Equal Employment Opportunity) </a:t>
            </a:r>
            <a:r>
              <a:rPr lang="en-US" dirty="0"/>
              <a:t>principles and learn about your legal rights and responsibilities under the anti-discrimination </a:t>
            </a:r>
            <a:r>
              <a:rPr lang="en-US" dirty="0" smtClean="0"/>
              <a:t>laws.</a:t>
            </a:r>
          </a:p>
          <a:p>
            <a:r>
              <a:rPr lang="en-US" dirty="0" smtClean="0"/>
              <a:t>Be </a:t>
            </a:r>
            <a:r>
              <a:rPr lang="en-US" dirty="0"/>
              <a:t>pro-active. Report incidents of inappropriate, discriminatory, harassing or abusive behavior to your supervisor, Human Resources department, union, or management.</a:t>
            </a:r>
          </a:p>
          <a:p>
            <a:r>
              <a:rPr lang="en-US" dirty="0"/>
              <a:t>If you experience or witness discrimination or harassment contact EEOC or your local human rights commission.</a:t>
            </a:r>
          </a:p>
        </p:txBody>
      </p:sp>
      <p:sp>
        <p:nvSpPr>
          <p:cNvPr id="3" name="Title 2"/>
          <p:cNvSpPr>
            <a:spLocks noGrp="1"/>
          </p:cNvSpPr>
          <p:nvPr>
            <p:ph type="title"/>
          </p:nvPr>
        </p:nvSpPr>
        <p:spPr/>
        <p:txBody>
          <a:bodyPr/>
          <a:lstStyle/>
          <a:p>
            <a:r>
              <a:rPr lang="en-US" dirty="0" smtClean="0"/>
              <a:t>Tips to prevent discrimination and harassment</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xmlns="" val="773372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t>Have you ever felt like you have been </a:t>
            </a:r>
            <a:r>
              <a:rPr lang="en-US" sz="2600" dirty="0" smtClean="0"/>
              <a:t>discriminated against?</a:t>
            </a:r>
            <a:endParaRPr lang="en-US" sz="2600" dirty="0" smtClean="0"/>
          </a:p>
          <a:p>
            <a:r>
              <a:rPr lang="en-US" sz="2600" dirty="0" smtClean="0"/>
              <a:t>Did this have anything to do with maintaining a job or applying for a job?</a:t>
            </a:r>
          </a:p>
          <a:p>
            <a:r>
              <a:rPr lang="en-US" sz="2600" dirty="0" smtClean="0"/>
              <a:t>Why is it important to acknowledge peoples’ differences so that we can prevent discrimination and harassment in the workplace? </a:t>
            </a:r>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28600" y="6019800"/>
            <a:ext cx="609600" cy="609600"/>
          </a:xfrm>
          <a:prstGeom prst="rect">
            <a:avLst/>
          </a:prstGeom>
        </p:spPr>
      </p:pic>
    </p:spTree>
    <p:extLst>
      <p:ext uri="{BB962C8B-B14F-4D97-AF65-F5344CB8AC3E}">
        <p14:creationId xmlns:p14="http://schemas.microsoft.com/office/powerpoint/2010/main" xmlns="" val="906359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Posters or notices posted in the workplace are intended to ensure the employees have access to information about their rights. </a:t>
            </a:r>
          </a:p>
          <a:p>
            <a:r>
              <a:rPr lang="en-US" dirty="0" smtClean="0"/>
              <a:t>Federal posters are free of charge to businesses.</a:t>
            </a:r>
          </a:p>
          <a:p>
            <a:r>
              <a:rPr lang="en-US" dirty="0" smtClean="0"/>
              <a:t>Poster requirements vary by law so some businesses may not have the same poster requirements. </a:t>
            </a:r>
          </a:p>
          <a:p>
            <a:r>
              <a:rPr lang="en-US" dirty="0" smtClean="0"/>
              <a:t>States also have additional poster requirements that businesses should be aware of. </a:t>
            </a:r>
            <a:endParaRPr lang="en-US" dirty="0"/>
          </a:p>
        </p:txBody>
      </p:sp>
      <p:sp>
        <p:nvSpPr>
          <p:cNvPr id="3" name="Title 2"/>
          <p:cNvSpPr>
            <a:spLocks noGrp="1"/>
          </p:cNvSpPr>
          <p:nvPr>
            <p:ph type="title"/>
          </p:nvPr>
        </p:nvSpPr>
        <p:spPr/>
        <p:txBody>
          <a:bodyPr/>
          <a:lstStyle/>
          <a:p>
            <a:r>
              <a:rPr lang="en-US" dirty="0" smtClean="0"/>
              <a:t>Workplace poster requirements</a:t>
            </a:r>
            <a:endParaRPr lang="en-US" dirty="0"/>
          </a:p>
        </p:txBody>
      </p:sp>
      <p:pic>
        <p:nvPicPr>
          <p:cNvPr id="2050" name="Picture 2">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48100" y="4565650"/>
            <a:ext cx="1790700" cy="1790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228600" y="6051550"/>
            <a:ext cx="609600" cy="609600"/>
          </a:xfrm>
          <a:prstGeom prst="rect">
            <a:avLst/>
          </a:prstGeom>
        </p:spPr>
      </p:pic>
    </p:spTree>
    <p:extLst>
      <p:ext uri="{BB962C8B-B14F-4D97-AF65-F5344CB8AC3E}">
        <p14:creationId xmlns:p14="http://schemas.microsoft.com/office/powerpoint/2010/main" xmlns="" val="1993112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3074" name="Picture 2">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0350" y="1676400"/>
            <a:ext cx="2857500" cy="3990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a:hlinkClick r:id="rId6"/>
          </p:cNvPr>
          <p:cNvPicPr>
            <a:picLocks noGrp="1" noChangeAspect="1" noChangeArrowheads="1"/>
          </p:cNvPicPr>
          <p:nvPr>
            <p:ph idx="1"/>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47748" y="1730375"/>
            <a:ext cx="2848252" cy="391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172108" y="1733551"/>
            <a:ext cx="2781392" cy="3829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10"/>
              </p:ext>
            </p:extLst>
          </p:nvPr>
        </p:nvPicPr>
        <p:blipFill>
          <a:blip r:embed="rId11" cstate="print"/>
          <a:stretch>
            <a:fillRect/>
          </a:stretch>
        </p:blipFill>
        <p:spPr>
          <a:xfrm>
            <a:off x="260350" y="6019800"/>
            <a:ext cx="609600" cy="609600"/>
          </a:xfrm>
          <a:prstGeom prst="rect">
            <a:avLst/>
          </a:prstGeom>
        </p:spPr>
      </p:pic>
    </p:spTree>
    <p:extLst>
      <p:ext uri="{BB962C8B-B14F-4D97-AF65-F5344CB8AC3E}">
        <p14:creationId xmlns:p14="http://schemas.microsoft.com/office/powerpoint/2010/main" xmlns="" val="2140647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Administered by the Wage and Hour Division under the Department of Labor</a:t>
            </a:r>
          </a:p>
          <a:p>
            <a:r>
              <a:rPr lang="en-US" sz="2400" dirty="0" smtClean="0"/>
              <a:t>Minimum Wage: the lowest wage permitted by law</a:t>
            </a:r>
          </a:p>
          <a:p>
            <a:r>
              <a:rPr lang="en-US" sz="2400" dirty="0" smtClean="0"/>
              <a:t>Provisions for the Federal Minimum Wage are contained in the Fair Labor Standards Act (FLSA).</a:t>
            </a:r>
          </a:p>
          <a:p>
            <a:r>
              <a:rPr lang="en-US" sz="2400" dirty="0" smtClean="0"/>
              <a:t>Currently: $7.25 per hour</a:t>
            </a:r>
          </a:p>
          <a:p>
            <a:r>
              <a:rPr lang="en-US" sz="2400" dirty="0" smtClean="0"/>
              <a:t>States also can make laws about minimum wage.</a:t>
            </a:r>
          </a:p>
          <a:p>
            <a:pPr lvl="1"/>
            <a:r>
              <a:rPr lang="en-US" sz="2000" dirty="0" smtClean="0"/>
              <a:t>Search the Internet to </a:t>
            </a:r>
            <a:r>
              <a:rPr lang="en-US" sz="2000" dirty="0" smtClean="0"/>
              <a:t>see every state’s minimum wage and how it relates to the Federal Minimum Wage. </a:t>
            </a:r>
            <a:endParaRPr lang="en-US" sz="2000" dirty="0"/>
          </a:p>
        </p:txBody>
      </p:sp>
      <p:sp>
        <p:nvSpPr>
          <p:cNvPr id="3" name="Title 2"/>
          <p:cNvSpPr>
            <a:spLocks noGrp="1"/>
          </p:cNvSpPr>
          <p:nvPr>
            <p:ph type="title"/>
          </p:nvPr>
        </p:nvSpPr>
        <p:spPr/>
        <p:txBody>
          <a:bodyPr/>
          <a:lstStyle/>
          <a:p>
            <a:r>
              <a:rPr lang="en-US" dirty="0" smtClean="0"/>
              <a:t>Set Wage and hour laws</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28600" y="6096000"/>
            <a:ext cx="609600" cy="609600"/>
          </a:xfrm>
          <a:prstGeom prst="rect">
            <a:avLst/>
          </a:prstGeom>
        </p:spPr>
      </p:pic>
    </p:spTree>
    <p:extLst>
      <p:ext uri="{BB962C8B-B14F-4D97-AF65-F5344CB8AC3E}">
        <p14:creationId xmlns:p14="http://schemas.microsoft.com/office/powerpoint/2010/main" xmlns="" val="1748630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497</TotalTime>
  <Words>2005</Words>
  <Application>Microsoft Office PowerPoint</Application>
  <PresentationFormat>On-screen Show (4:3)</PresentationFormat>
  <Paragraphs>157</Paragraphs>
  <Slides>13</Slides>
  <Notes>13</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Employment and Labor Laws</vt:lpstr>
      <vt:lpstr>OVERVIEW</vt:lpstr>
      <vt:lpstr>Laws Preventing Discrimination and Harassment </vt:lpstr>
      <vt:lpstr>Laws Preventing Discrimination and Harassment cont.</vt:lpstr>
      <vt:lpstr>Tips to prevent discrimination and harassment</vt:lpstr>
      <vt:lpstr>Discussion</vt:lpstr>
      <vt:lpstr>Workplace poster requirements</vt:lpstr>
      <vt:lpstr>Examples</vt:lpstr>
      <vt:lpstr>Set Wage and hour laws</vt:lpstr>
      <vt:lpstr>Child Labor laws</vt:lpstr>
      <vt:lpstr>Workers’ compensation</vt:lpstr>
      <vt:lpstr>Vocational rehabilitation</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and Labor Laws</dc:title>
  <dc:creator>LenovoOwner</dc:creator>
  <cp:lastModifiedBy>Ken</cp:lastModifiedBy>
  <cp:revision>57</cp:revision>
  <dcterms:created xsi:type="dcterms:W3CDTF">2015-01-13T21:27:34Z</dcterms:created>
  <dcterms:modified xsi:type="dcterms:W3CDTF">2015-06-10T03:20:05Z</dcterms:modified>
</cp:coreProperties>
</file>