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68" r:id="rId3"/>
    <p:sldId id="257" r:id="rId4"/>
    <p:sldId id="258" r:id="rId5"/>
    <p:sldId id="261" r:id="rId6"/>
    <p:sldId id="262" r:id="rId7"/>
    <p:sldId id="259" r:id="rId8"/>
    <p:sldId id="263" r:id="rId9"/>
    <p:sldId id="264" r:id="rId10"/>
    <p:sldId id="265" r:id="rId11"/>
    <p:sldId id="266" r:id="rId12"/>
    <p:sldId id="269"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57" autoAdjust="0"/>
  </p:normalViewPr>
  <p:slideViewPr>
    <p:cSldViewPr>
      <p:cViewPr varScale="1">
        <p:scale>
          <a:sx n="54" d="100"/>
          <a:sy n="54" d="100"/>
        </p:scale>
        <p:origin x="18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42D801-0D58-4E61-8A1A-21EC0D14930B}"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9A2B31-3BC3-4087-A8EA-F5C4A5DFB1D1}" type="slidenum">
              <a:rPr lang="en-US" smtClean="0"/>
              <a:t>‹#›</a:t>
            </a:fld>
            <a:endParaRPr lang="en-US"/>
          </a:p>
        </p:txBody>
      </p:sp>
    </p:spTree>
    <p:extLst>
      <p:ext uri="{BB962C8B-B14F-4D97-AF65-F5344CB8AC3E}">
        <p14:creationId xmlns:p14="http://schemas.microsoft.com/office/powerpoint/2010/main" val="226366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focus on identity</a:t>
            </a:r>
            <a:r>
              <a:rPr lang="en-US" baseline="0" dirty="0" smtClean="0"/>
              <a:t> theft. What do you already know about identity theft? Do you know anyone who has had their identity stolen?</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a:t>
            </a:fld>
            <a:endParaRPr lang="en-US"/>
          </a:p>
        </p:txBody>
      </p:sp>
    </p:spTree>
    <p:extLst>
      <p:ext uri="{BB962C8B-B14F-4D97-AF65-F5344CB8AC3E}">
        <p14:creationId xmlns:p14="http://schemas.microsoft.com/office/powerpoint/2010/main" val="211297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doing business, only give</a:t>
            </a:r>
            <a:r>
              <a:rPr lang="en-US" baseline="0" dirty="0" smtClean="0"/>
              <a:t> your social security information when it is absolutely necessary. It is okay to ask if you can use any other form of identification. Never give your personal information to someone who calls or emails you. It is best to trade this information in person.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10</a:t>
            </a:fld>
            <a:endParaRPr lang="en-US"/>
          </a:p>
        </p:txBody>
      </p:sp>
    </p:spTree>
    <p:extLst>
      <p:ext uri="{BB962C8B-B14F-4D97-AF65-F5344CB8AC3E}">
        <p14:creationId xmlns:p14="http://schemas.microsoft.com/office/powerpoint/2010/main" val="428291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precautions that you can take when you are on the computer. Always use</a:t>
            </a:r>
            <a:r>
              <a:rPr lang="en-US" baseline="0" dirty="0" smtClean="0"/>
              <a:t> passwords that are not easy to guess. When you can, include numbers and symbols. If you receive emails or messages that ask for personal information, do not respond. Never put your personal information on a computer that is in a public place such as a library. Only shop on secure websites. Usually secure websites begin with https. Note the s at the end. It could also be helpful to download or purchase security software for your computer.</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11</a:t>
            </a:fld>
            <a:endParaRPr lang="en-US"/>
          </a:p>
        </p:txBody>
      </p:sp>
    </p:spTree>
    <p:extLst>
      <p:ext uri="{BB962C8B-B14F-4D97-AF65-F5344CB8AC3E}">
        <p14:creationId xmlns:p14="http://schemas.microsoft.com/office/powerpoint/2010/main" val="273784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Identity</a:t>
            </a:r>
            <a:r>
              <a:rPr lang="en-US" baseline="0" dirty="0" smtClean="0"/>
              <a:t> theft is a crime! It occurs when someone wrongfully obtains and uses another person’s personal data in some way that involves fraud or deception. Identity theft can occur through the use of your name and address, credit card or bank account numbers, medical insurance account numbers, and one of the most common is the social security number. Keep in mind that this is not the only personal information that can be wrongfully used.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2</a:t>
            </a:fld>
            <a:endParaRPr lang="en-US"/>
          </a:p>
        </p:txBody>
      </p:sp>
    </p:spTree>
    <p:extLst>
      <p:ext uri="{BB962C8B-B14F-4D97-AF65-F5344CB8AC3E}">
        <p14:creationId xmlns:p14="http://schemas.microsoft.com/office/powerpoint/2010/main" val="415498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to be aware</a:t>
            </a:r>
            <a:r>
              <a:rPr lang="en-US" baseline="0" dirty="0" smtClean="0"/>
              <a:t> of identity theft. Ultimately, you are responsible for what the thief does while he is wrongfully using your personal information. If the thief purchases items with your account, you may have to pay for what is purchased. This is still true even if you do not know about the bills. A scenario of this could be if a thief gets a credit card using your name and changes the address. The bills will then be sent to the new address but the thief will not pay for the bills that are sent. This means that the credit card company thinks that you are just ignoring your bills which will damage your credit history.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3</a:t>
            </a:fld>
            <a:endParaRPr lang="en-US"/>
          </a:p>
        </p:txBody>
      </p:sp>
    </p:spTree>
    <p:extLst>
      <p:ext uri="{BB962C8B-B14F-4D97-AF65-F5344CB8AC3E}">
        <p14:creationId xmlns:p14="http://schemas.microsoft.com/office/powerpoint/2010/main" val="6675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identity thief can do more than just harm your credit score or still your money. They can buy things with your credit cards, get new credit cards, open various accounts, steal a tax refund, get medical care, and even pretend to be you if they are arrested. This is why it is so important to be aware of identity thief.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4</a:t>
            </a:fld>
            <a:endParaRPr lang="en-US"/>
          </a:p>
        </p:txBody>
      </p:sp>
    </p:spTree>
    <p:extLst>
      <p:ext uri="{BB962C8B-B14F-4D97-AF65-F5344CB8AC3E}">
        <p14:creationId xmlns:p14="http://schemas.microsoft.com/office/powerpoint/2010/main" val="129736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Years ago, people just thought that identity thief</a:t>
            </a:r>
            <a:r>
              <a:rPr lang="en-US" baseline="0" dirty="0" smtClean="0"/>
              <a:t> could occur when your wallet or actual items were stolen from your possession. Today, it can happen in that form and it can also happen online and through the use of technology. Some common ways that identities can be stolen are listed. People can steal your mail or search through your garbage to obtain personal information such as account numbers and your social security number. People can also send spam emails that may trick you into sending personal information. A person looking to steal someone’s identity could also take account numbers from a business or even a medical office.  A very common way in which this can occur is when someone physically steals a wallet or purse to obtain your personal information.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5</a:t>
            </a:fld>
            <a:endParaRPr lang="en-US"/>
          </a:p>
        </p:txBody>
      </p:sp>
    </p:spTree>
    <p:extLst>
      <p:ext uri="{BB962C8B-B14F-4D97-AF65-F5344CB8AC3E}">
        <p14:creationId xmlns:p14="http://schemas.microsoft.com/office/powerpoint/2010/main" val="118101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may be wondering how you would ever</a:t>
            </a:r>
            <a:r>
              <a:rPr lang="en-US" baseline="0" dirty="0" smtClean="0"/>
              <a:t> figure out if your identity was stolen. Well, here are a few ways that may warn you that your identity may have been stolen. You should always read your bills to be sure that there are not charges for things that you did not purchase or order. It is very important to always keep an eye on your bank account statement and make sure that you are familiar with all of the charges on your account. Be sure to check your mail as regularly as possible. Be aware of bills and other important pieces of mail. Did you stop getting a bill or did you start getting a new bill that you did not know about? You should pull your credit report at least once per year. Once you have received your credit report, you should review it carefully and sure that you are familiar with all of the accounts and information listed.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6</a:t>
            </a:fld>
            <a:endParaRPr lang="en-US"/>
          </a:p>
        </p:txBody>
      </p:sp>
    </p:spTree>
    <p:extLst>
      <p:ext uri="{BB962C8B-B14F-4D97-AF65-F5344CB8AC3E}">
        <p14:creationId xmlns:p14="http://schemas.microsoft.com/office/powerpoint/2010/main" val="231188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credit report is a</a:t>
            </a:r>
            <a:r>
              <a:rPr lang="en-US" baseline="0" dirty="0" smtClean="0"/>
              <a:t> summary of your credit history. It includes your identifying information such as your name, address, social security number, date of birth, and employment information. This does not affect the scoring, it is just used to identify you. Your credit card accounts are also listed with the date you opened the account, the credit limit or loan amount, the account balance, and the payment history. The loans that you have are also on a credit report. These could be car loans, school loans, or mortgages for a home. The credit report will show how much money you owe on your credit accounts and loans. Payment dates for these is also listed on the credit report. One interesting thing about the credit report that many people do not know about is credit inquiries. When you apply for a loan, you authorize your lender to ask for a copy of your credit report. This is how inquiries appear on your credit report. The inquiries section contains a list of everyone who accessed your credit report within the last two years. </a:t>
            </a:r>
          </a:p>
          <a:p>
            <a:endParaRPr lang="en-US" baseline="0" dirty="0" smtClean="0"/>
          </a:p>
          <a:p>
            <a:r>
              <a:rPr lang="en-US" baseline="0" dirty="0" smtClean="0"/>
              <a:t>When reviewing your credit report, you should be sure that all of the information is about you. If you do not recognize all of the information, you should take action immediately. </a:t>
            </a:r>
          </a:p>
          <a:p>
            <a:endParaRPr lang="en-US" baseline="0" dirty="0" smtClean="0"/>
          </a:p>
          <a:p>
            <a:r>
              <a:rPr lang="en-US" baseline="0" dirty="0" smtClean="0"/>
              <a:t>There are three major credit report agencies. They are Experian, TransUnion, and Equifax. These agencies collect and maintain the information that forms your credit history and ultimately, your credit report. These companies are all for-profit private companies and they do not share information with each other.</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7</a:t>
            </a:fld>
            <a:endParaRPr lang="en-US"/>
          </a:p>
        </p:txBody>
      </p:sp>
    </p:spTree>
    <p:extLst>
      <p:ext uri="{BB962C8B-B14F-4D97-AF65-F5344CB8AC3E}">
        <p14:creationId xmlns:p14="http://schemas.microsoft.com/office/powerpoint/2010/main" val="376735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actions that you can take in</a:t>
            </a:r>
            <a:r>
              <a:rPr lang="en-US" baseline="0" dirty="0" smtClean="0"/>
              <a:t> order to protect your identity. When you are in a store or public place, be sure to always watch your wallet or your purse. This will lower the risks of your personal information being stolen. Always be careful with your credit and debit cards. Keep them in a safe place and be alert when you are making a purchase with them. Never tell anyone your PIN number.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8</a:t>
            </a:fld>
            <a:endParaRPr lang="en-US"/>
          </a:p>
        </p:txBody>
      </p:sp>
    </p:spTree>
    <p:extLst>
      <p:ext uri="{BB962C8B-B14F-4D97-AF65-F5344CB8AC3E}">
        <p14:creationId xmlns:p14="http://schemas.microsoft.com/office/powerpoint/2010/main" val="49433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home, you should keep your financial records, social security information, and medical information</a:t>
            </a:r>
            <a:r>
              <a:rPr lang="en-US" baseline="0" dirty="0" smtClean="0"/>
              <a:t> in a safe place. Many people choose to place these documents in a safe or a lock box. It would be smart to invest in a shredder or a service that shreds papers for your personal or medical information that you are trying to get rid of. To decrease the chance of your mail being stolen, you should check your mailbox as soon as possible. It would be beneficial to know the time that the mail came daily and try to retrieve the mail then. It should be checked at least once a day. </a:t>
            </a:r>
            <a:endParaRPr lang="en-US" dirty="0"/>
          </a:p>
        </p:txBody>
      </p:sp>
      <p:sp>
        <p:nvSpPr>
          <p:cNvPr id="4" name="Slide Number Placeholder 3"/>
          <p:cNvSpPr>
            <a:spLocks noGrp="1"/>
          </p:cNvSpPr>
          <p:nvPr>
            <p:ph type="sldNum" sz="quarter" idx="10"/>
          </p:nvPr>
        </p:nvSpPr>
        <p:spPr/>
        <p:txBody>
          <a:bodyPr/>
          <a:lstStyle/>
          <a:p>
            <a:fld id="{129A2B31-3BC3-4087-A8EA-F5C4A5DFB1D1}" type="slidenum">
              <a:rPr lang="en-US" smtClean="0"/>
              <a:t>9</a:t>
            </a:fld>
            <a:endParaRPr lang="en-US"/>
          </a:p>
        </p:txBody>
      </p:sp>
    </p:spTree>
    <p:extLst>
      <p:ext uri="{BB962C8B-B14F-4D97-AF65-F5344CB8AC3E}">
        <p14:creationId xmlns:p14="http://schemas.microsoft.com/office/powerpoint/2010/main" val="3838405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94B0255-C54C-41EB-B85A-DF900F19F144}" type="datetimeFigureOut">
              <a:rPr lang="en-US" smtClean="0"/>
              <a:t>4/25/2016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42FFE5-0FEB-4C9B-A243-A5D922DD4AEA}"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6248400"/>
            <a:ext cx="1002794" cy="405385"/>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42FFE5-0FEB-4C9B-A243-A5D922DD4AE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94B0255-C54C-41EB-B85A-DF900F19F144}"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94B0255-C54C-41EB-B85A-DF900F19F144}" type="datetimeFigureOut">
              <a:rPr lang="en-US" smtClean="0"/>
              <a:t>4/25/2016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42FFE5-0FEB-4C9B-A243-A5D922DD4AE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94B0255-C54C-41EB-B85A-DF900F19F144}" type="datetimeFigureOut">
              <a:rPr lang="en-US" smtClean="0"/>
              <a:t>4/25/2016</a:t>
            </a:fld>
            <a:endParaRPr lang="en-US"/>
          </a:p>
        </p:txBody>
      </p:sp>
      <p:sp>
        <p:nvSpPr>
          <p:cNvPr id="10" name="Slide Number Placeholder 9"/>
          <p:cNvSpPr>
            <a:spLocks noGrp="1"/>
          </p:cNvSpPr>
          <p:nvPr>
            <p:ph type="sldNum" sz="quarter" idx="16"/>
          </p:nvPr>
        </p:nvSpPr>
        <p:spPr/>
        <p:txBody>
          <a:bodyPr rtlCol="0"/>
          <a:lstStyle/>
          <a:p>
            <a:fld id="{E542FFE5-0FEB-4C9B-A243-A5D922DD4AE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94B0255-C54C-41EB-B85A-DF900F19F144}" type="datetimeFigureOut">
              <a:rPr lang="en-US" smtClean="0"/>
              <a:t>4/25/2016</a:t>
            </a:fld>
            <a:endParaRPr lang="en-US"/>
          </a:p>
        </p:txBody>
      </p:sp>
      <p:sp>
        <p:nvSpPr>
          <p:cNvPr id="12" name="Slide Number Placeholder 11"/>
          <p:cNvSpPr>
            <a:spLocks noGrp="1"/>
          </p:cNvSpPr>
          <p:nvPr>
            <p:ph type="sldNum" sz="quarter" idx="16"/>
          </p:nvPr>
        </p:nvSpPr>
        <p:spPr/>
        <p:txBody>
          <a:bodyPr rtlCol="0"/>
          <a:lstStyle/>
          <a:p>
            <a:fld id="{E542FFE5-0FEB-4C9B-A243-A5D922DD4AE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4B0255-C54C-41EB-B85A-DF900F19F144}"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B0255-C54C-41EB-B85A-DF900F19F144}"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42FFE5-0FEB-4C9B-A243-A5D922DD4AE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94B0255-C54C-41EB-B85A-DF900F19F144}"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42FFE5-0FEB-4C9B-A243-A5D922DD4AE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4B0255-C54C-41EB-B85A-DF900F19F144}" type="datetimeFigureOut">
              <a:rPr lang="en-US" smtClean="0"/>
              <a:t>4/25/2016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42FFE5-0FEB-4C9B-A243-A5D922DD4AE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94B0255-C54C-41EB-B85A-DF900F19F144}" type="datetimeFigureOut">
              <a:rPr lang="en-US" smtClean="0"/>
              <a:t>4/25/2016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42FFE5-0FEB-4C9B-A243-A5D922DD4AEA}" type="slidenum">
              <a:rPr lang="en-US" smtClean="0"/>
              <a:t>‹#›</a:t>
            </a:fld>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1000" y="6400800"/>
            <a:ext cx="1002794" cy="405385"/>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myfico.com/crediteducation/in-your-credit-report.aspx" TargetMode="External"/><Relationship Id="rId2" Type="http://schemas.openxmlformats.org/officeDocument/2006/relationships/hyperlink" Target="http://www.credit.com/credit-reports/credit-reporting-agencies/" TargetMode="External"/><Relationship Id="rId1" Type="http://schemas.openxmlformats.org/officeDocument/2006/relationships/slideLayout" Target="../slideLayouts/slideLayout2.xml"/><Relationship Id="rId4" Type="http://schemas.openxmlformats.org/officeDocument/2006/relationships/hyperlink" Target="http://www.justice.gov/criminal/fraud/websites/idquiz.html"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234" y="6400800"/>
            <a:ext cx="1676400" cy="304800"/>
          </a:xfrm>
        </p:spPr>
        <p:txBody>
          <a:bodyPr>
            <a:normAutofit fontScale="62500" lnSpcReduction="20000"/>
          </a:bodyPr>
          <a:lstStyle/>
          <a:p>
            <a:pPr algn="l"/>
            <a:endParaRPr lang="en-US" dirty="0">
              <a:effectLst/>
            </a:endParaRPr>
          </a:p>
        </p:txBody>
      </p:sp>
      <p:sp>
        <p:nvSpPr>
          <p:cNvPr id="4" name="Rectangle 3"/>
          <p:cNvSpPr/>
          <p:nvPr/>
        </p:nvSpPr>
        <p:spPr>
          <a:xfrm>
            <a:off x="1866899" y="679116"/>
            <a:ext cx="5029200" cy="923330"/>
          </a:xfrm>
          <a:prstGeom prst="rect">
            <a:avLst/>
          </a:prstGeom>
          <a:ln>
            <a:noFill/>
          </a:ln>
        </p:spPr>
        <p:txBody>
          <a:bodyPr wrap="square">
            <a:spAutoFit/>
          </a:bodyPr>
          <a:lstStyle/>
          <a:p>
            <a:pPr algn="ctr"/>
            <a:r>
              <a:rPr lang="en-US" sz="5400" b="1" dirty="0" smtClean="0">
                <a:solidFill>
                  <a:schemeClr val="accent1"/>
                </a:solidFill>
                <a:effectLst/>
              </a:rPr>
              <a:t>Identity Theft</a:t>
            </a:r>
            <a:endParaRPr lang="en-US" sz="3600" b="1" dirty="0" smtClean="0">
              <a:solidFill>
                <a:schemeClr val="accent1"/>
              </a:solidFill>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7088" y="1804987"/>
            <a:ext cx="45243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6096000"/>
            <a:ext cx="609600" cy="609600"/>
          </a:xfrm>
          <a:prstGeom prst="rect">
            <a:avLst/>
          </a:prstGeom>
        </p:spPr>
      </p:pic>
    </p:spTree>
    <p:extLst>
      <p:ext uri="{BB962C8B-B14F-4D97-AF65-F5344CB8AC3E}">
        <p14:creationId xmlns:p14="http://schemas.microsoft.com/office/powerpoint/2010/main" val="344803061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p:txBody>
          <a:bodyPr/>
          <a:lstStyle/>
          <a:p>
            <a:pPr marL="0" indent="0">
              <a:buNone/>
            </a:pPr>
            <a:r>
              <a:rPr lang="en-US" sz="3200" b="1" dirty="0"/>
              <a:t>As you do business: </a:t>
            </a:r>
          </a:p>
          <a:p>
            <a:pPr lvl="1"/>
            <a:r>
              <a:rPr lang="en-US" dirty="0" smtClean="0"/>
              <a:t>Only </a:t>
            </a:r>
            <a:r>
              <a:rPr lang="en-US" dirty="0"/>
              <a:t>give your Social Security number if you must. Ask if you can use another kind of </a:t>
            </a:r>
            <a:r>
              <a:rPr lang="en-US" dirty="0" smtClean="0"/>
              <a:t>identification.</a:t>
            </a:r>
            <a:endParaRPr lang="en-US" dirty="0"/>
          </a:p>
          <a:p>
            <a:pPr lvl="1"/>
            <a:r>
              <a:rPr lang="en-US" dirty="0" smtClean="0"/>
              <a:t>Do </a:t>
            </a:r>
            <a:r>
              <a:rPr lang="en-US" dirty="0"/>
              <a:t>not give your personal information to someone who calls you or emails </a:t>
            </a:r>
            <a:r>
              <a:rPr lang="en-US" dirty="0" smtClean="0"/>
              <a:t>you.</a:t>
            </a:r>
            <a:endParaRPr lang="en-US" dirty="0"/>
          </a:p>
          <a:p>
            <a:endParaRPr lang="en-US" dirty="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269" y="3886200"/>
            <a:ext cx="4564743"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796473765"/>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3200" b="1" dirty="0"/>
              <a:t>On the computer: </a:t>
            </a:r>
          </a:p>
          <a:p>
            <a:pPr lvl="1"/>
            <a:r>
              <a:rPr lang="en-US" dirty="0" smtClean="0"/>
              <a:t>Use </a:t>
            </a:r>
            <a:r>
              <a:rPr lang="en-US" dirty="0"/>
              <a:t>passwords that are not easy to guess. Use numbers and symbols when you </a:t>
            </a:r>
            <a:r>
              <a:rPr lang="en-US" dirty="0" smtClean="0"/>
              <a:t>can.</a:t>
            </a:r>
            <a:endParaRPr lang="en-US" dirty="0"/>
          </a:p>
          <a:p>
            <a:pPr lvl="1"/>
            <a:r>
              <a:rPr lang="en-US" dirty="0" smtClean="0"/>
              <a:t>Do </a:t>
            </a:r>
            <a:r>
              <a:rPr lang="en-US" dirty="0"/>
              <a:t>not respond to emails or other messages that ask for personal </a:t>
            </a:r>
            <a:r>
              <a:rPr lang="en-US" dirty="0" smtClean="0"/>
              <a:t>information.</a:t>
            </a:r>
            <a:endParaRPr lang="en-US" dirty="0"/>
          </a:p>
          <a:p>
            <a:pPr lvl="1"/>
            <a:r>
              <a:rPr lang="en-US" dirty="0" smtClean="0"/>
              <a:t>Do </a:t>
            </a:r>
            <a:r>
              <a:rPr lang="en-US" dirty="0"/>
              <a:t>not put personal information on a computer in a public place, like the </a:t>
            </a:r>
            <a:r>
              <a:rPr lang="en-US" dirty="0" smtClean="0"/>
              <a:t>library.</a:t>
            </a:r>
          </a:p>
          <a:p>
            <a:pPr lvl="1"/>
            <a:r>
              <a:rPr lang="en-US" dirty="0" smtClean="0"/>
              <a:t>Shop </a:t>
            </a:r>
            <a:r>
              <a:rPr lang="en-US" dirty="0"/>
              <a:t>on secure websites. </a:t>
            </a:r>
            <a:r>
              <a:rPr lang="en-US" dirty="0" smtClean="0"/>
              <a:t>They have an address that starts with “https”.</a:t>
            </a:r>
          </a:p>
          <a:p>
            <a:pPr lvl="1"/>
            <a:r>
              <a:rPr lang="en-US" dirty="0" smtClean="0"/>
              <a:t>Have security software on your own computer.</a:t>
            </a:r>
          </a:p>
          <a:p>
            <a:pPr lvl="1"/>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3553665000"/>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a:hlinkClick r:id="rId2"/>
              </a:rPr>
              <a:t>http://www.credit.com/credit-reports/credit-reporting-agencies</a:t>
            </a:r>
            <a:r>
              <a:rPr lang="en-US" dirty="0" smtClean="0">
                <a:hlinkClick r:id="rId2"/>
              </a:rPr>
              <a:t>/</a:t>
            </a:r>
            <a:endParaRPr lang="en-US" dirty="0" smtClean="0"/>
          </a:p>
          <a:p>
            <a:r>
              <a:rPr lang="en-US" dirty="0">
                <a:hlinkClick r:id="rId3"/>
              </a:rPr>
              <a:t>http://</a:t>
            </a:r>
            <a:r>
              <a:rPr lang="en-US" dirty="0" smtClean="0">
                <a:hlinkClick r:id="rId3"/>
              </a:rPr>
              <a:t>www.myfico.com/crediteducation/in-your-credit-report.aspx</a:t>
            </a:r>
            <a:endParaRPr lang="en-US" dirty="0" smtClean="0"/>
          </a:p>
          <a:p>
            <a:r>
              <a:rPr lang="en-US" dirty="0">
                <a:hlinkClick r:id="rId4"/>
              </a:rPr>
              <a:t>http://</a:t>
            </a:r>
            <a:r>
              <a:rPr lang="en-US" dirty="0" smtClean="0">
                <a:hlinkClick r:id="rId4"/>
              </a:rPr>
              <a:t>www.justice.gov/criminal/fraud/websites/idquiz.html</a:t>
            </a:r>
            <a:r>
              <a:rPr lang="en-US" dirty="0" smtClean="0"/>
              <a:t> </a:t>
            </a:r>
            <a:endParaRPr lang="en-US" dirty="0"/>
          </a:p>
        </p:txBody>
      </p:sp>
    </p:spTree>
    <p:extLst>
      <p:ext uri="{BB962C8B-B14F-4D97-AF65-F5344CB8AC3E}">
        <p14:creationId xmlns:p14="http://schemas.microsoft.com/office/powerpoint/2010/main" val="5882060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Identity Theft?</a:t>
            </a:r>
            <a:endParaRPr lang="en-US" dirty="0"/>
          </a:p>
        </p:txBody>
      </p:sp>
      <p:sp>
        <p:nvSpPr>
          <p:cNvPr id="3" name="Content Placeholder 2"/>
          <p:cNvSpPr>
            <a:spLocks noGrp="1"/>
          </p:cNvSpPr>
          <p:nvPr>
            <p:ph sz="quarter" idx="1"/>
          </p:nvPr>
        </p:nvSpPr>
        <p:spPr/>
        <p:txBody>
          <a:bodyPr/>
          <a:lstStyle/>
          <a:p>
            <a:r>
              <a:rPr lang="en-US" b="1" dirty="0"/>
              <a:t>Identity theft </a:t>
            </a:r>
            <a:r>
              <a:rPr lang="en-US" dirty="0"/>
              <a:t>is a serious crime. Identity theft happens when someone uses information about you without your permission. They could use your:</a:t>
            </a:r>
          </a:p>
          <a:p>
            <a:pPr marL="754380" lvl="1" indent="-457200">
              <a:buFont typeface="Arial" pitchFamily="34" charset="0"/>
              <a:buChar char="•"/>
            </a:pPr>
            <a:r>
              <a:rPr lang="en-US" dirty="0" smtClean="0"/>
              <a:t>Name </a:t>
            </a:r>
            <a:r>
              <a:rPr lang="en-US" dirty="0"/>
              <a:t>and address</a:t>
            </a:r>
          </a:p>
          <a:p>
            <a:pPr marL="754380" lvl="1" indent="-457200">
              <a:buFont typeface="Arial" pitchFamily="34" charset="0"/>
              <a:buChar char="•"/>
            </a:pPr>
            <a:r>
              <a:rPr lang="en-US" dirty="0" smtClean="0"/>
              <a:t>Credit </a:t>
            </a:r>
            <a:r>
              <a:rPr lang="en-US" dirty="0"/>
              <a:t>card or bank account numbers</a:t>
            </a:r>
          </a:p>
          <a:p>
            <a:pPr marL="754380" lvl="1" indent="-457200">
              <a:buFont typeface="Arial" pitchFamily="34" charset="0"/>
              <a:buChar char="•"/>
            </a:pPr>
            <a:r>
              <a:rPr lang="en-US" dirty="0"/>
              <a:t>Social Security number</a:t>
            </a:r>
          </a:p>
          <a:p>
            <a:pPr marL="754380" lvl="1" indent="-457200">
              <a:buFont typeface="Arial" pitchFamily="34" charset="0"/>
              <a:buChar char="•"/>
            </a:pPr>
            <a:r>
              <a:rPr lang="en-US" dirty="0"/>
              <a:t>M</a:t>
            </a:r>
            <a:r>
              <a:rPr lang="en-US" dirty="0" smtClean="0"/>
              <a:t>edical </a:t>
            </a:r>
            <a:r>
              <a:rPr lang="en-US" dirty="0"/>
              <a:t>insurance account numbers</a:t>
            </a:r>
          </a:p>
          <a:p>
            <a:pPr marL="6858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391691219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rPr>
              <a:t>Why should I care if someone steals my identity?</a:t>
            </a:r>
            <a:endParaRPr lang="en-US" dirty="0"/>
          </a:p>
        </p:txBody>
      </p:sp>
      <p:sp>
        <p:nvSpPr>
          <p:cNvPr id="3" name="Content Placeholder 2"/>
          <p:cNvSpPr>
            <a:spLocks noGrp="1"/>
          </p:cNvSpPr>
          <p:nvPr>
            <p:ph sz="quarter" idx="1"/>
          </p:nvPr>
        </p:nvSpPr>
        <p:spPr>
          <a:xfrm>
            <a:off x="685800" y="1905000"/>
            <a:ext cx="7696200" cy="4191000"/>
          </a:xfrm>
        </p:spPr>
        <p:txBody>
          <a:bodyPr>
            <a:normAutofit fontScale="85000" lnSpcReduction="20000"/>
          </a:bodyPr>
          <a:lstStyle/>
          <a:p>
            <a:r>
              <a:rPr lang="en-US" sz="3100" dirty="0"/>
              <a:t>You will be responsible for what the thief does while using your personal information. You might have to pay for what the thief buys. This is true even if you do not know about the bills. </a:t>
            </a:r>
            <a:endParaRPr lang="en-US" sz="3100" dirty="0" smtClean="0"/>
          </a:p>
          <a:p>
            <a:pPr marL="68580" indent="0">
              <a:buNone/>
            </a:pPr>
            <a:endParaRPr lang="en-US" dirty="0"/>
          </a:p>
          <a:p>
            <a:pPr marL="68580" indent="0">
              <a:buNone/>
            </a:pPr>
            <a:r>
              <a:rPr lang="en-US" b="1" dirty="0"/>
              <a:t>How can that happen?</a:t>
            </a:r>
          </a:p>
          <a:p>
            <a:pPr lvl="1"/>
            <a:r>
              <a:rPr lang="en-US" dirty="0"/>
              <a:t>A thief might get a credit card using your name.</a:t>
            </a:r>
          </a:p>
          <a:p>
            <a:pPr lvl="1"/>
            <a:r>
              <a:rPr lang="en-US" dirty="0"/>
              <a:t>He changes the address.</a:t>
            </a:r>
          </a:p>
          <a:p>
            <a:pPr lvl="1"/>
            <a:r>
              <a:rPr lang="en-US" dirty="0"/>
              <a:t>The bills go to him, but he never pays them.</a:t>
            </a:r>
          </a:p>
          <a:p>
            <a:pPr lvl="1"/>
            <a:r>
              <a:rPr lang="en-US" dirty="0"/>
              <a:t>That means the credit card company thinks you are not paying the bills.</a:t>
            </a:r>
          </a:p>
          <a:p>
            <a:pPr lvl="1"/>
            <a:r>
              <a:rPr lang="en-US" dirty="0"/>
              <a:t>That will </a:t>
            </a:r>
            <a:r>
              <a:rPr lang="en-US" dirty="0" smtClean="0"/>
              <a:t>damage </a:t>
            </a:r>
            <a:r>
              <a:rPr lang="en-US" dirty="0"/>
              <a:t>your </a:t>
            </a:r>
            <a:r>
              <a:rPr lang="en-US" dirty="0" smtClean="0"/>
              <a:t>credit.</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96000"/>
            <a:ext cx="609600" cy="609600"/>
          </a:xfrm>
          <a:prstGeom prst="rect">
            <a:avLst/>
          </a:prstGeom>
        </p:spPr>
      </p:pic>
    </p:spTree>
    <p:extLst>
      <p:ext uri="{BB962C8B-B14F-4D97-AF65-F5344CB8AC3E}">
        <p14:creationId xmlns:p14="http://schemas.microsoft.com/office/powerpoint/2010/main" val="980784183"/>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9" y="7121"/>
            <a:ext cx="8686800" cy="914400"/>
          </a:xfrm>
        </p:spPr>
        <p:txBody>
          <a:bodyPr>
            <a:normAutofit fontScale="90000"/>
          </a:bodyPr>
          <a:lstStyle/>
          <a:p>
            <a:pPr algn="ctr"/>
            <a:r>
              <a:rPr lang="en-US" dirty="0" smtClean="0"/>
              <a:t> </a:t>
            </a:r>
            <a:r>
              <a:rPr lang="en-US" dirty="0">
                <a:effectLst/>
              </a:rPr>
              <a:t> </a:t>
            </a:r>
            <a:br>
              <a:rPr lang="en-US" dirty="0">
                <a:effectLst/>
              </a:rPr>
            </a:br>
            <a:r>
              <a:rPr lang="en-US" b="1" dirty="0">
                <a:effectLst/>
              </a:rPr>
              <a:t>What can a thief do with my personal information?</a:t>
            </a:r>
          </a:p>
        </p:txBody>
      </p:sp>
      <p:sp>
        <p:nvSpPr>
          <p:cNvPr id="3" name="Content Placeholder 2"/>
          <p:cNvSpPr>
            <a:spLocks noGrp="1"/>
          </p:cNvSpPr>
          <p:nvPr>
            <p:ph sz="quarter" idx="1"/>
          </p:nvPr>
        </p:nvSpPr>
        <p:spPr>
          <a:xfrm>
            <a:off x="304800" y="1828800"/>
            <a:ext cx="8686800" cy="4648200"/>
          </a:xfrm>
        </p:spPr>
        <p:txBody>
          <a:bodyPr/>
          <a:lstStyle/>
          <a:p>
            <a:pPr marL="68580" indent="0">
              <a:buNone/>
            </a:pPr>
            <a:r>
              <a:rPr lang="en-US" b="1" dirty="0"/>
              <a:t>An identity thief can use your name and information to</a:t>
            </a:r>
            <a:r>
              <a:rPr lang="en-US" b="1" dirty="0" smtClean="0"/>
              <a:t>:</a:t>
            </a:r>
            <a:endParaRPr lang="en-US" b="1" dirty="0"/>
          </a:p>
          <a:p>
            <a:pPr lvl="1"/>
            <a:r>
              <a:rPr lang="en-US" dirty="0" smtClean="0"/>
              <a:t>Buy </a:t>
            </a:r>
            <a:r>
              <a:rPr lang="en-US" dirty="0"/>
              <a:t>things with your credit cards</a:t>
            </a:r>
          </a:p>
          <a:p>
            <a:pPr lvl="1"/>
            <a:r>
              <a:rPr lang="en-US" dirty="0" smtClean="0"/>
              <a:t>Get </a:t>
            </a:r>
            <a:r>
              <a:rPr lang="en-US" dirty="0"/>
              <a:t>new credit cards</a:t>
            </a:r>
          </a:p>
          <a:p>
            <a:pPr lvl="1"/>
            <a:r>
              <a:rPr lang="en-US" dirty="0"/>
              <a:t>O</a:t>
            </a:r>
            <a:r>
              <a:rPr lang="en-US" dirty="0" smtClean="0"/>
              <a:t>pen </a:t>
            </a:r>
            <a:r>
              <a:rPr lang="en-US" dirty="0"/>
              <a:t>a phone, electricity, or gas account</a:t>
            </a:r>
          </a:p>
          <a:p>
            <a:pPr lvl="1"/>
            <a:r>
              <a:rPr lang="en-US" dirty="0" smtClean="0"/>
              <a:t>Steal </a:t>
            </a:r>
            <a:r>
              <a:rPr lang="en-US" dirty="0"/>
              <a:t>your tax refund</a:t>
            </a:r>
          </a:p>
          <a:p>
            <a:pPr lvl="1"/>
            <a:r>
              <a:rPr lang="en-US" dirty="0" smtClean="0"/>
              <a:t>Get </a:t>
            </a:r>
            <a:r>
              <a:rPr lang="en-US" dirty="0"/>
              <a:t>medical care</a:t>
            </a:r>
          </a:p>
          <a:p>
            <a:pPr lvl="1"/>
            <a:r>
              <a:rPr lang="en-US" dirty="0" smtClean="0"/>
              <a:t>Pretend </a:t>
            </a:r>
            <a:r>
              <a:rPr lang="en-US" dirty="0"/>
              <a:t>to be you if they are arrested</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096000"/>
            <a:ext cx="609600" cy="609600"/>
          </a:xfrm>
          <a:prstGeom prst="rect">
            <a:avLst/>
          </a:prstGeom>
        </p:spPr>
      </p:pic>
    </p:spTree>
    <p:extLst>
      <p:ext uri="{BB962C8B-B14F-4D97-AF65-F5344CB8AC3E}">
        <p14:creationId xmlns:p14="http://schemas.microsoft.com/office/powerpoint/2010/main" val="194327260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How can a thief steal my identity?</a:t>
            </a:r>
            <a:endParaRPr lang="en-US" dirty="0"/>
          </a:p>
        </p:txBody>
      </p:sp>
      <p:sp>
        <p:nvSpPr>
          <p:cNvPr id="3" name="Content Placeholder 2"/>
          <p:cNvSpPr>
            <a:spLocks noGrp="1"/>
          </p:cNvSpPr>
          <p:nvPr>
            <p:ph sz="quarter" idx="1"/>
          </p:nvPr>
        </p:nvSpPr>
        <p:spPr>
          <a:xfrm>
            <a:off x="990600" y="1828800"/>
            <a:ext cx="7033708" cy="3848548"/>
          </a:xfrm>
        </p:spPr>
        <p:txBody>
          <a:bodyPr>
            <a:normAutofit fontScale="92500" lnSpcReduction="20000"/>
          </a:bodyPr>
          <a:lstStyle/>
          <a:p>
            <a:pPr marL="68580" indent="0">
              <a:buNone/>
            </a:pPr>
            <a:r>
              <a:rPr lang="en-US" b="1" dirty="0"/>
              <a:t>A thief can get your personal information in person or online</a:t>
            </a:r>
            <a:r>
              <a:rPr lang="en-US" dirty="0"/>
              <a:t>. Here are some ways thieves might steal someone’s identity. A thief might:</a:t>
            </a:r>
          </a:p>
          <a:p>
            <a:pPr lvl="1"/>
            <a:r>
              <a:rPr lang="en-US" dirty="0"/>
              <a:t>steal your mail or garbage to get your account numbers or your Social Security </a:t>
            </a:r>
            <a:r>
              <a:rPr lang="en-US" dirty="0" smtClean="0"/>
              <a:t>number.</a:t>
            </a:r>
            <a:endParaRPr lang="en-US" dirty="0"/>
          </a:p>
          <a:p>
            <a:pPr lvl="1"/>
            <a:r>
              <a:rPr lang="en-US" dirty="0"/>
              <a:t>trick you into sending personal information in an </a:t>
            </a:r>
            <a:r>
              <a:rPr lang="en-US" dirty="0" smtClean="0"/>
              <a:t>email.</a:t>
            </a:r>
            <a:endParaRPr lang="en-US" dirty="0"/>
          </a:p>
          <a:p>
            <a:pPr lvl="1"/>
            <a:r>
              <a:rPr lang="en-US" dirty="0"/>
              <a:t>steal your account numbers from a business or medical </a:t>
            </a:r>
            <a:r>
              <a:rPr lang="en-US" dirty="0" smtClean="0"/>
              <a:t>office.</a:t>
            </a:r>
            <a:endParaRPr lang="en-US" dirty="0"/>
          </a:p>
          <a:p>
            <a:pPr lvl="1"/>
            <a:r>
              <a:rPr lang="en-US" dirty="0"/>
              <a:t>steal your wallet or purse to get your personal </a:t>
            </a:r>
            <a:r>
              <a:rPr lang="en-US" dirty="0" smtClean="0"/>
              <a:t>information.</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172200"/>
            <a:ext cx="609600" cy="609600"/>
          </a:xfrm>
          <a:prstGeom prst="rect">
            <a:avLst/>
          </a:prstGeom>
        </p:spPr>
      </p:pic>
    </p:spTree>
    <p:extLst>
      <p:ext uri="{BB962C8B-B14F-4D97-AF65-F5344CB8AC3E}">
        <p14:creationId xmlns:p14="http://schemas.microsoft.com/office/powerpoint/2010/main" val="268310247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effectLst/>
              </a:rPr>
              <a:t>How do I know if someone steals my identity?</a:t>
            </a:r>
            <a:endParaRPr lang="en-US" dirty="0"/>
          </a:p>
        </p:txBody>
      </p:sp>
      <p:sp>
        <p:nvSpPr>
          <p:cNvPr id="3" name="Content Placeholder 2"/>
          <p:cNvSpPr>
            <a:spLocks noGrp="1"/>
          </p:cNvSpPr>
          <p:nvPr>
            <p:ph sz="quarter" idx="1"/>
          </p:nvPr>
        </p:nvSpPr>
        <p:spPr>
          <a:xfrm>
            <a:off x="533400" y="1828800"/>
            <a:ext cx="8153400" cy="4267200"/>
          </a:xfrm>
        </p:spPr>
        <p:txBody>
          <a:bodyPr>
            <a:normAutofit fontScale="92500" lnSpcReduction="10000"/>
          </a:bodyPr>
          <a:lstStyle/>
          <a:p>
            <a:pPr marL="68580" indent="0">
              <a:buNone/>
            </a:pPr>
            <a:r>
              <a:rPr lang="en-US" dirty="0"/>
              <a:t>Sometimes, you can tell if someone steals your identity</a:t>
            </a:r>
            <a:r>
              <a:rPr lang="en-US" dirty="0" smtClean="0"/>
              <a:t>.</a:t>
            </a:r>
          </a:p>
          <a:p>
            <a:pPr marL="68580" indent="0">
              <a:buNone/>
            </a:pPr>
            <a:endParaRPr lang="en-US" dirty="0"/>
          </a:p>
          <a:p>
            <a:pPr lvl="1"/>
            <a:r>
              <a:rPr lang="en-US" b="1" dirty="0"/>
              <a:t>Read your bills. </a:t>
            </a:r>
            <a:r>
              <a:rPr lang="en-US" dirty="0"/>
              <a:t>Do you see charges for things you did not buy?</a:t>
            </a:r>
          </a:p>
          <a:p>
            <a:pPr lvl="1"/>
            <a:r>
              <a:rPr lang="en-US" b="1" dirty="0"/>
              <a:t>Watch your bank account statement. </a:t>
            </a:r>
            <a:r>
              <a:rPr lang="en-US" dirty="0"/>
              <a:t>Are there withdrawals you did not make? Are there changes you do not expect?</a:t>
            </a:r>
          </a:p>
          <a:p>
            <a:pPr lvl="1"/>
            <a:r>
              <a:rPr lang="en-US" b="1" dirty="0"/>
              <a:t>Check your mail. </a:t>
            </a:r>
            <a:r>
              <a:rPr lang="en-US" dirty="0"/>
              <a:t>Did you stop getting a bill?  Or did you start getting a new bill you do not know about?</a:t>
            </a:r>
          </a:p>
          <a:p>
            <a:pPr lvl="1"/>
            <a:r>
              <a:rPr lang="en-US" b="1" dirty="0"/>
              <a:t>Get your credit report. </a:t>
            </a:r>
            <a:r>
              <a:rPr lang="en-US" dirty="0"/>
              <a:t>Are there accounts or other information you do not recognize</a:t>
            </a:r>
            <a:r>
              <a:rPr lang="en-US" dirty="0" smtClean="0"/>
              <a: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 y="6172200"/>
            <a:ext cx="609600" cy="609600"/>
          </a:xfrm>
          <a:prstGeom prst="rect">
            <a:avLst/>
          </a:prstGeom>
        </p:spPr>
      </p:pic>
    </p:spTree>
    <p:extLst>
      <p:ext uri="{BB962C8B-B14F-4D97-AF65-F5344CB8AC3E}">
        <p14:creationId xmlns:p14="http://schemas.microsoft.com/office/powerpoint/2010/main" val="4203532514"/>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5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What is a credit report?</a:t>
            </a:r>
            <a:endParaRPr lang="en-US" dirty="0"/>
          </a:p>
        </p:txBody>
      </p:sp>
      <p:sp>
        <p:nvSpPr>
          <p:cNvPr id="3" name="Content Placeholder 2"/>
          <p:cNvSpPr>
            <a:spLocks noGrp="1"/>
          </p:cNvSpPr>
          <p:nvPr>
            <p:ph sz="quarter" idx="1"/>
          </p:nvPr>
        </p:nvSpPr>
        <p:spPr>
          <a:xfrm>
            <a:off x="609600" y="1752600"/>
            <a:ext cx="8001000" cy="4724400"/>
          </a:xfrm>
        </p:spPr>
        <p:txBody>
          <a:bodyPr>
            <a:normAutofit fontScale="92500" lnSpcReduction="10000"/>
          </a:bodyPr>
          <a:lstStyle/>
          <a:p>
            <a:pPr marL="68580" indent="0">
              <a:buNone/>
            </a:pPr>
            <a:r>
              <a:rPr lang="en-US" b="1" dirty="0"/>
              <a:t>Your credit report is a summary of your credit history. It lists:</a:t>
            </a:r>
          </a:p>
          <a:p>
            <a:pPr lvl="1"/>
            <a:r>
              <a:rPr lang="en-US" dirty="0"/>
              <a:t>Y</a:t>
            </a:r>
            <a:r>
              <a:rPr lang="en-US" dirty="0" smtClean="0"/>
              <a:t>our </a:t>
            </a:r>
            <a:r>
              <a:rPr lang="en-US" dirty="0"/>
              <a:t>name, address, and Social Security number</a:t>
            </a:r>
          </a:p>
          <a:p>
            <a:pPr lvl="1"/>
            <a:r>
              <a:rPr lang="en-US" dirty="0"/>
              <a:t>Y</a:t>
            </a:r>
            <a:r>
              <a:rPr lang="en-US" dirty="0" smtClean="0"/>
              <a:t>our </a:t>
            </a:r>
            <a:r>
              <a:rPr lang="en-US" dirty="0"/>
              <a:t>credit cards</a:t>
            </a:r>
          </a:p>
          <a:p>
            <a:pPr lvl="1"/>
            <a:r>
              <a:rPr lang="en-US" dirty="0"/>
              <a:t>Y</a:t>
            </a:r>
            <a:r>
              <a:rPr lang="en-US" dirty="0" smtClean="0"/>
              <a:t>our </a:t>
            </a:r>
            <a:r>
              <a:rPr lang="en-US" dirty="0"/>
              <a:t>loans</a:t>
            </a:r>
          </a:p>
          <a:p>
            <a:pPr lvl="1"/>
            <a:r>
              <a:rPr lang="en-US" dirty="0"/>
              <a:t>H</a:t>
            </a:r>
            <a:r>
              <a:rPr lang="en-US" dirty="0" smtClean="0"/>
              <a:t>ow </a:t>
            </a:r>
            <a:r>
              <a:rPr lang="en-US" dirty="0"/>
              <a:t>much money you owe</a:t>
            </a:r>
          </a:p>
          <a:p>
            <a:pPr lvl="1"/>
            <a:r>
              <a:rPr lang="en-US" dirty="0" smtClean="0"/>
              <a:t>If </a:t>
            </a:r>
            <a:r>
              <a:rPr lang="en-US" dirty="0"/>
              <a:t>you pay your bills on time or </a:t>
            </a:r>
            <a:r>
              <a:rPr lang="en-US" dirty="0" smtClean="0"/>
              <a:t>late</a:t>
            </a:r>
          </a:p>
          <a:p>
            <a:pPr lvl="1"/>
            <a:r>
              <a:rPr lang="en-US" dirty="0" smtClean="0"/>
              <a:t>Credit Inquiries</a:t>
            </a:r>
            <a:endParaRPr lang="en-US" dirty="0"/>
          </a:p>
          <a:p>
            <a:r>
              <a:rPr lang="en-US" sz="2300" dirty="0"/>
              <a:t>All the information in the credit report should be about you. Get a copy of your credit report. Make sure you recognize the information in it. If you do not, you need to try to fix it</a:t>
            </a:r>
            <a:r>
              <a:rPr lang="en-US" sz="2300" dirty="0" smtClean="0"/>
              <a:t>.</a:t>
            </a:r>
          </a:p>
          <a:p>
            <a:pPr marL="320040" lvl="2" indent="-320040">
              <a:spcBef>
                <a:spcPts val="700"/>
              </a:spcBef>
              <a:buSzPct val="60000"/>
              <a:buFont typeface="Wingdings"/>
              <a:buChar char=""/>
            </a:pPr>
            <a:r>
              <a:rPr lang="en-US" dirty="0"/>
              <a:t>Major Credit Report Agencies: Experian, TransUnion, and Equifax</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2400" y="6245431"/>
            <a:ext cx="609600" cy="609600"/>
          </a:xfrm>
          <a:prstGeom prst="rect">
            <a:avLst/>
          </a:prstGeom>
        </p:spPr>
      </p:pic>
    </p:spTree>
    <p:extLst>
      <p:ext uri="{BB962C8B-B14F-4D97-AF65-F5344CB8AC3E}">
        <p14:creationId xmlns:p14="http://schemas.microsoft.com/office/powerpoint/2010/main" val="159992399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4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effectLst/>
              </a:rPr>
              <a:t>How can I protect my identity?</a:t>
            </a:r>
            <a:endParaRPr lang="en-US" b="1" dirty="0"/>
          </a:p>
        </p:txBody>
      </p:sp>
      <p:sp>
        <p:nvSpPr>
          <p:cNvPr id="3" name="Content Placeholder 2"/>
          <p:cNvSpPr>
            <a:spLocks noGrp="1"/>
          </p:cNvSpPr>
          <p:nvPr>
            <p:ph sz="quarter" idx="1"/>
          </p:nvPr>
        </p:nvSpPr>
        <p:spPr>
          <a:xfrm>
            <a:off x="533400" y="1600200"/>
            <a:ext cx="8229600" cy="4800600"/>
          </a:xfrm>
        </p:spPr>
        <p:txBody>
          <a:bodyPr>
            <a:normAutofit/>
          </a:bodyPr>
          <a:lstStyle/>
          <a:p>
            <a:pPr marL="344488" indent="-344488">
              <a:buNone/>
            </a:pPr>
            <a:r>
              <a:rPr lang="en-US" sz="3200" b="1" dirty="0" smtClean="0"/>
              <a:t>In a Store:</a:t>
            </a:r>
            <a:endParaRPr lang="en-US" sz="3200" b="1" dirty="0"/>
          </a:p>
          <a:p>
            <a:pPr lvl="1"/>
            <a:r>
              <a:rPr lang="en-US" sz="2800" dirty="0" smtClean="0"/>
              <a:t>Always watch </a:t>
            </a:r>
            <a:r>
              <a:rPr lang="en-US" sz="2800" dirty="0"/>
              <a:t>your </a:t>
            </a:r>
            <a:r>
              <a:rPr lang="en-US" sz="2800" dirty="0" smtClean="0"/>
              <a:t>wallet.</a:t>
            </a:r>
            <a:endParaRPr lang="en-US" sz="2800" dirty="0"/>
          </a:p>
          <a:p>
            <a:pPr lvl="1"/>
            <a:r>
              <a:rPr lang="en-US" sz="2800" dirty="0" smtClean="0"/>
              <a:t>Be careful </a:t>
            </a:r>
            <a:r>
              <a:rPr lang="en-US" sz="2800" dirty="0"/>
              <a:t>with your credit card or debit </a:t>
            </a:r>
            <a:r>
              <a:rPr lang="en-US" sz="2800" dirty="0" smtClean="0"/>
              <a:t>card.</a:t>
            </a:r>
            <a:endParaRPr lang="en-US" sz="2800" dirty="0"/>
          </a:p>
          <a:p>
            <a:pPr lvl="1"/>
            <a:r>
              <a:rPr lang="en-US" sz="2800" dirty="0"/>
              <a:t>D</a:t>
            </a:r>
            <a:r>
              <a:rPr lang="en-US" sz="2800" dirty="0" smtClean="0"/>
              <a:t>o </a:t>
            </a:r>
            <a:r>
              <a:rPr lang="en-US" sz="2800" dirty="0"/>
              <a:t>not tell </a:t>
            </a:r>
            <a:r>
              <a:rPr lang="en-US" sz="2800" dirty="0" smtClean="0"/>
              <a:t>anyone </a:t>
            </a:r>
            <a:r>
              <a:rPr lang="en-US" sz="2800" dirty="0"/>
              <a:t>your PIN </a:t>
            </a:r>
            <a:r>
              <a:rPr lang="en-US" sz="2800" dirty="0" smtClean="0"/>
              <a:t>number.</a:t>
            </a:r>
            <a:endParaRPr lang="en-US" sz="2800" dirty="0"/>
          </a:p>
          <a:p>
            <a:pPr marL="0" indent="0">
              <a:buNone/>
            </a:pPr>
            <a:endParaRPr lang="en-US" b="1" dirty="0" smtClean="0"/>
          </a:p>
          <a:p>
            <a:pPr marL="0" indent="0">
              <a:buNone/>
            </a:pPr>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092364"/>
            <a:ext cx="3581400" cy="172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92365"/>
            <a:ext cx="3785516" cy="172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 y="6172200"/>
            <a:ext cx="609600" cy="609600"/>
          </a:xfrm>
          <a:prstGeom prst="rect">
            <a:avLst/>
          </a:prstGeom>
        </p:spPr>
      </p:pic>
    </p:spTree>
    <p:extLst>
      <p:ext uri="{BB962C8B-B14F-4D97-AF65-F5344CB8AC3E}">
        <p14:creationId xmlns:p14="http://schemas.microsoft.com/office/powerpoint/2010/main" val="1574516109"/>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rPr>
              <a:t>How can I protect my identity?</a:t>
            </a:r>
            <a:endParaRPr lang="en-US" dirty="0"/>
          </a:p>
        </p:txBody>
      </p:sp>
      <p:sp>
        <p:nvSpPr>
          <p:cNvPr id="3" name="Content Placeholder 2"/>
          <p:cNvSpPr>
            <a:spLocks noGrp="1"/>
          </p:cNvSpPr>
          <p:nvPr>
            <p:ph sz="quarter" idx="1"/>
          </p:nvPr>
        </p:nvSpPr>
        <p:spPr>
          <a:xfrm>
            <a:off x="609600" y="1590675"/>
            <a:ext cx="8153400" cy="4495800"/>
          </a:xfrm>
        </p:spPr>
        <p:txBody>
          <a:bodyPr/>
          <a:lstStyle/>
          <a:p>
            <a:pPr marL="0" indent="0">
              <a:buNone/>
            </a:pPr>
            <a:r>
              <a:rPr lang="en-US" sz="3200" b="1" dirty="0"/>
              <a:t>At home: </a:t>
            </a:r>
          </a:p>
          <a:p>
            <a:pPr lvl="1"/>
            <a:r>
              <a:rPr lang="en-US" dirty="0" smtClean="0"/>
              <a:t>Keep </a:t>
            </a:r>
            <a:r>
              <a:rPr lang="en-US" dirty="0"/>
              <a:t>your financial records, Social </a:t>
            </a:r>
            <a:r>
              <a:rPr lang="en-US" dirty="0" smtClean="0"/>
              <a:t>Security, </a:t>
            </a:r>
            <a:r>
              <a:rPr lang="en-US" dirty="0"/>
              <a:t>and Medicare cards in a safe </a:t>
            </a:r>
            <a:r>
              <a:rPr lang="en-US" dirty="0" smtClean="0"/>
              <a:t>place.</a:t>
            </a:r>
            <a:endParaRPr lang="en-US" dirty="0"/>
          </a:p>
          <a:p>
            <a:pPr lvl="1"/>
            <a:r>
              <a:rPr lang="en-US" dirty="0" smtClean="0"/>
              <a:t>Shred </a:t>
            </a:r>
            <a:r>
              <a:rPr lang="en-US" dirty="0"/>
              <a:t>papers that have your personal or medical </a:t>
            </a:r>
            <a:r>
              <a:rPr lang="en-US" dirty="0" smtClean="0"/>
              <a:t>information.</a:t>
            </a:r>
            <a:endParaRPr lang="en-US" dirty="0"/>
          </a:p>
          <a:p>
            <a:pPr lvl="1"/>
            <a:r>
              <a:rPr lang="en-US" dirty="0" smtClean="0"/>
              <a:t>Take </a:t>
            </a:r>
            <a:r>
              <a:rPr lang="en-US" dirty="0"/>
              <a:t>mail out of your mailbox as soon as you </a:t>
            </a:r>
            <a:r>
              <a:rPr lang="en-US" dirty="0" smtClean="0"/>
              <a:t>can.</a:t>
            </a:r>
            <a:endParaRPr lang="en-US" dirty="0"/>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95800"/>
            <a:ext cx="2838450" cy="188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4572000"/>
            <a:ext cx="291465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210300"/>
            <a:ext cx="609600" cy="609600"/>
          </a:xfrm>
          <a:prstGeom prst="rect">
            <a:avLst/>
          </a:prstGeom>
        </p:spPr>
      </p:pic>
    </p:spTree>
    <p:extLst>
      <p:ext uri="{BB962C8B-B14F-4D97-AF65-F5344CB8AC3E}">
        <p14:creationId xmlns:p14="http://schemas.microsoft.com/office/powerpoint/2010/main" val="3393662416"/>
      </p:ext>
    </p:extLst>
  </p:cSld>
  <p:clrMapOvr>
    <a:masterClrMapping/>
  </p:clrMapOvr>
  <mc:AlternateContent xmlns:mc="http://schemas.openxmlformats.org/markup-compatibility/2006" xmlns:p14="http://schemas.microsoft.com/office/powerpoint/2010/main">
    <mc:Choice Requires="p14">
      <p:transition spd="slow" p14:dur="2000">
        <p14:prism isInverted="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9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344</TotalTime>
  <Words>1859</Words>
  <Application>Microsoft Office PowerPoint</Application>
  <PresentationFormat>On-screen Show (4:3)</PresentationFormat>
  <Paragraphs>98</Paragraphs>
  <Slides>12</Slides>
  <Notes>11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Wingdings</vt:lpstr>
      <vt:lpstr>Wingdings 2</vt:lpstr>
      <vt:lpstr>Median</vt:lpstr>
      <vt:lpstr>PowerPoint Presentation</vt:lpstr>
      <vt:lpstr>What is Identity Theft?</vt:lpstr>
      <vt:lpstr>Why should I care if someone steals my identity?</vt:lpstr>
      <vt:lpstr>   What can a thief do with my personal information?</vt:lpstr>
      <vt:lpstr>How can a thief steal my identity?</vt:lpstr>
      <vt:lpstr>How do I know if someone steals my identity?</vt:lpstr>
      <vt:lpstr>What is a credit report?</vt:lpstr>
      <vt:lpstr>How can I protect my identity?</vt:lpstr>
      <vt:lpstr>How can I protect my identity?</vt:lpstr>
      <vt:lpstr>How can I protect my identity?</vt:lpstr>
      <vt:lpstr>How can I protect my identity?</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CTAERN-IR</dc:creator>
  <cp:lastModifiedBy>Williams, Lisa L</cp:lastModifiedBy>
  <cp:revision>31</cp:revision>
  <dcterms:created xsi:type="dcterms:W3CDTF">2014-02-14T20:09:31Z</dcterms:created>
  <dcterms:modified xsi:type="dcterms:W3CDTF">2016-04-25T18:44:30Z</dcterms:modified>
</cp:coreProperties>
</file>