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950075" cy="9236075"/>
  <p:embeddedFontLst>
    <p:embeddedFont>
      <p:font typeface="Tahoma"/>
      <p:regular r:id="rId45"/>
      <p:bold r:id="rId46"/>
    </p:embeddedFon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
          <p15:clr>
            <a:srgbClr val="000000"/>
          </p15:clr>
        </p15:guide>
        <p15:guide id="2" orient="horz" pos="1440">
          <p15:clr>
            <a:srgbClr val="000000"/>
          </p15:clr>
        </p15:guide>
        <p15:guide id="3" orient="horz" pos="3888">
          <p15:clr>
            <a:srgbClr val="000000"/>
          </p15:clr>
        </p15:guide>
        <p15:guide id="4" orient="horz" pos="4176">
          <p15:clr>
            <a:srgbClr val="000000"/>
          </p15:clr>
        </p15:guide>
        <p15:guide id="5" orient="horz" pos="4080">
          <p15:clr>
            <a:srgbClr val="000000"/>
          </p15:clr>
        </p15:guide>
        <p15:guide id="6" pos="5616">
          <p15:clr>
            <a:srgbClr val="000000"/>
          </p15:clr>
        </p15:guide>
        <p15:guide id="7" pos="816">
          <p15:clr>
            <a:srgbClr val="000000"/>
          </p15:clr>
        </p15:guide>
        <p15:guide id="8" pos="1200">
          <p15:clr>
            <a:srgbClr val="000000"/>
          </p15:clr>
        </p15:guide>
        <p15:guide id="9" pos="192">
          <p15:clr>
            <a:srgbClr val="000000"/>
          </p15:clr>
        </p15:guide>
      </p15:sldGuideLst>
    </p:ext>
    <p:ext uri="{2D200454-40CA-4A62-9FC3-DE9A4176ACB9}">
      <p15:notesGuideLst>
        <p15:guide id="1" orient="horz" pos="2909">
          <p15:clr>
            <a:srgbClr val="000000"/>
          </p15:clr>
        </p15:guide>
        <p15:guide id="2" pos="218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0E065E-54F7-4571-8946-EA64363BA00C}">
  <a:tblStyle styleId="{3F0E065E-54F7-4571-8946-EA64363BA00C}"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0EB"/>
          </a:solidFill>
        </a:fill>
      </a:tcStyle>
    </a:wholeTbl>
    <a:band1H>
      <a:tcTxStyle/>
      <a:tcStyle>
        <a:fill>
          <a:solidFill>
            <a:srgbClr val="D4E0D5"/>
          </a:solidFill>
        </a:fill>
      </a:tcStyle>
    </a:band1H>
    <a:band2H>
      <a:tcTxStyle/>
    </a:band2H>
    <a:band1V>
      <a:tcTxStyle/>
      <a:tcStyle>
        <a:fill>
          <a:solidFill>
            <a:srgbClr val="D4E0D5"/>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 orient="horz"/>
        <p:guide pos="1440" orient="horz"/>
        <p:guide pos="3888" orient="horz"/>
        <p:guide pos="4176" orient="horz"/>
        <p:guide pos="4080" orient="horz"/>
        <p:guide pos="5616"/>
        <p:guide pos="816"/>
        <p:guide pos="1200"/>
        <p:guide pos="192"/>
      </p:guideLst>
    </p:cSldViewPr>
  </p:slideViewPr>
  <p:notesViewPr>
    <p:cSldViewPr snapToGrid="0">
      <p:cViewPr varScale="1">
        <p:scale>
          <a:sx n="100" d="100"/>
          <a:sy n="100" d="100"/>
        </p:scale>
        <p:origin x="0" y="0"/>
      </p:cViewPr>
      <p:guideLst>
        <p:guide pos="2909" orient="horz"/>
        <p:guide pos="2189"/>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Tahoma-bold.fntdata"/><Relationship Id="rId45"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488" cy="461963"/>
          </a:xfrm>
          <a:prstGeom prst="rect">
            <a:avLst/>
          </a:prstGeom>
          <a:noFill/>
          <a:ln>
            <a:noFill/>
          </a:ln>
        </p:spPr>
        <p:txBody>
          <a:bodyPr anchorCtr="0" anchor="t"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938588" y="0"/>
            <a:ext cx="3011487" cy="461963"/>
          </a:xfrm>
          <a:prstGeom prst="rect">
            <a:avLst/>
          </a:prstGeom>
          <a:noFill/>
          <a:ln>
            <a:noFill/>
          </a:ln>
        </p:spPr>
        <p:txBody>
          <a:bodyPr anchorCtr="0" anchor="t" bIns="46225" lIns="92475" spcFirstLastPara="1" rIns="92475" wrap="square" tIns="46225">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4113"/>
            <a:ext cx="3011488" cy="461962"/>
          </a:xfrm>
          <a:prstGeom prst="rect">
            <a:avLst/>
          </a:prstGeom>
          <a:noFill/>
          <a:ln>
            <a:noFill/>
          </a:ln>
        </p:spPr>
        <p:txBody>
          <a:bodyPr anchorCtr="0" anchor="b"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261" name="Google Shape;261;p1: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i="1" lang="en-US" sz="1000">
                <a:latin typeface="Tahoma"/>
                <a:ea typeface="Tahoma"/>
                <a:cs typeface="Tahoma"/>
                <a:sym typeface="Tahoma"/>
              </a:rPr>
              <a:t>(DI- get a banker to come into) </a:t>
            </a:r>
            <a:endParaRPr/>
          </a:p>
          <a:p>
            <a:pPr indent="0" lvl="0" marL="0" rtl="0" algn="l">
              <a:spcBef>
                <a:spcPts val="300"/>
              </a:spcBef>
              <a:spcAft>
                <a:spcPts val="0"/>
              </a:spcAft>
              <a:buNone/>
            </a:pPr>
            <a:r>
              <a:rPr i="1" lang="en-US" sz="1000">
                <a:latin typeface="Tahoma"/>
                <a:ea typeface="Tahoma"/>
                <a:cs typeface="Tahoma"/>
                <a:sym typeface="Tahoma"/>
              </a:rPr>
              <a:t>Remove later)</a:t>
            </a:r>
            <a:endParaRPr/>
          </a:p>
          <a:p>
            <a:pPr indent="0" lvl="0" marL="0" rtl="0" algn="l">
              <a:spcBef>
                <a:spcPts val="300"/>
              </a:spcBef>
              <a:spcAft>
                <a:spcPts val="0"/>
              </a:spcAft>
              <a:buNone/>
            </a:pPr>
            <a:r>
              <a:rPr i="1" lang="en-US" sz="1000">
                <a:latin typeface="Tahoma"/>
                <a:ea typeface="Tahoma"/>
                <a:cs typeface="Tahoma"/>
                <a:sym typeface="Tahoma"/>
              </a:rPr>
              <a:t>Please make sure students are able to complete all of the activities and projects within this presentation.</a:t>
            </a:r>
            <a:endParaRPr/>
          </a:p>
          <a:p>
            <a:pPr indent="0" lvl="0" marL="0" rtl="0" algn="r">
              <a:spcBef>
                <a:spcPts val="300"/>
              </a:spcBef>
              <a:spcAft>
                <a:spcPts val="0"/>
              </a:spcAft>
              <a:buNone/>
            </a:pPr>
            <a:r>
              <a:t/>
            </a:r>
            <a:endParaRPr b="1" sz="1000">
              <a:latin typeface="Tahoma"/>
              <a:ea typeface="Tahoma"/>
              <a:cs typeface="Tahoma"/>
              <a:sym typeface="Tahoma"/>
            </a:endParaRPr>
          </a:p>
          <a:p>
            <a:pPr indent="-228600" lvl="0" marL="228600" rtl="0" algn="l">
              <a:lnSpc>
                <a:spcPct val="90000"/>
              </a:lnSpc>
              <a:spcBef>
                <a:spcPts val="0"/>
              </a:spcBef>
              <a:spcAft>
                <a:spcPts val="0"/>
              </a:spcAft>
              <a:buNone/>
            </a:pPr>
            <a:r>
              <a:t/>
            </a:r>
            <a:endParaRPr sz="1000">
              <a:latin typeface="Verdana"/>
              <a:ea typeface="Verdana"/>
              <a:cs typeface="Verdana"/>
              <a:sym typeface="Verdana"/>
            </a:endParaRPr>
          </a:p>
          <a:p>
            <a:pPr indent="-228600" lvl="0" marL="228600" rtl="0" algn="l">
              <a:lnSpc>
                <a:spcPct val="90000"/>
              </a:lnSpc>
              <a:spcBef>
                <a:spcPts val="0"/>
              </a:spcBef>
              <a:spcAft>
                <a:spcPts val="0"/>
              </a:spcAft>
              <a:buNone/>
            </a:pPr>
            <a:r>
              <a:rPr lang="en-US" sz="1000">
                <a:latin typeface="Verdana"/>
                <a:ea typeface="Verdana"/>
                <a:cs typeface="Verdana"/>
                <a:sym typeface="Verdana"/>
              </a:rPr>
              <a:t>These slides are derived from the Citigroup Financial Education Curriculum. For additional background and information, you may find the complete set of lessons at: http://curriculum.financialeducation.citigroup.com.</a:t>
            </a:r>
            <a:endParaRPr/>
          </a:p>
          <a:p>
            <a:pPr indent="-228600" lvl="0" marL="228600" rtl="0" algn="l">
              <a:lnSpc>
                <a:spcPct val="90000"/>
              </a:lnSpc>
              <a:spcBef>
                <a:spcPts val="0"/>
              </a:spcBef>
              <a:spcAft>
                <a:spcPts val="0"/>
              </a:spcAft>
              <a:buNone/>
            </a:pPr>
            <a:r>
              <a:t/>
            </a:r>
            <a:endParaRPr sz="1000">
              <a:latin typeface="Verdana"/>
              <a:ea typeface="Verdana"/>
              <a:cs typeface="Verdana"/>
              <a:sym typeface="Verdana"/>
            </a:endParaRPr>
          </a:p>
          <a:p>
            <a:pPr indent="-228600" lvl="0" marL="228600" rtl="0" algn="l">
              <a:lnSpc>
                <a:spcPct val="90000"/>
              </a:lnSpc>
              <a:spcBef>
                <a:spcPts val="0"/>
              </a:spcBef>
              <a:spcAft>
                <a:spcPts val="0"/>
              </a:spcAft>
              <a:buNone/>
            </a:pPr>
            <a:r>
              <a:rPr lang="en-US" sz="1000">
                <a:latin typeface="Verdana"/>
                <a:ea typeface="Verdana"/>
                <a:cs typeface="Verdana"/>
                <a:sym typeface="Verdana"/>
              </a:rPr>
              <a:t>It is advised that you complete the following steps before you present any activity:</a:t>
            </a:r>
            <a:endParaRPr/>
          </a:p>
          <a:p>
            <a:pPr indent="-228600" lvl="0" marL="228600" rtl="0" algn="l">
              <a:lnSpc>
                <a:spcPct val="90000"/>
              </a:lnSpc>
              <a:spcBef>
                <a:spcPts val="0"/>
              </a:spcBef>
              <a:spcAft>
                <a:spcPts val="0"/>
              </a:spcAft>
              <a:buNone/>
            </a:pPr>
            <a:r>
              <a:t/>
            </a:r>
            <a:endParaRPr sz="1000">
              <a:latin typeface="Verdana"/>
              <a:ea typeface="Verdana"/>
              <a:cs typeface="Verdana"/>
              <a:sym typeface="Verdana"/>
            </a:endParaRPr>
          </a:p>
          <a:p>
            <a:pPr indent="-228600" lvl="0" marL="228600" rtl="0" algn="l">
              <a:lnSpc>
                <a:spcPct val="90000"/>
              </a:lnSpc>
              <a:spcBef>
                <a:spcPts val="0"/>
              </a:spcBef>
              <a:spcAft>
                <a:spcPts val="0"/>
              </a:spcAft>
              <a:buClr>
                <a:schemeClr val="dk1"/>
              </a:buClr>
              <a:buSzPts val="1000"/>
              <a:buFont typeface="Verdana"/>
              <a:buAutoNum type="arabicPeriod"/>
            </a:pPr>
            <a:r>
              <a:rPr lang="en-US" sz="1000">
                <a:latin typeface="Verdana"/>
                <a:ea typeface="Verdana"/>
                <a:cs typeface="Verdana"/>
                <a:sym typeface="Verdana"/>
              </a:rPr>
              <a:t>Review the Facilitator’s Guide of the Citigroup Financial Education Curriculum, which can be found on its CD-ROM or at http://curriculum.financialeducation.citigroup.com. </a:t>
            </a:r>
            <a:endParaRPr/>
          </a:p>
          <a:p>
            <a:pPr indent="-165100" lvl="0" marL="228600" rtl="0" algn="l">
              <a:lnSpc>
                <a:spcPct val="90000"/>
              </a:lnSpc>
              <a:spcBef>
                <a:spcPts val="0"/>
              </a:spcBef>
              <a:spcAft>
                <a:spcPts val="0"/>
              </a:spcAft>
              <a:buClr>
                <a:schemeClr val="dk1"/>
              </a:buClr>
              <a:buSzPts val="1000"/>
              <a:buFont typeface="Times"/>
              <a:buNone/>
            </a:pPr>
            <a:r>
              <a:t/>
            </a:r>
            <a:endParaRPr sz="1000">
              <a:latin typeface="Verdana"/>
              <a:ea typeface="Verdana"/>
              <a:cs typeface="Verdana"/>
              <a:sym typeface="Verdana"/>
            </a:endParaRPr>
          </a:p>
          <a:p>
            <a:pPr indent="-228600" lvl="0" marL="228600" rtl="0" algn="l">
              <a:lnSpc>
                <a:spcPct val="90000"/>
              </a:lnSpc>
              <a:spcBef>
                <a:spcPts val="0"/>
              </a:spcBef>
              <a:spcAft>
                <a:spcPts val="0"/>
              </a:spcAft>
              <a:buClr>
                <a:schemeClr val="dk1"/>
              </a:buClr>
              <a:buSzPts val="1000"/>
              <a:buFont typeface="Verdana"/>
              <a:buAutoNum type="arabicPeriod"/>
            </a:pPr>
            <a:r>
              <a:rPr lang="en-US" sz="1000">
                <a:latin typeface="Verdana"/>
                <a:ea typeface="Verdana"/>
                <a:cs typeface="Verdana"/>
                <a:sym typeface="Verdana"/>
              </a:rPr>
              <a:t>For information regarding online facilitator training, please contact fetraining@citigroup.com.</a:t>
            </a:r>
            <a:endParaRPr/>
          </a:p>
          <a:p>
            <a:pPr indent="-228600" lvl="0" marL="228600" rtl="0" algn="l">
              <a:lnSpc>
                <a:spcPct val="90000"/>
              </a:lnSpc>
              <a:spcBef>
                <a:spcPts val="0"/>
              </a:spcBef>
              <a:spcAft>
                <a:spcPts val="0"/>
              </a:spcAft>
              <a:buNone/>
            </a:pPr>
            <a:r>
              <a:t/>
            </a:r>
            <a:endParaRPr sz="1000">
              <a:latin typeface="Verdana"/>
              <a:ea typeface="Verdana"/>
              <a:cs typeface="Verdana"/>
              <a:sym typeface="Verdana"/>
            </a:endParaRPr>
          </a:p>
          <a:p>
            <a:pPr indent="-228600" lvl="0" marL="228600" rtl="0" algn="l">
              <a:lnSpc>
                <a:spcPct val="90000"/>
              </a:lnSpc>
              <a:spcBef>
                <a:spcPts val="0"/>
              </a:spcBef>
              <a:spcAft>
                <a:spcPts val="0"/>
              </a:spcAft>
              <a:buNone/>
            </a:pPr>
            <a:r>
              <a:rPr lang="en-US" sz="1000">
                <a:latin typeface="Verdana"/>
                <a:ea typeface="Verdana"/>
                <a:cs typeface="Verdana"/>
                <a:sym typeface="Verdana"/>
              </a:rPr>
              <a:t>3.  Review the materials thoroughly and be prepared with copies of the presentation or from the lesson. </a:t>
            </a:r>
            <a:r>
              <a:rPr i="1" lang="en-US" sz="1000">
                <a:latin typeface="Verdana"/>
                <a:ea typeface="Verdana"/>
                <a:cs typeface="Verdana"/>
                <a:sym typeface="Verdana"/>
              </a:rPr>
              <a:t>Determine for yourself whether or not you are truly comfortable presenting any activity. If you are not, you should ask for assistance, team teach with a colleague who is comfortable with the material, or teach a different lesson.</a:t>
            </a:r>
            <a:endParaRPr/>
          </a:p>
          <a:p>
            <a:pPr indent="-165100" lvl="0" marL="228600" rtl="0" algn="l">
              <a:lnSpc>
                <a:spcPct val="90000"/>
              </a:lnSpc>
              <a:spcBef>
                <a:spcPts val="0"/>
              </a:spcBef>
              <a:spcAft>
                <a:spcPts val="0"/>
              </a:spcAft>
              <a:buClr>
                <a:schemeClr val="dk1"/>
              </a:buClr>
              <a:buSzPts val="1000"/>
              <a:buFont typeface="Times"/>
              <a:buNone/>
            </a:pPr>
            <a:r>
              <a:t/>
            </a:r>
            <a:endParaRPr i="1" sz="1000">
              <a:latin typeface="Verdana"/>
              <a:ea typeface="Verdana"/>
              <a:cs typeface="Verdana"/>
              <a:sym typeface="Verdana"/>
            </a:endParaRPr>
          </a:p>
          <a:p>
            <a:pPr indent="-228600" lvl="0" marL="228600" rtl="0" algn="l">
              <a:lnSpc>
                <a:spcPct val="90000"/>
              </a:lnSpc>
              <a:spcBef>
                <a:spcPts val="0"/>
              </a:spcBef>
              <a:spcAft>
                <a:spcPts val="0"/>
              </a:spcAft>
              <a:buNone/>
            </a:pPr>
            <a:r>
              <a:rPr lang="en-US" sz="1000">
                <a:latin typeface="Verdana"/>
                <a:ea typeface="Verdana"/>
                <a:cs typeface="Verdana"/>
                <a:sym typeface="Verdana"/>
              </a:rPr>
              <a:t>4. Each of the activities in this presentation may take up to 50-60 minutes.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0: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50" name="Google Shape;350;p10:notes"/>
          <p:cNvSpPr/>
          <p:nvPr>
            <p:ph idx="2" type="sldImg"/>
          </p:nvPr>
        </p:nvSpPr>
        <p:spPr>
          <a:xfrm>
            <a:off x="1374775" y="692150"/>
            <a:ext cx="4054475" cy="30416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10:notes"/>
          <p:cNvSpPr txBox="1"/>
          <p:nvPr>
            <p:ph idx="1" type="body"/>
          </p:nvPr>
        </p:nvSpPr>
        <p:spPr>
          <a:xfrm>
            <a:off x="304800" y="3962400"/>
            <a:ext cx="61722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900">
                <a:latin typeface="Verdana"/>
                <a:ea typeface="Verdana"/>
                <a:cs typeface="Verdana"/>
                <a:sym typeface="Verdana"/>
              </a:rPr>
              <a:t>As participants learn about the different services that a bank provides, it will also be helpful for them to understand the various jobs functions of employees at bank branches. Help participants learn about the bank employees they may come into contact with by displaying </a:t>
            </a:r>
            <a:r>
              <a:rPr b="1" lang="en-US" sz="900">
                <a:latin typeface="Verdana"/>
                <a:ea typeface="Verdana"/>
                <a:cs typeface="Verdana"/>
                <a:sym typeface="Verdana"/>
              </a:rPr>
              <a:t>“Slide 2: Bank Occupations.” </a:t>
            </a:r>
            <a:r>
              <a:rPr lang="en-US" sz="900">
                <a:latin typeface="Verdana"/>
                <a:ea typeface="Verdana"/>
                <a:cs typeface="Verdana"/>
                <a:sym typeface="Verdana"/>
              </a:rPr>
              <a:t>Review each of the jobs listed on the slide.</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Tellers:</a:t>
            </a:r>
            <a:endParaRPr/>
          </a:p>
          <a:p>
            <a:pPr indent="0" lvl="0" marL="0" rtl="0" algn="l">
              <a:spcBef>
                <a:spcPts val="0"/>
              </a:spcBef>
              <a:spcAft>
                <a:spcPts val="0"/>
              </a:spcAft>
              <a:buNone/>
            </a:pPr>
            <a:r>
              <a:rPr lang="en-US" sz="900">
                <a:latin typeface="Verdana"/>
                <a:ea typeface="Verdana"/>
                <a:cs typeface="Verdana"/>
                <a:sym typeface="Verdana"/>
              </a:rPr>
              <a:t>The individuals who typically process financial transactions (Examples: deposits, withdrawals, payments) and help customers with service on their accounts. Tellers are also responsible for uncovering additional customer needs and referring customers to the appropriate sales person.</a:t>
            </a:r>
            <a:endParaRPr/>
          </a:p>
          <a:p>
            <a:pPr indent="0" lvl="0" marL="0" rtl="0" algn="l">
              <a:spcBef>
                <a:spcPts val="0"/>
              </a:spcBef>
              <a:spcAft>
                <a:spcPts val="0"/>
              </a:spcAft>
              <a:buNone/>
            </a:pPr>
            <a:r>
              <a:rPr b="1" lang="en-US" sz="900">
                <a:latin typeface="Verdana"/>
                <a:ea typeface="Verdana"/>
                <a:cs typeface="Verdana"/>
                <a:sym typeface="Verdana"/>
              </a:rPr>
              <a:t>Platform Bankers:</a:t>
            </a:r>
            <a:endParaRPr/>
          </a:p>
          <a:p>
            <a:pPr indent="0" lvl="0" marL="0" rtl="0" algn="l">
              <a:spcBef>
                <a:spcPts val="0"/>
              </a:spcBef>
              <a:spcAft>
                <a:spcPts val="0"/>
              </a:spcAft>
              <a:buNone/>
            </a:pPr>
            <a:r>
              <a:rPr lang="en-US" sz="900">
                <a:latin typeface="Verdana"/>
                <a:ea typeface="Verdana"/>
                <a:cs typeface="Verdana"/>
                <a:sym typeface="Verdana"/>
              </a:rPr>
              <a:t>The salespeople who offer financial product and service solutions. The platform banker opens bank accounts (Examples: checking and savings accounts) and credit products such as credit cards, home loans, and credit lines. If they have the proper licenses, they can also offer investment products such as mutual funds, or insurance products. After assessing a customer’s needs, these individuals may bring in additional specialists to help.</a:t>
            </a:r>
            <a:endParaRPr/>
          </a:p>
          <a:p>
            <a:pPr indent="0" lvl="0" marL="0" rtl="0" algn="l">
              <a:spcBef>
                <a:spcPts val="0"/>
              </a:spcBef>
              <a:spcAft>
                <a:spcPts val="0"/>
              </a:spcAft>
              <a:buNone/>
            </a:pPr>
            <a:r>
              <a:rPr b="1" lang="en-US" sz="900">
                <a:latin typeface="Verdana"/>
                <a:ea typeface="Verdana"/>
                <a:cs typeface="Verdana"/>
                <a:sym typeface="Verdana"/>
              </a:rPr>
              <a:t>Mortgage Lenders:</a:t>
            </a:r>
            <a:endParaRPr/>
          </a:p>
          <a:p>
            <a:pPr indent="0" lvl="0" marL="0" rtl="0" algn="l">
              <a:spcBef>
                <a:spcPts val="0"/>
              </a:spcBef>
              <a:spcAft>
                <a:spcPts val="0"/>
              </a:spcAft>
              <a:buNone/>
            </a:pPr>
            <a:r>
              <a:rPr lang="en-US" sz="900">
                <a:latin typeface="Verdana"/>
                <a:ea typeface="Verdana"/>
                <a:cs typeface="Verdana"/>
                <a:sym typeface="Verdana"/>
              </a:rPr>
              <a:t>Sales staff who specialize in helping customers finance their home purchases. Mortgage lenders help customers understand what home mortgage amounts they can afford by pre-qualifying them. They process mortgage applications and assist customers throughout the process of buying a home or refinancing their existing home. Some mortgage lenders specialize in certain segments of the market, such as first-time home buyers or properties in low-to-moderate income neighborhoods.</a:t>
            </a:r>
            <a:endParaRPr/>
          </a:p>
          <a:p>
            <a:pPr indent="0" lvl="0" marL="0" rtl="0" algn="l">
              <a:spcBef>
                <a:spcPts val="0"/>
              </a:spcBef>
              <a:spcAft>
                <a:spcPts val="0"/>
              </a:spcAft>
              <a:buNone/>
            </a:pPr>
            <a:r>
              <a:rPr b="1" lang="en-US" sz="900">
                <a:latin typeface="Verdana"/>
                <a:ea typeface="Verdana"/>
                <a:cs typeface="Verdana"/>
                <a:sym typeface="Verdana"/>
              </a:rPr>
              <a:t>Operations Manager:</a:t>
            </a:r>
            <a:endParaRPr/>
          </a:p>
          <a:p>
            <a:pPr indent="0" lvl="0" marL="0" rtl="0" algn="l">
              <a:spcBef>
                <a:spcPts val="0"/>
              </a:spcBef>
              <a:spcAft>
                <a:spcPts val="0"/>
              </a:spcAft>
              <a:buNone/>
            </a:pPr>
            <a:r>
              <a:rPr lang="en-US" sz="900">
                <a:latin typeface="Verdana"/>
                <a:ea typeface="Verdana"/>
                <a:cs typeface="Verdana"/>
                <a:sym typeface="Verdana"/>
              </a:rPr>
              <a:t>This person is typically responsible for the financial operations of a bank branch. While computers balance accounts, the operations manager reviews reports for any action that needs to take place. Some of their job responsibilities may include reviewing and making decisions on overdraft reports, reviewing teller transaction reports, ensuring that ATMs have money in them, and verifying teller balances at the end of the workday.</a:t>
            </a:r>
            <a:endParaRPr/>
          </a:p>
          <a:p>
            <a:pPr indent="0" lvl="0" marL="0" rtl="0" algn="l">
              <a:spcBef>
                <a:spcPts val="0"/>
              </a:spcBef>
              <a:spcAft>
                <a:spcPts val="0"/>
              </a:spcAft>
              <a:buNone/>
            </a:pPr>
            <a:r>
              <a:rPr b="1" lang="en-US" sz="900">
                <a:latin typeface="Verdana"/>
                <a:ea typeface="Verdana"/>
                <a:cs typeface="Verdana"/>
                <a:sym typeface="Verdana"/>
              </a:rPr>
              <a:t>Branch Manager:</a:t>
            </a:r>
            <a:endParaRPr/>
          </a:p>
          <a:p>
            <a:pPr indent="0" lvl="0" marL="0" rtl="0" algn="l">
              <a:spcBef>
                <a:spcPts val="0"/>
              </a:spcBef>
              <a:spcAft>
                <a:spcPts val="0"/>
              </a:spcAft>
              <a:buNone/>
            </a:pPr>
            <a:r>
              <a:rPr lang="en-US" sz="900">
                <a:latin typeface="Verdana"/>
                <a:ea typeface="Verdana"/>
                <a:cs typeface="Verdana"/>
                <a:sym typeface="Verdana"/>
              </a:rPr>
              <a:t>The person responsible for making sure the branch operates correctly from every level. The branch manager is responsible for hiring staff, ensuring the bank branch runs efficiently, meeting the needs of customers, and serving the needs of the community where the bank is located. Exact responsibilities vary from bank to bank, but the branch manager may also be responsible for bringing new business to the branch.</a:t>
            </a:r>
            <a:endParaRPr/>
          </a:p>
          <a:p>
            <a:pPr indent="0" lvl="0" marL="0" rtl="0" algn="l">
              <a:spcBef>
                <a:spcPts val="0"/>
              </a:spcBef>
              <a:spcAft>
                <a:spcPts val="0"/>
              </a:spcAft>
              <a:buNone/>
            </a:pPr>
            <a:r>
              <a:t/>
            </a:r>
            <a:endParaRPr sz="900">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61" name="Google Shape;361;p11: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11: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Display </a:t>
            </a:r>
            <a:r>
              <a:rPr b="1" lang="en-US" sz="1000">
                <a:latin typeface="Verdana"/>
                <a:ea typeface="Verdana"/>
                <a:cs typeface="Verdana"/>
                <a:sym typeface="Verdana"/>
              </a:rPr>
              <a:t>“Slide 3: Electronic Bank Services.” </a:t>
            </a:r>
            <a:r>
              <a:rPr lang="en-US" sz="1000">
                <a:latin typeface="Verdana"/>
                <a:ea typeface="Verdana"/>
                <a:cs typeface="Verdana"/>
                <a:sym typeface="Verdana"/>
              </a:rPr>
              <a:t>As before, provide only a brief description of the electronic services. Control any extensive discussion. </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Ask everyone to take one minute to think silently of all the advantages that electronic bank services provide today.</a:t>
            </a:r>
            <a:endParaRPr/>
          </a:p>
          <a:p>
            <a:pPr indent="0" lvl="0" marL="0" rtl="0" algn="l">
              <a:spcBef>
                <a:spcPts val="0"/>
              </a:spcBef>
              <a:spcAft>
                <a:spcPts val="0"/>
              </a:spcAft>
              <a:buNone/>
            </a:pPr>
            <a:r>
              <a:rPr lang="en-US" sz="1000">
                <a:latin typeface="Verdana"/>
                <a:ea typeface="Verdana"/>
                <a:cs typeface="Verdana"/>
                <a:sym typeface="Verdana"/>
              </a:rPr>
              <a:t>• Call time. Ask for responses; record them on the flipchart, board, or blank transparency.</a:t>
            </a:r>
            <a:endParaRPr/>
          </a:p>
          <a:p>
            <a:pPr indent="0" lvl="0" marL="0" rtl="0" algn="l">
              <a:spcBef>
                <a:spcPts val="0"/>
              </a:spcBef>
              <a:spcAft>
                <a:spcPts val="0"/>
              </a:spcAft>
              <a:buNone/>
            </a:pPr>
            <a:r>
              <a:rPr lang="en-US" sz="1000">
                <a:latin typeface="Verdana"/>
                <a:ea typeface="Verdana"/>
                <a:cs typeface="Verdana"/>
                <a:sym typeface="Verdana"/>
              </a:rPr>
              <a:t>• Responses may vary but should include such items as safety, convenience, and efficiency.</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Protect Your Passwords</a:t>
            </a:r>
            <a:endParaRPr/>
          </a:p>
          <a:p>
            <a:pPr indent="0" lvl="0" marL="0" rtl="0" algn="l">
              <a:spcBef>
                <a:spcPts val="0"/>
              </a:spcBef>
              <a:spcAft>
                <a:spcPts val="0"/>
              </a:spcAft>
              <a:buNone/>
            </a:pPr>
            <a:r>
              <a:rPr lang="en-US" sz="1000">
                <a:latin typeface="Verdana"/>
                <a:ea typeface="Verdana"/>
                <a:cs typeface="Verdana"/>
                <a:sym typeface="Verdana"/>
              </a:rPr>
              <a:t>• Remember that your ATM, bank, or online passwords provide access to your accounts. Protect yourself from theft or fraud by choosing passwords that work for you, but no one else.</a:t>
            </a:r>
            <a:endParaRPr/>
          </a:p>
          <a:p>
            <a:pPr indent="0" lvl="0" marL="0" rtl="0" algn="l">
              <a:spcBef>
                <a:spcPts val="0"/>
              </a:spcBef>
              <a:spcAft>
                <a:spcPts val="0"/>
              </a:spcAft>
              <a:buNone/>
            </a:pPr>
            <a:r>
              <a:rPr lang="en-US" sz="1000">
                <a:latin typeface="Verdana"/>
                <a:ea typeface="Verdana"/>
                <a:cs typeface="Verdana"/>
                <a:sym typeface="Verdana"/>
              </a:rPr>
              <a:t>• Use unusual passwords. Combine numbers and letters, and avoid passwords that could be guessed easily, such as your birthdate or license number.</a:t>
            </a:r>
            <a:endParaRPr/>
          </a:p>
          <a:p>
            <a:pPr indent="0" lvl="0" marL="0" rtl="0" algn="l">
              <a:spcBef>
                <a:spcPts val="0"/>
              </a:spcBef>
              <a:spcAft>
                <a:spcPts val="0"/>
              </a:spcAft>
              <a:buNone/>
            </a:pPr>
            <a:r>
              <a:rPr lang="en-US" sz="1000">
                <a:latin typeface="Verdana"/>
                <a:ea typeface="Verdana"/>
                <a:cs typeface="Verdana"/>
                <a:sym typeface="Verdana"/>
              </a:rPr>
              <a:t>• Keep passwords secret, even from your small children. If you let them “help you” when you withdraw money from an ATM or use a debit card, keep them from seeing what password you use.</a:t>
            </a:r>
            <a:endParaRPr/>
          </a:p>
          <a:p>
            <a:pPr indent="0" lvl="0" marL="0" rtl="0" algn="l">
              <a:spcBef>
                <a:spcPts val="0"/>
              </a:spcBef>
              <a:spcAft>
                <a:spcPts val="0"/>
              </a:spcAft>
              <a:buNone/>
            </a:pPr>
            <a:r>
              <a:rPr lang="en-US" sz="1000">
                <a:latin typeface="Verdana"/>
                <a:ea typeface="Verdana"/>
                <a:cs typeface="Verdana"/>
                <a:sym typeface="Verdana"/>
              </a:rPr>
              <a:t>• Never give passwords or other key information to strangers via e-mail.</a:t>
            </a:r>
            <a:endParaRPr/>
          </a:p>
          <a:p>
            <a:pPr indent="0" lvl="0" marL="0" rtl="0" algn="l">
              <a:spcBef>
                <a:spcPts val="0"/>
              </a:spcBef>
              <a:spcAft>
                <a:spcPts val="0"/>
              </a:spcAft>
              <a:buNone/>
            </a:pPr>
            <a:r>
              <a:rPr lang="en-US" sz="1000">
                <a:latin typeface="Verdana"/>
                <a:ea typeface="Verdana"/>
                <a:cs typeface="Verdana"/>
                <a:sym typeface="Verdana"/>
              </a:rPr>
              <a:t>• Change passwords often.</a:t>
            </a:r>
            <a:endParaRPr/>
          </a:p>
          <a:p>
            <a:pPr indent="0" lvl="0" marL="0" rtl="0" algn="l">
              <a:spcBef>
                <a:spcPts val="0"/>
              </a:spcBef>
              <a:spcAft>
                <a:spcPts val="0"/>
              </a:spcAft>
              <a:buNone/>
            </a:pPr>
            <a:r>
              <a:rPr lang="en-US" sz="1000">
                <a:latin typeface="Verdana"/>
                <a:ea typeface="Verdana"/>
                <a:cs typeface="Verdana"/>
                <a:sym typeface="Verdana"/>
              </a:rPr>
              <a:t>• Use different passwords for different accounts.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2: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71" name="Google Shape;371;p12: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p12:notes"/>
          <p:cNvSpPr txBox="1"/>
          <p:nvPr>
            <p:ph idx="1" type="body"/>
          </p:nvPr>
        </p:nvSpPr>
        <p:spPr>
          <a:xfrm>
            <a:off x="457200" y="4267200"/>
            <a:ext cx="57912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b="1" lang="en-US" sz="900">
                <a:latin typeface="Verdana"/>
                <a:ea typeface="Verdana"/>
                <a:cs typeface="Verdana"/>
                <a:sym typeface="Verdana"/>
              </a:rPr>
              <a:t>Review slide terms:</a:t>
            </a:r>
            <a:endParaRPr/>
          </a:p>
          <a:p>
            <a:pPr indent="0" lvl="0" marL="0" rtl="0" algn="l">
              <a:spcBef>
                <a:spcPts val="0"/>
              </a:spcBef>
              <a:spcAft>
                <a:spcPts val="0"/>
              </a:spcAft>
              <a:buNone/>
            </a:pPr>
            <a:r>
              <a:rPr b="1" lang="en-US" sz="900">
                <a:latin typeface="Verdana"/>
                <a:ea typeface="Verdana"/>
                <a:cs typeface="Verdana"/>
                <a:sym typeface="Verdana"/>
              </a:rPr>
              <a:t>Direct Deposit  </a:t>
            </a:r>
            <a:endParaRPr/>
          </a:p>
          <a:p>
            <a:pPr indent="0" lvl="0" marL="0" rtl="0" algn="l">
              <a:spcBef>
                <a:spcPts val="0"/>
              </a:spcBef>
              <a:spcAft>
                <a:spcPts val="0"/>
              </a:spcAft>
              <a:buNone/>
            </a:pPr>
            <a:r>
              <a:rPr lang="en-US" sz="900">
                <a:latin typeface="Verdana"/>
                <a:ea typeface="Verdana"/>
                <a:cs typeface="Verdana"/>
                <a:sym typeface="Verdana"/>
              </a:rPr>
              <a:t>•  Payments </a:t>
            </a:r>
            <a:r>
              <a:rPr i="1" lang="en-US" sz="900">
                <a:latin typeface="Verdana"/>
                <a:ea typeface="Verdana"/>
                <a:cs typeface="Verdana"/>
                <a:sym typeface="Verdana"/>
              </a:rPr>
              <a:t>from</a:t>
            </a:r>
            <a:r>
              <a:rPr lang="en-US" sz="900">
                <a:latin typeface="Verdana"/>
                <a:ea typeface="Verdana"/>
                <a:cs typeface="Verdana"/>
                <a:sym typeface="Verdana"/>
              </a:rPr>
              <a:t> third party into bank accounts for paychecks, Social Security, etc. </a:t>
            </a:r>
            <a:endParaRPr/>
          </a:p>
          <a:p>
            <a:pPr indent="0" lvl="0" marL="0" rtl="0" algn="l">
              <a:spcBef>
                <a:spcPts val="0"/>
              </a:spcBef>
              <a:spcAft>
                <a:spcPts val="0"/>
              </a:spcAft>
              <a:buNone/>
            </a:pPr>
            <a:r>
              <a:rPr b="1" lang="en-US" sz="900">
                <a:latin typeface="Verdana"/>
                <a:ea typeface="Verdana"/>
                <a:cs typeface="Verdana"/>
                <a:sym typeface="Verdana"/>
              </a:rPr>
              <a:t>Transfers between Accounts</a:t>
            </a:r>
            <a:r>
              <a:rPr lang="en-US" sz="900">
                <a:latin typeface="Verdana"/>
                <a:ea typeface="Verdana"/>
                <a:cs typeface="Verdana"/>
                <a:sym typeface="Verdana"/>
              </a:rPr>
              <a:t>  </a:t>
            </a:r>
            <a:endParaRPr/>
          </a:p>
          <a:p>
            <a:pPr indent="0" lvl="0" marL="0" rtl="0" algn="l">
              <a:spcBef>
                <a:spcPts val="0"/>
              </a:spcBef>
              <a:spcAft>
                <a:spcPts val="0"/>
              </a:spcAft>
              <a:buNone/>
            </a:pPr>
            <a:r>
              <a:rPr lang="en-US" sz="900">
                <a:latin typeface="Verdana"/>
                <a:ea typeface="Verdana"/>
                <a:cs typeface="Verdana"/>
                <a:sym typeface="Verdana"/>
              </a:rPr>
              <a:t>•  Automatic transfer of money from one account to another, such as from a checking account to a savings account. </a:t>
            </a:r>
            <a:endParaRPr/>
          </a:p>
          <a:p>
            <a:pPr indent="0" lvl="0" marL="0" rtl="0" algn="l">
              <a:spcBef>
                <a:spcPts val="0"/>
              </a:spcBef>
              <a:spcAft>
                <a:spcPts val="0"/>
              </a:spcAft>
              <a:buNone/>
            </a:pPr>
            <a:r>
              <a:rPr lang="en-US" sz="900">
                <a:latin typeface="Verdana"/>
                <a:ea typeface="Verdana"/>
                <a:cs typeface="Verdana"/>
                <a:sym typeface="Verdana"/>
              </a:rPr>
              <a:t>• Occur on a designated date of month.  </a:t>
            </a:r>
            <a:endParaRPr/>
          </a:p>
          <a:p>
            <a:pPr indent="0" lvl="0" marL="0" rtl="0" algn="l">
              <a:spcBef>
                <a:spcPts val="0"/>
              </a:spcBef>
              <a:spcAft>
                <a:spcPts val="0"/>
              </a:spcAft>
              <a:buNone/>
            </a:pPr>
            <a:r>
              <a:rPr b="1" lang="en-US" sz="900">
                <a:latin typeface="Verdana"/>
                <a:ea typeface="Verdana"/>
                <a:cs typeface="Verdana"/>
                <a:sym typeface="Verdana"/>
              </a:rPr>
              <a:t>Transfers to a Third Party</a:t>
            </a:r>
            <a:r>
              <a:rPr lang="en-US" sz="900">
                <a:latin typeface="Verdana"/>
                <a:ea typeface="Verdana"/>
                <a:cs typeface="Verdana"/>
                <a:sym typeface="Verdana"/>
              </a:rPr>
              <a:t>  </a:t>
            </a:r>
            <a:endParaRPr/>
          </a:p>
          <a:p>
            <a:pPr indent="0" lvl="0" marL="0" rtl="0" algn="l">
              <a:spcBef>
                <a:spcPts val="0"/>
              </a:spcBef>
              <a:spcAft>
                <a:spcPts val="0"/>
              </a:spcAft>
              <a:buNone/>
            </a:pPr>
            <a:r>
              <a:rPr lang="en-US" sz="900">
                <a:latin typeface="Verdana"/>
                <a:ea typeface="Verdana"/>
                <a:cs typeface="Verdana"/>
                <a:sym typeface="Verdana"/>
              </a:rPr>
              <a:t>•  Automatic payments of variety of bills </a:t>
            </a:r>
            <a:r>
              <a:rPr i="1" lang="en-US" sz="900">
                <a:latin typeface="Verdana"/>
                <a:ea typeface="Verdana"/>
                <a:cs typeface="Verdana"/>
                <a:sym typeface="Verdana"/>
              </a:rPr>
              <a:t>directly </a:t>
            </a:r>
            <a:r>
              <a:rPr lang="en-US" sz="900">
                <a:latin typeface="Verdana"/>
                <a:ea typeface="Verdana"/>
                <a:cs typeface="Verdana"/>
                <a:sym typeface="Verdana"/>
              </a:rPr>
              <a:t>from a bank account, such as automatically paying rent or monthly auto loan payment. </a:t>
            </a:r>
            <a:endParaRPr/>
          </a:p>
          <a:p>
            <a:pPr indent="0" lvl="0" marL="0" rtl="0" algn="l">
              <a:spcBef>
                <a:spcPts val="0"/>
              </a:spcBef>
              <a:spcAft>
                <a:spcPts val="0"/>
              </a:spcAft>
              <a:buNone/>
            </a:pPr>
            <a:r>
              <a:rPr lang="en-US" sz="900">
                <a:latin typeface="Verdana"/>
                <a:ea typeface="Verdana"/>
                <a:cs typeface="Verdana"/>
                <a:sym typeface="Verdana"/>
              </a:rPr>
              <a:t>•  Account holder receives confirmation. </a:t>
            </a:r>
            <a:endParaRPr/>
          </a:p>
          <a:p>
            <a:pPr indent="0" lvl="0" marL="0" rtl="0" algn="l">
              <a:spcBef>
                <a:spcPts val="0"/>
              </a:spcBef>
              <a:spcAft>
                <a:spcPts val="0"/>
              </a:spcAft>
              <a:buNone/>
            </a:pPr>
            <a:r>
              <a:rPr b="1" lang="en-US" sz="900">
                <a:latin typeface="Verdana"/>
                <a:ea typeface="Verdana"/>
                <a:cs typeface="Verdana"/>
                <a:sym typeface="Verdana"/>
              </a:rPr>
              <a:t>Online Banking </a:t>
            </a:r>
            <a:endParaRPr/>
          </a:p>
          <a:p>
            <a:pPr indent="0" lvl="0" marL="0" rtl="0" algn="l">
              <a:spcBef>
                <a:spcPts val="0"/>
              </a:spcBef>
              <a:spcAft>
                <a:spcPts val="0"/>
              </a:spcAft>
              <a:buNone/>
            </a:pPr>
            <a:r>
              <a:rPr lang="en-US" sz="900">
                <a:latin typeface="Verdana"/>
                <a:ea typeface="Verdana"/>
                <a:cs typeface="Verdana"/>
                <a:sym typeface="Verdana"/>
              </a:rPr>
              <a:t>•  Requires computer and Internet access. </a:t>
            </a:r>
            <a:endParaRPr/>
          </a:p>
          <a:p>
            <a:pPr indent="0" lvl="0" marL="0" rtl="0" algn="l">
              <a:spcBef>
                <a:spcPts val="0"/>
              </a:spcBef>
              <a:spcAft>
                <a:spcPts val="0"/>
              </a:spcAft>
              <a:buNone/>
            </a:pPr>
            <a:r>
              <a:rPr lang="en-US" sz="900">
                <a:latin typeface="Verdana"/>
                <a:ea typeface="Verdana"/>
                <a:cs typeface="Verdana"/>
                <a:sym typeface="Verdana"/>
              </a:rPr>
              <a:t>•  Security = Username + Password. </a:t>
            </a:r>
            <a:endParaRPr/>
          </a:p>
          <a:p>
            <a:pPr indent="0" lvl="0" marL="0" rtl="0" algn="l">
              <a:spcBef>
                <a:spcPts val="0"/>
              </a:spcBef>
              <a:spcAft>
                <a:spcPts val="0"/>
              </a:spcAft>
              <a:buNone/>
            </a:pPr>
            <a:r>
              <a:rPr lang="en-US" sz="900">
                <a:latin typeface="Verdana"/>
                <a:ea typeface="Verdana"/>
                <a:cs typeface="Verdana"/>
                <a:sym typeface="Verdana"/>
              </a:rPr>
              <a:t>•  Available in real time. </a:t>
            </a:r>
            <a:endParaRPr/>
          </a:p>
          <a:p>
            <a:pPr indent="0" lvl="0" marL="0" rtl="0" algn="l">
              <a:spcBef>
                <a:spcPts val="0"/>
              </a:spcBef>
              <a:spcAft>
                <a:spcPts val="0"/>
              </a:spcAft>
              <a:buNone/>
            </a:pPr>
            <a:r>
              <a:rPr lang="en-US" sz="900">
                <a:latin typeface="Verdana"/>
                <a:ea typeface="Verdana"/>
                <a:cs typeface="Verdana"/>
                <a:sym typeface="Verdana"/>
              </a:rPr>
              <a:t>•  Allows customers to complete most regular bank transactions.  </a:t>
            </a:r>
            <a:endParaRPr/>
          </a:p>
          <a:p>
            <a:pPr indent="0" lvl="0" marL="0" rtl="0" algn="l">
              <a:spcBef>
                <a:spcPts val="0"/>
              </a:spcBef>
              <a:spcAft>
                <a:spcPts val="0"/>
              </a:spcAft>
              <a:buNone/>
            </a:pPr>
            <a:r>
              <a:rPr lang="en-US" sz="900">
                <a:latin typeface="Verdana"/>
                <a:ea typeface="Verdana"/>
                <a:cs typeface="Verdana"/>
                <a:sym typeface="Verdana"/>
              </a:rPr>
              <a:t>•  Can be used to pay utility and other bills (bill payment). </a:t>
            </a:r>
            <a:endParaRPr/>
          </a:p>
          <a:p>
            <a:pPr indent="0" lvl="0" marL="0" rtl="0" algn="l">
              <a:spcBef>
                <a:spcPts val="0"/>
              </a:spcBef>
              <a:spcAft>
                <a:spcPts val="0"/>
              </a:spcAft>
              <a:buNone/>
            </a:pPr>
            <a:r>
              <a:rPr b="1" lang="en-US" sz="900">
                <a:latin typeface="Verdana"/>
                <a:ea typeface="Verdana"/>
                <a:cs typeface="Verdana"/>
                <a:sym typeface="Verdana"/>
              </a:rPr>
              <a:t>Bank by Phone  </a:t>
            </a:r>
            <a:endParaRPr/>
          </a:p>
          <a:p>
            <a:pPr indent="0" lvl="0" marL="0" rtl="0" algn="l">
              <a:spcBef>
                <a:spcPts val="0"/>
              </a:spcBef>
              <a:spcAft>
                <a:spcPts val="0"/>
              </a:spcAft>
              <a:buNone/>
            </a:pPr>
            <a:r>
              <a:rPr lang="en-US" sz="900">
                <a:latin typeface="Verdana"/>
                <a:ea typeface="Verdana"/>
                <a:cs typeface="Verdana"/>
                <a:sym typeface="Verdana"/>
              </a:rPr>
              <a:t>•  Provides electronic account access. </a:t>
            </a:r>
            <a:endParaRPr/>
          </a:p>
          <a:p>
            <a:pPr indent="0" lvl="0" marL="0" rtl="0" algn="l">
              <a:spcBef>
                <a:spcPts val="0"/>
              </a:spcBef>
              <a:spcAft>
                <a:spcPts val="0"/>
              </a:spcAft>
              <a:buNone/>
            </a:pPr>
            <a:r>
              <a:rPr lang="en-US" sz="900">
                <a:latin typeface="Verdana"/>
                <a:ea typeface="Verdana"/>
                <a:cs typeface="Verdana"/>
                <a:sym typeface="Verdana"/>
              </a:rPr>
              <a:t>•  Keypad or voice-activated. </a:t>
            </a:r>
            <a:endParaRPr/>
          </a:p>
          <a:p>
            <a:pPr indent="0" lvl="0" marL="0" rtl="0" algn="l">
              <a:spcBef>
                <a:spcPts val="0"/>
              </a:spcBef>
              <a:spcAft>
                <a:spcPts val="0"/>
              </a:spcAft>
              <a:buNone/>
            </a:pPr>
            <a:r>
              <a:rPr lang="en-US" sz="900">
                <a:latin typeface="Verdana"/>
                <a:ea typeface="Verdana"/>
                <a:cs typeface="Verdana"/>
                <a:sym typeface="Verdana"/>
              </a:rPr>
              <a:t>•  Requires a Personal Identification Number (PIN) or password access. </a:t>
            </a:r>
            <a:endParaRPr/>
          </a:p>
          <a:p>
            <a:pPr indent="0" lvl="0" marL="0" rtl="0" algn="l">
              <a:spcBef>
                <a:spcPts val="0"/>
              </a:spcBef>
              <a:spcAft>
                <a:spcPts val="0"/>
              </a:spcAft>
              <a:buNone/>
            </a:pPr>
            <a:r>
              <a:rPr lang="en-US" sz="900">
                <a:latin typeface="Verdana"/>
                <a:ea typeface="Verdana"/>
                <a:cs typeface="Verdana"/>
                <a:sym typeface="Verdana"/>
              </a:rPr>
              <a:t>•  Includes various options. </a:t>
            </a:r>
            <a:endParaRPr/>
          </a:p>
          <a:p>
            <a:pPr indent="0" lvl="0" marL="0" rtl="0" algn="l">
              <a:spcBef>
                <a:spcPts val="0"/>
              </a:spcBef>
              <a:spcAft>
                <a:spcPts val="0"/>
              </a:spcAft>
              <a:buNone/>
            </a:pPr>
            <a:r>
              <a:rPr lang="en-US" sz="900">
                <a:latin typeface="Verdana"/>
                <a:ea typeface="Verdana"/>
                <a:cs typeface="Verdana"/>
                <a:sym typeface="Verdana"/>
              </a:rPr>
              <a:t>•  Allows review of regular bank transactions. </a:t>
            </a:r>
            <a:endParaRPr/>
          </a:p>
          <a:p>
            <a:pPr indent="0" lvl="0" marL="0" rtl="0" algn="l">
              <a:spcBef>
                <a:spcPts val="0"/>
              </a:spcBef>
              <a:spcAft>
                <a:spcPts val="0"/>
              </a:spcAft>
              <a:buNone/>
            </a:pPr>
            <a:r>
              <a:rPr lang="en-US" sz="900">
                <a:latin typeface="Verdana"/>
                <a:ea typeface="Verdana"/>
                <a:cs typeface="Verdana"/>
                <a:sym typeface="Verdana"/>
              </a:rPr>
              <a:t>•  Allows one to speak to a bank customer service representative. </a:t>
            </a:r>
            <a:endParaRPr/>
          </a:p>
          <a:p>
            <a:pPr indent="0" lvl="0" marL="0" rtl="0" algn="l">
              <a:spcBef>
                <a:spcPts val="0"/>
              </a:spcBef>
              <a:spcAft>
                <a:spcPts val="0"/>
              </a:spcAft>
              <a:buNone/>
            </a:pPr>
            <a:r>
              <a:rPr lang="en-US" sz="900">
                <a:latin typeface="Verdana"/>
                <a:ea typeface="Verdana"/>
                <a:cs typeface="Verdana"/>
                <a:sym typeface="Verdana"/>
              </a:rPr>
              <a:t>•  Can be used to pay bills. </a:t>
            </a:r>
            <a:endParaRPr/>
          </a:p>
          <a:p>
            <a:pPr indent="0" lvl="0" marL="0" rtl="0" algn="l">
              <a:spcBef>
                <a:spcPts val="0"/>
              </a:spcBef>
              <a:spcAft>
                <a:spcPts val="0"/>
              </a:spcAft>
              <a:buNone/>
            </a:pPr>
            <a:r>
              <a:rPr b="1" lang="en-US" sz="900">
                <a:latin typeface="Verdana"/>
                <a:ea typeface="Verdana"/>
                <a:cs typeface="Verdana"/>
                <a:sym typeface="Verdana"/>
              </a:rPr>
              <a:t>ATM  </a:t>
            </a:r>
            <a:endParaRPr/>
          </a:p>
          <a:p>
            <a:pPr indent="0" lvl="0" marL="0" rtl="0" algn="l">
              <a:spcBef>
                <a:spcPts val="0"/>
              </a:spcBef>
              <a:spcAft>
                <a:spcPts val="0"/>
              </a:spcAft>
              <a:buNone/>
            </a:pPr>
            <a:r>
              <a:rPr lang="en-US" sz="900">
                <a:latin typeface="Verdana"/>
                <a:ea typeface="Verdana"/>
                <a:cs typeface="Verdana"/>
                <a:sym typeface="Verdana"/>
              </a:rPr>
              <a:t>•  Automated Teller Machine</a:t>
            </a:r>
            <a:endParaRPr/>
          </a:p>
          <a:p>
            <a:pPr indent="0" lvl="0" marL="0" rtl="0" algn="l">
              <a:spcBef>
                <a:spcPts val="0"/>
              </a:spcBef>
              <a:spcAft>
                <a:spcPts val="0"/>
              </a:spcAft>
              <a:buNone/>
            </a:pPr>
            <a:r>
              <a:rPr lang="en-US" sz="900">
                <a:latin typeface="Verdana"/>
                <a:ea typeface="Verdana"/>
                <a:cs typeface="Verdana"/>
                <a:sym typeface="Verdana"/>
              </a:rPr>
              <a:t>•  Allows one to obtain cash and conduct banking transactions. </a:t>
            </a:r>
            <a:endParaRPr/>
          </a:p>
          <a:p>
            <a:pPr indent="0" lvl="0" marL="0" rtl="0" algn="l">
              <a:spcBef>
                <a:spcPts val="0"/>
              </a:spcBef>
              <a:spcAft>
                <a:spcPts val="0"/>
              </a:spcAft>
              <a:buNone/>
            </a:pPr>
            <a:r>
              <a:rPr lang="en-US" sz="900">
                <a:latin typeface="Verdana"/>
                <a:ea typeface="Verdana"/>
                <a:cs typeface="Verdana"/>
                <a:sym typeface="Verdana"/>
              </a:rPr>
              <a:t>•  Allows regular review of bank transactions. </a:t>
            </a:r>
            <a:endParaRPr/>
          </a:p>
          <a:p>
            <a:pPr indent="0" lvl="0" marL="0" rtl="0" algn="l">
              <a:spcBef>
                <a:spcPts val="0"/>
              </a:spcBef>
              <a:spcAft>
                <a:spcPts val="0"/>
              </a:spcAft>
              <a:buNone/>
            </a:pPr>
            <a:r>
              <a:rPr lang="en-US" sz="900">
                <a:latin typeface="Verdana"/>
                <a:ea typeface="Verdana"/>
                <a:cs typeface="Verdana"/>
                <a:sym typeface="Verdana"/>
              </a:rPr>
              <a:t>•  Requires a Personal Identification Number (PIN).</a:t>
            </a:r>
            <a:r>
              <a:rPr lang="en-US" sz="800"/>
              <a:t> </a:t>
            </a:r>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sz="900">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82" name="Google Shape;382;p13: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3" name="Google Shape;383;p13: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4: Bank Card Types” </a:t>
            </a:r>
            <a:r>
              <a:rPr lang="en-US" sz="1000">
                <a:latin typeface="Verdana"/>
                <a:ea typeface="Verdana"/>
                <a:cs typeface="Verdana"/>
                <a:sym typeface="Verdana"/>
              </a:rPr>
              <a:t>and review Bank Card Types.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99" name="Google Shape;399;p14: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p14: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Ask if anyone has concerns about the various electronic banking services</a:t>
            </a:r>
            <a:endParaRPr/>
          </a:p>
          <a:p>
            <a:pPr indent="0" lvl="0" marL="0" rtl="0" algn="l">
              <a:spcBef>
                <a:spcPts val="0"/>
              </a:spcBef>
              <a:spcAft>
                <a:spcPts val="0"/>
              </a:spcAft>
              <a:buNone/>
            </a:pPr>
            <a:r>
              <a:rPr lang="en-US" sz="1000">
                <a:latin typeface="Verdana"/>
                <a:ea typeface="Verdana"/>
                <a:cs typeface="Verdana"/>
                <a:sym typeface="Verdana"/>
              </a:rPr>
              <a:t>listed on </a:t>
            </a:r>
            <a:r>
              <a:rPr b="1" lang="en-US" sz="1000">
                <a:latin typeface="Verdana"/>
                <a:ea typeface="Verdana"/>
                <a:cs typeface="Verdana"/>
                <a:sym typeface="Verdana"/>
              </a:rPr>
              <a:t>Slide 3 </a:t>
            </a:r>
            <a:r>
              <a:rPr lang="en-US" sz="1000">
                <a:latin typeface="Verdana"/>
                <a:ea typeface="Verdana"/>
                <a:cs typeface="Verdana"/>
                <a:sym typeface="Verdana"/>
              </a:rPr>
              <a:t>and would be willing to share those concerns. This</a:t>
            </a:r>
            <a:endParaRPr/>
          </a:p>
          <a:p>
            <a:pPr indent="0" lvl="0" marL="0" rtl="0" algn="l">
              <a:spcBef>
                <a:spcPts val="0"/>
              </a:spcBef>
              <a:spcAft>
                <a:spcPts val="0"/>
              </a:spcAft>
              <a:buNone/>
            </a:pPr>
            <a:r>
              <a:rPr lang="en-US" sz="1000">
                <a:latin typeface="Verdana"/>
                <a:ea typeface="Verdana"/>
                <a:cs typeface="Verdana"/>
                <a:sym typeface="Verdana"/>
              </a:rPr>
              <a:t>discussion reflects on the main objective of this financial literacy program—</a:t>
            </a:r>
            <a:endParaRPr/>
          </a:p>
          <a:p>
            <a:pPr indent="0" lvl="0" marL="0" rtl="0" algn="l">
              <a:spcBef>
                <a:spcPts val="0"/>
              </a:spcBef>
              <a:spcAft>
                <a:spcPts val="0"/>
              </a:spcAft>
              <a:buNone/>
            </a:pPr>
            <a:r>
              <a:rPr lang="en-US" sz="1000">
                <a:latin typeface="Verdana"/>
                <a:ea typeface="Verdana"/>
                <a:cs typeface="Verdana"/>
                <a:sym typeface="Verdana"/>
              </a:rPr>
              <a:t>building confidence among individuals about banks. Take the time to listen to participants’ concerns, and try to respond in a positive manner.</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Option: As concerns are expressed, try to have fellow participants</a:t>
            </a:r>
            <a:endParaRPr/>
          </a:p>
          <a:p>
            <a:pPr indent="0" lvl="0" marL="0" rtl="0" algn="l">
              <a:spcBef>
                <a:spcPts val="0"/>
              </a:spcBef>
              <a:spcAft>
                <a:spcPts val="0"/>
              </a:spcAft>
              <a:buNone/>
            </a:pPr>
            <a:r>
              <a:rPr lang="en-US" sz="1000">
                <a:latin typeface="Verdana"/>
                <a:ea typeface="Verdana"/>
                <a:cs typeface="Verdana"/>
                <a:sym typeface="Verdana"/>
              </a:rPr>
              <a:t>provide peer input.</a:t>
            </a:r>
            <a:endParaRPr/>
          </a:p>
          <a:p>
            <a:pPr indent="0" lvl="0" marL="0" rtl="0" algn="l">
              <a:spcBef>
                <a:spcPts val="0"/>
              </a:spcBef>
              <a:spcAft>
                <a:spcPts val="0"/>
              </a:spcAft>
              <a:buNone/>
            </a:pPr>
            <a:r>
              <a:rPr lang="en-US" sz="1000">
                <a:latin typeface="Verdana"/>
                <a:ea typeface="Verdana"/>
                <a:cs typeface="Verdana"/>
                <a:sym typeface="Verdana"/>
              </a:rPr>
              <a:t>• When working with adult groups, stress the critical need for having</a:t>
            </a:r>
            <a:endParaRPr/>
          </a:p>
          <a:p>
            <a:pPr indent="0" lvl="0" marL="0" rtl="0" algn="l">
              <a:spcBef>
                <a:spcPts val="0"/>
              </a:spcBef>
              <a:spcAft>
                <a:spcPts val="0"/>
              </a:spcAft>
              <a:buNone/>
            </a:pPr>
            <a:r>
              <a:rPr lang="en-US" sz="1000">
                <a:latin typeface="Verdana"/>
                <a:ea typeface="Verdana"/>
                <a:cs typeface="Verdana"/>
                <a:sym typeface="Verdana"/>
              </a:rPr>
              <a:t>direct deposits for Social Security or other related checks.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6: Regulation of Electronic Banking Services” </a:t>
            </a:r>
            <a:r>
              <a:rPr lang="en-US" sz="1000">
                <a:latin typeface="Verdana"/>
                <a:ea typeface="Verdana"/>
                <a:cs typeface="Verdana"/>
                <a:sym typeface="Verdana"/>
              </a:rPr>
              <a:t>as an</a:t>
            </a:r>
            <a:endParaRPr/>
          </a:p>
          <a:p>
            <a:pPr indent="0" lvl="0" marL="0" rtl="0" algn="l">
              <a:spcBef>
                <a:spcPts val="0"/>
              </a:spcBef>
              <a:spcAft>
                <a:spcPts val="0"/>
              </a:spcAft>
              <a:buNone/>
            </a:pPr>
            <a:r>
              <a:rPr lang="en-US" sz="1000">
                <a:latin typeface="Verdana"/>
                <a:ea typeface="Verdana"/>
                <a:cs typeface="Verdana"/>
                <a:sym typeface="Verdana"/>
              </a:rPr>
              <a:t>illustration to build confidence in the use of electronic services. Ask the</a:t>
            </a:r>
            <a:endParaRPr/>
          </a:p>
          <a:p>
            <a:pPr indent="0" lvl="0" marL="0" rtl="0" algn="l">
              <a:spcBef>
                <a:spcPts val="0"/>
              </a:spcBef>
              <a:spcAft>
                <a:spcPts val="0"/>
              </a:spcAft>
              <a:buNone/>
            </a:pPr>
            <a:r>
              <a:rPr lang="en-US" sz="1000">
                <a:latin typeface="Verdana"/>
                <a:ea typeface="Verdana"/>
                <a:cs typeface="Verdana"/>
                <a:sym typeface="Verdana"/>
              </a:rPr>
              <a:t>following questions:</a:t>
            </a:r>
            <a:endParaRPr/>
          </a:p>
          <a:p>
            <a:pPr indent="0" lvl="0" marL="0" rtl="0" algn="l">
              <a:spcBef>
                <a:spcPts val="0"/>
              </a:spcBef>
              <a:spcAft>
                <a:spcPts val="0"/>
              </a:spcAft>
              <a:buNone/>
            </a:pPr>
            <a:r>
              <a:rPr lang="en-US" sz="1000">
                <a:latin typeface="Verdana"/>
                <a:ea typeface="Verdana"/>
                <a:cs typeface="Verdana"/>
                <a:sym typeface="Verdana"/>
              </a:rPr>
              <a:t>• Were you aware that electronic services had such protection?</a:t>
            </a:r>
            <a:endParaRPr/>
          </a:p>
          <a:p>
            <a:pPr indent="0" lvl="0" marL="0" rtl="0" algn="l">
              <a:spcBef>
                <a:spcPts val="0"/>
              </a:spcBef>
              <a:spcAft>
                <a:spcPts val="0"/>
              </a:spcAft>
              <a:buNone/>
            </a:pPr>
            <a:r>
              <a:rPr lang="en-US" sz="1000">
                <a:latin typeface="Verdana"/>
                <a:ea typeface="Verdana"/>
                <a:cs typeface="Verdana"/>
                <a:sym typeface="Verdana"/>
              </a:rPr>
              <a:t>• Does such regulation make you more confident about using a bank’s</a:t>
            </a:r>
            <a:endParaRPr/>
          </a:p>
          <a:p>
            <a:pPr indent="0" lvl="0" marL="0" rtl="0" algn="l">
              <a:spcBef>
                <a:spcPts val="0"/>
              </a:spcBef>
              <a:spcAft>
                <a:spcPts val="0"/>
              </a:spcAft>
              <a:buNone/>
            </a:pPr>
            <a:r>
              <a:rPr lang="en-US" sz="1000">
                <a:latin typeface="Verdana"/>
                <a:ea typeface="Verdana"/>
                <a:cs typeface="Verdana"/>
                <a:sym typeface="Verdana"/>
              </a:rPr>
              <a:t>electronic services?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5: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09" name="Google Shape;409;p15: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15: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lnSpc>
                <a:spcPct val="90000"/>
              </a:lnSpc>
              <a:spcBef>
                <a:spcPts val="0"/>
              </a:spcBef>
              <a:spcAft>
                <a:spcPts val="0"/>
              </a:spcAft>
              <a:buNone/>
            </a:pPr>
            <a:r>
              <a:rPr lang="en-US" sz="1000">
                <a:latin typeface="Verdana"/>
                <a:ea typeface="Verdana"/>
                <a:cs typeface="Verdana"/>
                <a:sym typeface="Verdana"/>
              </a:rPr>
              <a:t>Review the topics for discussion in this activity:</a:t>
            </a:r>
            <a:endParaRPr/>
          </a:p>
          <a:p>
            <a:pPr indent="0" lvl="0" marL="0" rtl="0" algn="l">
              <a:lnSpc>
                <a:spcPct val="90000"/>
              </a:lnSpc>
              <a:spcBef>
                <a:spcPts val="0"/>
              </a:spcBef>
              <a:spcAft>
                <a:spcPts val="0"/>
              </a:spcAft>
              <a:buNone/>
            </a:pPr>
            <a:r>
              <a:rPr lang="en-US" sz="1000">
                <a:latin typeface="Verdana"/>
                <a:ea typeface="Verdana"/>
                <a:cs typeface="Verdana"/>
                <a:sym typeface="Verdana"/>
              </a:rPr>
              <a:t>• Purposes of a Checking Account</a:t>
            </a:r>
            <a:endParaRPr/>
          </a:p>
          <a:p>
            <a:pPr indent="0" lvl="0" marL="0" rtl="0" algn="l">
              <a:lnSpc>
                <a:spcPct val="90000"/>
              </a:lnSpc>
              <a:spcBef>
                <a:spcPts val="0"/>
              </a:spcBef>
              <a:spcAft>
                <a:spcPts val="0"/>
              </a:spcAft>
              <a:buNone/>
            </a:pPr>
            <a:r>
              <a:rPr lang="en-US" sz="1000">
                <a:latin typeface="Verdana"/>
                <a:ea typeface="Verdana"/>
                <a:cs typeface="Verdana"/>
                <a:sym typeface="Verdana"/>
              </a:rPr>
              <a:t>• Shopping for a Checking Account</a:t>
            </a:r>
            <a:endParaRPr/>
          </a:p>
          <a:p>
            <a:pPr indent="0" lvl="0" marL="0" rtl="0" algn="l">
              <a:lnSpc>
                <a:spcPct val="90000"/>
              </a:lnSpc>
              <a:spcBef>
                <a:spcPts val="0"/>
              </a:spcBef>
              <a:spcAft>
                <a:spcPts val="0"/>
              </a:spcAft>
              <a:buNone/>
            </a:pPr>
            <a:r>
              <a:t/>
            </a:r>
            <a:endParaRPr sz="1000">
              <a:latin typeface="Verdana"/>
              <a:ea typeface="Verdana"/>
              <a:cs typeface="Verdana"/>
              <a:sym typeface="Verdana"/>
            </a:endParaRPr>
          </a:p>
          <a:p>
            <a:pPr indent="0" lvl="0" marL="0" rtl="0" algn="l">
              <a:lnSpc>
                <a:spcPct val="90000"/>
              </a:lnSpc>
              <a:spcBef>
                <a:spcPts val="0"/>
              </a:spcBef>
              <a:spcAft>
                <a:spcPts val="0"/>
              </a:spcAft>
              <a:buNone/>
            </a:pPr>
            <a:r>
              <a:rPr lang="en-US" sz="1000">
                <a:latin typeface="Verdana"/>
                <a:ea typeface="Verdana"/>
                <a:cs typeface="Verdana"/>
                <a:sym typeface="Verdana"/>
              </a:rPr>
              <a:t>Begin the discussion by asking a volunteer to define the term “check.”</a:t>
            </a:r>
            <a:endParaRPr/>
          </a:p>
          <a:p>
            <a:pPr indent="0" lvl="0" marL="0" rtl="0" algn="l">
              <a:lnSpc>
                <a:spcPct val="90000"/>
              </a:lnSpc>
              <a:spcBef>
                <a:spcPts val="0"/>
              </a:spcBef>
              <a:spcAft>
                <a:spcPts val="0"/>
              </a:spcAft>
              <a:buNone/>
            </a:pPr>
            <a:r>
              <a:rPr lang="en-US" sz="1000">
                <a:latin typeface="Verdana"/>
                <a:ea typeface="Verdana"/>
                <a:cs typeface="Verdana"/>
                <a:sym typeface="Verdana"/>
              </a:rPr>
              <a:t>Support the responses, but be sure that the definition includes the fact that</a:t>
            </a:r>
            <a:endParaRPr/>
          </a:p>
          <a:p>
            <a:pPr indent="0" lvl="0" marL="0" rtl="0" algn="l">
              <a:lnSpc>
                <a:spcPct val="90000"/>
              </a:lnSpc>
              <a:spcBef>
                <a:spcPts val="0"/>
              </a:spcBef>
              <a:spcAft>
                <a:spcPts val="0"/>
              </a:spcAft>
              <a:buNone/>
            </a:pPr>
            <a:r>
              <a:rPr b="1" lang="en-US" sz="1000">
                <a:latin typeface="Verdana"/>
                <a:ea typeface="Verdana"/>
                <a:cs typeface="Verdana"/>
                <a:sym typeface="Verdana"/>
              </a:rPr>
              <a:t>A check is a written order telling the bank to pay a certain amount to another person or business.</a:t>
            </a:r>
            <a:endParaRPr/>
          </a:p>
          <a:p>
            <a:pPr indent="0" lvl="0" marL="0" rtl="0" algn="l">
              <a:lnSpc>
                <a:spcPct val="90000"/>
              </a:lnSpc>
              <a:spcBef>
                <a:spcPts val="0"/>
              </a:spcBef>
              <a:spcAft>
                <a:spcPts val="0"/>
              </a:spcAft>
              <a:buNone/>
            </a:pPr>
            <a:r>
              <a:t/>
            </a:r>
            <a:endParaRPr b="1" sz="1000">
              <a:latin typeface="Verdana"/>
              <a:ea typeface="Verdana"/>
              <a:cs typeface="Verdana"/>
              <a:sym typeface="Verdana"/>
            </a:endParaRPr>
          </a:p>
          <a:p>
            <a:pPr indent="0" lvl="0" marL="0" rtl="0" algn="l">
              <a:lnSpc>
                <a:spcPct val="90000"/>
              </a:lnSpc>
              <a:spcBef>
                <a:spcPts val="0"/>
              </a:spcBef>
              <a:spcAft>
                <a:spcPts val="0"/>
              </a:spcAft>
              <a:buNone/>
            </a:pPr>
            <a:r>
              <a:rPr lang="en-US" sz="1000">
                <a:latin typeface="Verdana"/>
                <a:ea typeface="Verdana"/>
                <a:cs typeface="Verdana"/>
                <a:sym typeface="Verdana"/>
              </a:rPr>
              <a:t>Ask for a show of hands of those who have a checking account.</a:t>
            </a:r>
            <a:endParaRPr/>
          </a:p>
          <a:p>
            <a:pPr indent="0" lvl="0" marL="0" rtl="0" algn="l">
              <a:lnSpc>
                <a:spcPct val="90000"/>
              </a:lnSpc>
              <a:spcBef>
                <a:spcPts val="0"/>
              </a:spcBef>
              <a:spcAft>
                <a:spcPts val="0"/>
              </a:spcAft>
              <a:buNone/>
            </a:pPr>
            <a:r>
              <a:t/>
            </a:r>
            <a:endParaRPr sz="1000">
              <a:latin typeface="Verdana"/>
              <a:ea typeface="Verdana"/>
              <a:cs typeface="Verdana"/>
              <a:sym typeface="Verdana"/>
            </a:endParaRPr>
          </a:p>
          <a:p>
            <a:pPr indent="0" lvl="0" marL="0" rtl="0" algn="l">
              <a:lnSpc>
                <a:spcPct val="90000"/>
              </a:lnSpc>
              <a:spcBef>
                <a:spcPts val="0"/>
              </a:spcBef>
              <a:spcAft>
                <a:spcPts val="0"/>
              </a:spcAft>
              <a:buNone/>
            </a:pPr>
            <a:r>
              <a:rPr lang="en-US" sz="1000">
                <a:latin typeface="Verdana"/>
                <a:ea typeface="Verdana"/>
                <a:cs typeface="Verdana"/>
                <a:sym typeface="Verdana"/>
              </a:rPr>
              <a:t>Ask participants why they use a checking account.</a:t>
            </a:r>
            <a:endParaRPr/>
          </a:p>
          <a:p>
            <a:pPr indent="0" lvl="0" marL="0" rtl="0" algn="l">
              <a:lnSpc>
                <a:spcPct val="90000"/>
              </a:lnSpc>
              <a:spcBef>
                <a:spcPts val="0"/>
              </a:spcBef>
              <a:spcAft>
                <a:spcPts val="0"/>
              </a:spcAft>
              <a:buNone/>
            </a:pPr>
            <a:r>
              <a:rPr lang="en-US" sz="1000">
                <a:latin typeface="Verdana"/>
                <a:ea typeface="Verdana"/>
                <a:cs typeface="Verdana"/>
                <a:sym typeface="Verdana"/>
              </a:rPr>
              <a:t>• Record the responses on a flipchart or blank transparency.</a:t>
            </a:r>
            <a:endParaRPr/>
          </a:p>
          <a:p>
            <a:pPr indent="0" lvl="0" marL="0" rtl="0" algn="l">
              <a:lnSpc>
                <a:spcPct val="90000"/>
              </a:lnSpc>
              <a:spcBef>
                <a:spcPts val="0"/>
              </a:spcBef>
              <a:spcAft>
                <a:spcPts val="0"/>
              </a:spcAft>
              <a:buNone/>
            </a:pPr>
            <a:r>
              <a:rPr lang="en-US" sz="1000">
                <a:latin typeface="Verdana"/>
                <a:ea typeface="Verdana"/>
                <a:cs typeface="Verdana"/>
                <a:sym typeface="Verdana"/>
              </a:rPr>
              <a:t>• Responses may vary but should include reasons such as convenience,</a:t>
            </a:r>
            <a:endParaRPr/>
          </a:p>
          <a:p>
            <a:pPr indent="0" lvl="0" marL="0" rtl="0" algn="l">
              <a:lnSpc>
                <a:spcPct val="90000"/>
              </a:lnSpc>
              <a:spcBef>
                <a:spcPts val="0"/>
              </a:spcBef>
              <a:spcAft>
                <a:spcPts val="0"/>
              </a:spcAft>
              <a:buNone/>
            </a:pPr>
            <a:r>
              <a:rPr lang="en-US" sz="1000">
                <a:latin typeface="Verdana"/>
                <a:ea typeface="Verdana"/>
                <a:cs typeface="Verdana"/>
                <a:sym typeface="Verdana"/>
              </a:rPr>
              <a:t>safety, easy access, etc.</a:t>
            </a:r>
            <a:endParaRPr/>
          </a:p>
          <a:p>
            <a:pPr indent="0" lvl="0" marL="0" rtl="0" algn="l">
              <a:lnSpc>
                <a:spcPct val="90000"/>
              </a:lnSpc>
              <a:spcBef>
                <a:spcPts val="0"/>
              </a:spcBef>
              <a:spcAft>
                <a:spcPts val="0"/>
              </a:spcAft>
              <a:buNone/>
            </a:pPr>
            <a:r>
              <a:t/>
            </a:r>
            <a:endParaRPr sz="1000">
              <a:latin typeface="Verdana"/>
              <a:ea typeface="Verdana"/>
              <a:cs typeface="Verdana"/>
              <a:sym typeface="Verdana"/>
            </a:endParaRPr>
          </a:p>
          <a:p>
            <a:pPr indent="0" lvl="0" marL="0" rtl="0" algn="l">
              <a:lnSpc>
                <a:spcPct val="90000"/>
              </a:lnSpc>
              <a:spcBef>
                <a:spcPts val="0"/>
              </a:spcBef>
              <a:spcAft>
                <a:spcPts val="0"/>
              </a:spcAft>
              <a:buNone/>
            </a:pPr>
            <a:r>
              <a:rPr lang="en-US" sz="1000">
                <a:latin typeface="Verdana"/>
                <a:ea typeface="Verdana"/>
                <a:cs typeface="Verdana"/>
                <a:sym typeface="Verdana"/>
              </a:rPr>
              <a:t>Ask those participants who did not raise their hands why they do not use a</a:t>
            </a:r>
            <a:endParaRPr/>
          </a:p>
          <a:p>
            <a:pPr indent="0" lvl="0" marL="0" rtl="0" algn="l">
              <a:lnSpc>
                <a:spcPct val="90000"/>
              </a:lnSpc>
              <a:spcBef>
                <a:spcPts val="0"/>
              </a:spcBef>
              <a:spcAft>
                <a:spcPts val="0"/>
              </a:spcAft>
              <a:buNone/>
            </a:pPr>
            <a:r>
              <a:rPr lang="en-US" sz="1000">
                <a:latin typeface="Verdana"/>
                <a:ea typeface="Verdana"/>
                <a:cs typeface="Verdana"/>
                <a:sym typeface="Verdana"/>
              </a:rPr>
              <a:t>checking account.</a:t>
            </a:r>
            <a:endParaRPr/>
          </a:p>
          <a:p>
            <a:pPr indent="0" lvl="0" marL="0" rtl="0" algn="l">
              <a:lnSpc>
                <a:spcPct val="90000"/>
              </a:lnSpc>
              <a:spcBef>
                <a:spcPts val="0"/>
              </a:spcBef>
              <a:spcAft>
                <a:spcPts val="0"/>
              </a:spcAft>
              <a:buNone/>
            </a:pPr>
            <a:r>
              <a:rPr lang="en-US" sz="1000">
                <a:latin typeface="Verdana"/>
                <a:ea typeface="Verdana"/>
                <a:cs typeface="Verdana"/>
                <a:sym typeface="Verdana"/>
              </a:rPr>
              <a:t>• Don’t pressure individuals to respond.</a:t>
            </a:r>
            <a:endParaRPr/>
          </a:p>
          <a:p>
            <a:pPr indent="0" lvl="0" marL="0" rtl="0" algn="l">
              <a:lnSpc>
                <a:spcPct val="90000"/>
              </a:lnSpc>
              <a:spcBef>
                <a:spcPts val="0"/>
              </a:spcBef>
              <a:spcAft>
                <a:spcPts val="0"/>
              </a:spcAft>
              <a:buNone/>
            </a:pPr>
            <a:r>
              <a:rPr lang="en-US" sz="1000">
                <a:latin typeface="Verdana"/>
                <a:ea typeface="Verdana"/>
                <a:cs typeface="Verdana"/>
                <a:sym typeface="Verdana"/>
              </a:rPr>
              <a:t>• If there are no responses, encourage those who do not use a checking account to listen to the advantages and disadvantages of such a financial tool, and to consider using it in the future.</a:t>
            </a:r>
            <a:endParaRPr/>
          </a:p>
          <a:p>
            <a:pPr indent="0" lvl="0" marL="0" rtl="0" algn="l">
              <a:lnSpc>
                <a:spcPct val="90000"/>
              </a:lnSpc>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6: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19" name="Google Shape;419;p16:notes"/>
          <p:cNvSpPr/>
          <p:nvPr>
            <p:ph idx="2" type="sldImg"/>
          </p:nvPr>
        </p:nvSpPr>
        <p:spPr>
          <a:xfrm>
            <a:off x="1603375" y="692150"/>
            <a:ext cx="3749675" cy="28130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0" name="Google Shape;420;p16:notes"/>
          <p:cNvSpPr txBox="1"/>
          <p:nvPr>
            <p:ph idx="1" type="body"/>
          </p:nvPr>
        </p:nvSpPr>
        <p:spPr>
          <a:xfrm>
            <a:off x="228600" y="3733800"/>
            <a:ext cx="64770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900">
                <a:latin typeface="Verdana"/>
                <a:ea typeface="Verdana"/>
                <a:cs typeface="Verdana"/>
                <a:sym typeface="Verdana"/>
              </a:rPr>
              <a:t>Use </a:t>
            </a:r>
            <a:r>
              <a:rPr b="1" lang="en-US" sz="900">
                <a:latin typeface="Verdana"/>
                <a:ea typeface="Verdana"/>
                <a:cs typeface="Verdana"/>
                <a:sym typeface="Verdana"/>
              </a:rPr>
              <a:t>“Slide 1: Checking Account Terms” </a:t>
            </a:r>
            <a:r>
              <a:rPr lang="en-US" sz="900">
                <a:latin typeface="Verdana"/>
                <a:ea typeface="Verdana"/>
                <a:cs typeface="Verdana"/>
                <a:sym typeface="Verdana"/>
              </a:rPr>
              <a:t>to cover some basic terms about a checking account.</a:t>
            </a:r>
            <a:endParaRPr/>
          </a:p>
          <a:p>
            <a:pPr indent="0" lvl="0" marL="0" rtl="0" algn="l">
              <a:spcBef>
                <a:spcPts val="0"/>
              </a:spcBef>
              <a:spcAft>
                <a:spcPts val="0"/>
              </a:spcAft>
              <a:buNone/>
            </a:pPr>
            <a:r>
              <a:rPr lang="en-US" sz="900">
                <a:latin typeface="Verdana"/>
                <a:ea typeface="Verdana"/>
                <a:cs typeface="Verdana"/>
                <a:sym typeface="Verdana"/>
              </a:rPr>
              <a:t>• Note that this slide can be used with multiple activities throughout this section.</a:t>
            </a:r>
            <a:endParaRPr/>
          </a:p>
          <a:p>
            <a:pPr indent="0" lvl="0" marL="0" rtl="0" algn="l">
              <a:spcBef>
                <a:spcPts val="0"/>
              </a:spcBef>
              <a:spcAft>
                <a:spcPts val="0"/>
              </a:spcAft>
              <a:buNone/>
            </a:pPr>
            <a:r>
              <a:rPr lang="en-US" sz="900">
                <a:latin typeface="Verdana"/>
                <a:ea typeface="Verdana"/>
                <a:cs typeface="Verdana"/>
                <a:sym typeface="Verdana"/>
              </a:rPr>
              <a:t>• You may want to address these terms in an order that seems logical to you. You could do this by grouping all fees together, grouping together everything used in reconciling the register, etc.</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Bank Statement: </a:t>
            </a:r>
            <a:r>
              <a:rPr lang="en-US" sz="900">
                <a:latin typeface="Verdana"/>
                <a:ea typeface="Verdana"/>
                <a:cs typeface="Verdana"/>
                <a:sym typeface="Verdana"/>
              </a:rPr>
              <a:t>Monthly record of all activity within an account, provided by the bank.</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Cancelled Check: </a:t>
            </a:r>
            <a:r>
              <a:rPr lang="en-US" sz="900">
                <a:latin typeface="Verdana"/>
                <a:ea typeface="Verdana"/>
                <a:cs typeface="Verdana"/>
                <a:sym typeface="Verdana"/>
              </a:rPr>
              <a:t>A check that has been stamped to show that the payee has received the designated amount from the bank and that amount has been deducted from the account holder’s checking account.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Check: </a:t>
            </a:r>
            <a:r>
              <a:rPr lang="en-US" sz="900">
                <a:latin typeface="Verdana"/>
                <a:ea typeface="Verdana"/>
                <a:cs typeface="Verdana"/>
                <a:sym typeface="Verdana"/>
              </a:rPr>
              <a:t>A written order to pay a specified sum from funds held in a bank or credit union account.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Check Register/Ledger: </a:t>
            </a:r>
            <a:r>
              <a:rPr lang="en-US" sz="900">
                <a:latin typeface="Verdana"/>
                <a:ea typeface="Verdana"/>
                <a:cs typeface="Verdana"/>
                <a:sym typeface="Verdana"/>
              </a:rPr>
              <a:t>A record of all activity that happens within a checking</a:t>
            </a:r>
            <a:endParaRPr/>
          </a:p>
          <a:p>
            <a:pPr indent="0" lvl="0" marL="0" rtl="0" algn="l">
              <a:spcBef>
                <a:spcPts val="0"/>
              </a:spcBef>
              <a:spcAft>
                <a:spcPts val="0"/>
              </a:spcAft>
              <a:buNone/>
            </a:pPr>
            <a:r>
              <a:rPr lang="en-US" sz="900">
                <a:latin typeface="Verdana"/>
                <a:ea typeface="Verdana"/>
                <a:cs typeface="Verdana"/>
                <a:sym typeface="Verdana"/>
              </a:rPr>
              <a:t>account; maintained by the checking account holder.</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Endorsement: </a:t>
            </a:r>
            <a:r>
              <a:rPr lang="en-US" sz="900">
                <a:latin typeface="Verdana"/>
                <a:ea typeface="Verdana"/>
                <a:cs typeface="Verdana"/>
                <a:sym typeface="Verdana"/>
              </a:rPr>
              <a:t>A written mark on the back of a check, such as a signature, entitling the payee to either receive or transfer payment.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Fee: </a:t>
            </a:r>
            <a:r>
              <a:rPr lang="en-US" sz="900">
                <a:latin typeface="Verdana"/>
                <a:ea typeface="Verdana"/>
                <a:cs typeface="Verdana"/>
                <a:sym typeface="Verdana"/>
              </a:rPr>
              <a:t>Charges for the use of certain bank services. These services vary but could include returning cancelled checks, writing more than a certain number of checks monthly, use of various bank cards, etc.</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Interest: </a:t>
            </a:r>
            <a:r>
              <a:rPr lang="en-US" sz="900">
                <a:latin typeface="Verdana"/>
                <a:ea typeface="Verdana"/>
                <a:cs typeface="Verdana"/>
                <a:sym typeface="Verdana"/>
              </a:rPr>
              <a:t>Money paid to savers and investors by financial institutions, government, or business entities for the use of their money. </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Minimum Balance: </a:t>
            </a:r>
            <a:r>
              <a:rPr lang="en-US" sz="900">
                <a:latin typeface="Verdana"/>
                <a:ea typeface="Verdana"/>
                <a:cs typeface="Verdana"/>
                <a:sym typeface="Verdana"/>
              </a:rPr>
              <a:t>Requirement to keep a certain amount of money in the account; otherwise, monthly service charges may result.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Outstanding Transactions: </a:t>
            </a:r>
            <a:r>
              <a:rPr lang="en-US" sz="900">
                <a:latin typeface="Verdana"/>
                <a:ea typeface="Verdana"/>
                <a:cs typeface="Verdana"/>
                <a:sym typeface="Verdana"/>
              </a:rPr>
              <a:t>Transactions that do not clear the bank by the date of the bank statement.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Overdraft: </a:t>
            </a:r>
            <a:r>
              <a:rPr lang="en-US" sz="900">
                <a:latin typeface="Verdana"/>
                <a:ea typeface="Verdana"/>
                <a:cs typeface="Verdana"/>
                <a:sym typeface="Verdana"/>
              </a:rPr>
              <a:t>Lack of sufficient funds in a checking account to cover the full amount of a check. A bank or credit union will charge an Overdraft Fee — a service charge — to cover expenses involved in returning a check and handling other procedures caused by an overdraft.</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Overdraft Protection: </a:t>
            </a:r>
            <a:r>
              <a:rPr lang="en-US" sz="900">
                <a:latin typeface="Verdana"/>
                <a:ea typeface="Verdana"/>
                <a:cs typeface="Verdana"/>
                <a:sym typeface="Verdana"/>
              </a:rPr>
              <a:t>Procedure agreed upon by an account holder and a bank in</a:t>
            </a:r>
            <a:endParaRPr/>
          </a:p>
          <a:p>
            <a:pPr indent="0" lvl="0" marL="0" rtl="0" algn="l">
              <a:spcBef>
                <a:spcPts val="0"/>
              </a:spcBef>
              <a:spcAft>
                <a:spcPts val="0"/>
              </a:spcAft>
              <a:buNone/>
            </a:pPr>
            <a:r>
              <a:rPr lang="en-US" sz="900">
                <a:latin typeface="Verdana"/>
                <a:ea typeface="Verdana"/>
                <a:cs typeface="Verdana"/>
                <a:sym typeface="Verdana"/>
              </a:rPr>
              <a:t>advance to transfer funds from a savings or credit account to a checking account to cover insufficient funds.</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Payee: </a:t>
            </a:r>
            <a:r>
              <a:rPr lang="en-US" sz="900">
                <a:latin typeface="Verdana"/>
                <a:ea typeface="Verdana"/>
                <a:cs typeface="Verdana"/>
                <a:sym typeface="Verdana"/>
              </a:rPr>
              <a:t>The person or organization to whom a check is made payable.</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Reconciling a Bank Statement: </a:t>
            </a:r>
            <a:r>
              <a:rPr lang="en-US" sz="900">
                <a:latin typeface="Verdana"/>
                <a:ea typeface="Verdana"/>
                <a:cs typeface="Verdana"/>
                <a:sym typeface="Verdana"/>
              </a:rPr>
              <a:t>Balancing a bank statement with a check register/ledger.</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Transaction Limits: </a:t>
            </a:r>
            <a:r>
              <a:rPr lang="en-US" sz="900">
                <a:latin typeface="Verdana"/>
                <a:ea typeface="Verdana"/>
                <a:cs typeface="Verdana"/>
                <a:sym typeface="Verdana"/>
              </a:rPr>
              <a:t>Some accounts have a limit on the number of transactions</a:t>
            </a:r>
            <a:endParaRPr/>
          </a:p>
          <a:p>
            <a:pPr indent="0" lvl="0" marL="0" rtl="0" algn="l">
              <a:spcBef>
                <a:spcPts val="0"/>
              </a:spcBef>
              <a:spcAft>
                <a:spcPts val="0"/>
              </a:spcAft>
              <a:buNone/>
            </a:pPr>
            <a:r>
              <a:rPr lang="en-US" sz="900">
                <a:latin typeface="Verdana"/>
                <a:ea typeface="Verdana"/>
                <a:cs typeface="Verdana"/>
                <a:sym typeface="Verdana"/>
              </a:rPr>
              <a:t>performed during a certain time period. These may include the number of withdrawals, number of teller-assisted activities, etc.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7:notes"/>
          <p:cNvSpPr txBox="1"/>
          <p:nvPr>
            <p:ph idx="1" type="body"/>
          </p:nvPr>
        </p:nvSpPr>
        <p:spPr>
          <a:xfrm>
            <a:off x="927100" y="4387850"/>
            <a:ext cx="5095875" cy="4156075"/>
          </a:xfrm>
          <a:prstGeom prst="rect">
            <a:avLst/>
          </a:prstGeom>
        </p:spPr>
        <p:txBody>
          <a:bodyPr anchorCtr="0" anchor="t" bIns="46225" lIns="92475" spcFirstLastPara="1" rIns="92475" wrap="square" tIns="46225">
            <a:noAutofit/>
          </a:bodyPr>
          <a:lstStyle/>
          <a:p>
            <a:pPr indent="0" lvl="0" marL="0" rtl="0" algn="l">
              <a:spcBef>
                <a:spcPts val="360"/>
              </a:spcBef>
              <a:spcAft>
                <a:spcPts val="0"/>
              </a:spcAft>
              <a:buNone/>
            </a:pPr>
            <a:r>
              <a:t/>
            </a:r>
            <a:endParaRPr/>
          </a:p>
        </p:txBody>
      </p:sp>
      <p:sp>
        <p:nvSpPr>
          <p:cNvPr id="430" name="Google Shape;430;p17: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8:notes"/>
          <p:cNvSpPr txBox="1"/>
          <p:nvPr>
            <p:ph idx="1" type="body"/>
          </p:nvPr>
        </p:nvSpPr>
        <p:spPr>
          <a:xfrm>
            <a:off x="927100" y="4387850"/>
            <a:ext cx="5095875" cy="4156075"/>
          </a:xfrm>
          <a:prstGeom prst="rect">
            <a:avLst/>
          </a:prstGeom>
        </p:spPr>
        <p:txBody>
          <a:bodyPr anchorCtr="0" anchor="t" bIns="46225" lIns="92475" spcFirstLastPara="1" rIns="92475" wrap="square" tIns="46225">
            <a:noAutofit/>
          </a:bodyPr>
          <a:lstStyle/>
          <a:p>
            <a:pPr indent="0" lvl="0" marL="0" rtl="0" algn="l">
              <a:spcBef>
                <a:spcPts val="360"/>
              </a:spcBef>
              <a:spcAft>
                <a:spcPts val="0"/>
              </a:spcAft>
              <a:buNone/>
            </a:pPr>
            <a:r>
              <a:t/>
            </a:r>
            <a:endParaRPr/>
          </a:p>
        </p:txBody>
      </p:sp>
      <p:sp>
        <p:nvSpPr>
          <p:cNvPr id="438" name="Google Shape;438;p18: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9: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46" name="Google Shape;446;p19: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7" name="Google Shape;447;p19: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Ask if anyone looked for any special type of checking account when they opened their account. Record the responses. Responses will vary.</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Help participants determine their banking needs by asking them to think about:</a:t>
            </a:r>
            <a:endParaRPr/>
          </a:p>
          <a:p>
            <a:pPr indent="0" lvl="0" marL="0" rtl="0" algn="l">
              <a:spcBef>
                <a:spcPts val="0"/>
              </a:spcBef>
              <a:spcAft>
                <a:spcPts val="0"/>
              </a:spcAft>
              <a:buNone/>
            </a:pPr>
            <a:r>
              <a:rPr lang="en-US" sz="1000">
                <a:latin typeface="Verdana"/>
                <a:ea typeface="Verdana"/>
                <a:cs typeface="Verdana"/>
                <a:sym typeface="Verdana"/>
              </a:rPr>
              <a:t>• How many checks they write monthly.</a:t>
            </a:r>
            <a:endParaRPr/>
          </a:p>
          <a:p>
            <a:pPr indent="0" lvl="0" marL="0" rtl="0" algn="l">
              <a:spcBef>
                <a:spcPts val="0"/>
              </a:spcBef>
              <a:spcAft>
                <a:spcPts val="0"/>
              </a:spcAft>
              <a:buNone/>
            </a:pPr>
            <a:r>
              <a:rPr lang="en-US" sz="1000">
                <a:latin typeface="Verdana"/>
                <a:ea typeface="Verdana"/>
                <a:cs typeface="Verdana"/>
                <a:sym typeface="Verdana"/>
              </a:rPr>
              <a:t>• Their typical checking account balance.</a:t>
            </a:r>
            <a:endParaRPr/>
          </a:p>
          <a:p>
            <a:pPr indent="0" lvl="0" marL="0" rtl="0" algn="l">
              <a:spcBef>
                <a:spcPts val="0"/>
              </a:spcBef>
              <a:spcAft>
                <a:spcPts val="0"/>
              </a:spcAft>
              <a:buNone/>
            </a:pPr>
            <a:r>
              <a:rPr lang="en-US" sz="1000">
                <a:latin typeface="Verdana"/>
                <a:ea typeface="Verdana"/>
                <a:cs typeface="Verdana"/>
                <a:sym typeface="Verdana"/>
              </a:rPr>
              <a:t>• What is convenient for them in terms of bank and ATM locations, hours, etc.</a:t>
            </a:r>
            <a:endParaRPr/>
          </a:p>
          <a:p>
            <a:pPr indent="0" lvl="0" marL="0" rtl="0" algn="l">
              <a:spcBef>
                <a:spcPts val="0"/>
              </a:spcBef>
              <a:spcAft>
                <a:spcPts val="0"/>
              </a:spcAft>
              <a:buNone/>
            </a:pPr>
            <a:r>
              <a:rPr lang="en-US" sz="1000">
                <a:latin typeface="Verdana"/>
                <a:ea typeface="Verdana"/>
                <a:cs typeface="Verdana"/>
                <a:sym typeface="Verdana"/>
              </a:rPr>
              <a:t>• What kind of accounts they want (non-interest vs. interest-bearing)</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2: Shopping Around” </a:t>
            </a:r>
            <a:r>
              <a:rPr lang="en-US" sz="1000">
                <a:latin typeface="Verdana"/>
                <a:ea typeface="Verdana"/>
                <a:cs typeface="Verdana"/>
                <a:sym typeface="Verdana"/>
              </a:rPr>
              <a:t>(Things to Ask About When Opening a Checking Account) to encourage participants to shop around for the checking account that fits their needs.</a:t>
            </a:r>
            <a:endParaRPr/>
          </a:p>
          <a:p>
            <a:pPr indent="0" lvl="0" marL="0" rtl="0" algn="l">
              <a:spcBef>
                <a:spcPts val="0"/>
              </a:spcBef>
              <a:spcAft>
                <a:spcPts val="0"/>
              </a:spcAft>
              <a:buNone/>
            </a:pPr>
            <a:r>
              <a:rPr lang="en-US" sz="1000">
                <a:latin typeface="Verdana"/>
                <a:ea typeface="Verdana"/>
                <a:cs typeface="Verdana"/>
                <a:sym typeface="Verdana"/>
              </a:rPr>
              <a:t>• Explain to participants the importance of shopping for a checking account. Go over some of the key features (Examples: the location, hours of operation, minimum balance required, etc.) that participants should compare before choosing a checking account. Tell participants to use slide 2 as a tool to help them evaluate the features of different checking accounts.</a:t>
            </a:r>
            <a:endParaRPr/>
          </a:p>
          <a:p>
            <a:pPr indent="0" lvl="0" marL="0" rtl="0" algn="l">
              <a:spcBef>
                <a:spcPts val="0"/>
              </a:spcBef>
              <a:spcAft>
                <a:spcPts val="0"/>
              </a:spcAft>
              <a:buNone/>
            </a:pPr>
            <a:r>
              <a:rPr lang="en-US" sz="1000">
                <a:latin typeface="Verdana"/>
                <a:ea typeface="Verdana"/>
                <a:cs typeface="Verdana"/>
                <a:sym typeface="Verdana"/>
              </a:rPr>
              <a:t>• Stress the value of key areas, especially if participants were looking for non-financial items such as color or style of checks.</a:t>
            </a:r>
            <a:endParaRPr/>
          </a:p>
          <a:p>
            <a:pPr indent="0" lvl="0" marL="0" rtl="0" algn="l">
              <a:spcBef>
                <a:spcPts val="0"/>
              </a:spcBef>
              <a:spcAft>
                <a:spcPts val="0"/>
              </a:spcAft>
              <a:buNone/>
            </a:pPr>
            <a:r>
              <a:rPr lang="en-US" sz="1000">
                <a:latin typeface="Verdana"/>
                <a:ea typeface="Verdana"/>
                <a:cs typeface="Verdana"/>
                <a:sym typeface="Verdana"/>
              </a:rPr>
              <a:t>• Remind participants that certain account features will help them save money. Some of the features to help participants save money and avoid bank fees include: 1) utilizing direct deposit to avoid check cashing fees; 2) avoiding non-primary ATM charges; and 3) keeping the minimum monthly account balance to avoid monthly maintenance fees.</a:t>
            </a:r>
            <a:endParaRPr/>
          </a:p>
          <a:p>
            <a:pPr indent="0" lvl="0" marL="0" rtl="0" algn="l">
              <a:spcBef>
                <a:spcPts val="0"/>
              </a:spcBef>
              <a:spcAft>
                <a:spcPts val="0"/>
              </a:spcAft>
              <a:buNone/>
            </a:pPr>
            <a:r>
              <a:rPr lang="en-US" sz="1000">
                <a:latin typeface="Verdana"/>
                <a:ea typeface="Verdana"/>
                <a:cs typeface="Verdana"/>
                <a:sym typeface="Verdana"/>
              </a:rPr>
              <a:t>• After the discussion, refer to the earlier responses about what participants looked for in a checking account.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2: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In this powerpoint, we will cover: why you need a bank in Activity 1, the many services of a bank in activity 2, Checking accounts in Activity 3, Maintaining a Checking Account in Activity 4, and Savings Accounts in Activity 5</a:t>
            </a:r>
            <a:endParaRPr/>
          </a:p>
        </p:txBody>
      </p:sp>
      <p:sp>
        <p:nvSpPr>
          <p:cNvPr id="270" name="Google Shape;270;p2: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0: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72" name="Google Shape;472;p20: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3" name="Google Shape;473;p20: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Review the topics for discussion in this activity:</a:t>
            </a:r>
            <a:endParaRPr/>
          </a:p>
          <a:p>
            <a:pPr indent="0" lvl="0" marL="0" rtl="0" algn="l">
              <a:spcBef>
                <a:spcPts val="0"/>
              </a:spcBef>
              <a:spcAft>
                <a:spcPts val="0"/>
              </a:spcAft>
              <a:buNone/>
            </a:pPr>
            <a:r>
              <a:rPr lang="en-US" sz="1000">
                <a:latin typeface="Verdana"/>
                <a:ea typeface="Verdana"/>
                <a:cs typeface="Verdana"/>
                <a:sym typeface="Verdana"/>
              </a:rPr>
              <a:t>• Checking Account Application Process</a:t>
            </a:r>
            <a:endParaRPr/>
          </a:p>
          <a:p>
            <a:pPr indent="0" lvl="0" marL="0" rtl="0" algn="l">
              <a:spcBef>
                <a:spcPts val="0"/>
              </a:spcBef>
              <a:spcAft>
                <a:spcPts val="0"/>
              </a:spcAft>
              <a:buNone/>
            </a:pPr>
            <a:r>
              <a:rPr lang="en-US" sz="1000">
                <a:latin typeface="Verdana"/>
                <a:ea typeface="Verdana"/>
                <a:cs typeface="Verdana"/>
                <a:sym typeface="Verdana"/>
              </a:rPr>
              <a:t>• The Application</a:t>
            </a:r>
            <a:endParaRPr/>
          </a:p>
          <a:p>
            <a:pPr indent="0" lvl="0" marL="0" rtl="0" algn="l">
              <a:spcBef>
                <a:spcPts val="0"/>
              </a:spcBef>
              <a:spcAft>
                <a:spcPts val="0"/>
              </a:spcAft>
              <a:buNone/>
            </a:pPr>
            <a:r>
              <a:rPr lang="en-US" sz="1000">
                <a:latin typeface="Verdana"/>
                <a:ea typeface="Verdana"/>
                <a:cs typeface="Verdana"/>
                <a:sym typeface="Verdana"/>
              </a:rPr>
              <a:t>• Acceptable Forms of ID</a:t>
            </a:r>
            <a:endParaRPr/>
          </a:p>
          <a:p>
            <a:pPr indent="0" lvl="0" marL="0" rtl="0" algn="l">
              <a:spcBef>
                <a:spcPts val="0"/>
              </a:spcBef>
              <a:spcAft>
                <a:spcPts val="0"/>
              </a:spcAft>
              <a:buNone/>
            </a:pPr>
            <a:r>
              <a:rPr lang="en-US" sz="1000">
                <a:latin typeface="Verdana"/>
                <a:ea typeface="Verdana"/>
                <a:cs typeface="Verdana"/>
                <a:sym typeface="Verdana"/>
              </a:rPr>
              <a:t>• The Signature Authorization Card</a:t>
            </a:r>
            <a:endParaRPr/>
          </a:p>
          <a:p>
            <a:pPr indent="0" lvl="0" marL="0" rtl="0" algn="l">
              <a:spcBef>
                <a:spcPts val="0"/>
              </a:spcBef>
              <a:spcAft>
                <a:spcPts val="0"/>
              </a:spcAft>
              <a:buNone/>
            </a:pPr>
            <a:r>
              <a:rPr lang="en-US" sz="1000">
                <a:latin typeface="Verdana"/>
                <a:ea typeface="Verdana"/>
                <a:cs typeface="Verdana"/>
                <a:sym typeface="Verdana"/>
              </a:rPr>
              <a:t>• The PATRIOT Act</a:t>
            </a:r>
            <a:endParaRPr/>
          </a:p>
          <a:p>
            <a:pPr indent="0" lvl="0" marL="0" rtl="0" algn="l">
              <a:spcBef>
                <a:spcPts val="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1: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83" name="Google Shape;483;p21: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4" name="Google Shape;484;p21: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i="1" lang="en-US" sz="1000">
                <a:latin typeface="Verdana"/>
                <a:ea typeface="Verdana"/>
                <a:cs typeface="Verdana"/>
                <a:sym typeface="Verdana"/>
              </a:rPr>
              <a:t>Opening a checking account is not difficult at all, you must go to the bank you would like to open the account. Do not go through the normal line, rather wait in the waiting area for an availed bank representative to call you (typically they take you to a desk or room). You must present valid ID, along with your social security number. You have to put down a deposit into the account within 25 days of opening the account, the amount required varies by bank. You have an option to have a debit card that is linked to this account. The following form is similar to one that you would fill out if you were opening a checking account. </a:t>
            </a:r>
            <a:endParaRPr/>
          </a:p>
          <a:p>
            <a:pPr indent="0" lvl="0" marL="0" rtl="0" algn="l">
              <a:spcBef>
                <a:spcPts val="0"/>
              </a:spcBef>
              <a:spcAft>
                <a:spcPts val="0"/>
              </a:spcAft>
              <a:buNone/>
            </a:pPr>
            <a:r>
              <a:t/>
            </a:r>
            <a:endParaRPr i="1" sz="1000">
              <a:latin typeface="Verdana"/>
              <a:ea typeface="Verdana"/>
              <a:cs typeface="Verdana"/>
              <a:sym typeface="Verdana"/>
            </a:endParaRPr>
          </a:p>
          <a:p>
            <a:pPr indent="0" lvl="0" marL="0" rtl="0" algn="l">
              <a:spcBef>
                <a:spcPts val="0"/>
              </a:spcBef>
              <a:spcAft>
                <a:spcPts val="0"/>
              </a:spcAft>
              <a:buNone/>
            </a:pPr>
            <a:r>
              <a:t/>
            </a:r>
            <a:endParaRPr i="1" sz="1000">
              <a:latin typeface="Verdana"/>
              <a:ea typeface="Verdana"/>
              <a:cs typeface="Verdana"/>
              <a:sym typeface="Verdana"/>
            </a:endParaRPr>
          </a:p>
          <a:p>
            <a:pPr indent="0" lvl="0" marL="0" rtl="0" algn="l">
              <a:spcBef>
                <a:spcPts val="0"/>
              </a:spcBef>
              <a:spcAft>
                <a:spcPts val="0"/>
              </a:spcAft>
              <a:buNone/>
            </a:pPr>
            <a:r>
              <a:rPr i="1" lang="en-US" sz="1000">
                <a:latin typeface="Verdana"/>
                <a:ea typeface="Verdana"/>
                <a:cs typeface="Verdana"/>
                <a:sym typeface="Verdana"/>
              </a:rPr>
              <a:t>Consider providing copies of this application handout, which can be found in the Citigroup Financial Education Curriculum: </a:t>
            </a:r>
            <a:endParaRPr/>
          </a:p>
          <a:p>
            <a:pPr indent="0" lvl="0" marL="0" rtl="0" algn="l">
              <a:spcBef>
                <a:spcPts val="0"/>
              </a:spcBef>
              <a:spcAft>
                <a:spcPts val="0"/>
              </a:spcAft>
              <a:buNone/>
            </a:pPr>
            <a:r>
              <a:rPr i="1" lang="en-US" sz="1000">
                <a:latin typeface="Verdana"/>
                <a:ea typeface="Verdana"/>
                <a:cs typeface="Verdana"/>
                <a:sym typeface="Verdana"/>
              </a:rPr>
              <a:t>“Basic Banking Services”, p. 44.</a:t>
            </a:r>
            <a:endParaRPr/>
          </a:p>
          <a:p>
            <a:pPr indent="0" lvl="0" marL="0" rtl="0" algn="l">
              <a:spcBef>
                <a:spcPts val="0"/>
              </a:spcBef>
              <a:spcAft>
                <a:spcPts val="0"/>
              </a:spcAft>
              <a:buNone/>
            </a:pPr>
            <a:r>
              <a:t/>
            </a:r>
            <a:endParaRPr i="1"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1: Opening a Checking Account </a:t>
            </a:r>
            <a:r>
              <a:rPr lang="en-US" sz="1000">
                <a:latin typeface="Verdana"/>
                <a:ea typeface="Verdana"/>
                <a:cs typeface="Verdana"/>
                <a:sym typeface="Verdana"/>
              </a:rPr>
              <a:t>and</a:t>
            </a:r>
            <a:r>
              <a:rPr b="1" lang="en-US" sz="1000">
                <a:latin typeface="Verdana"/>
                <a:ea typeface="Verdana"/>
                <a:cs typeface="Verdana"/>
                <a:sym typeface="Verdana"/>
              </a:rPr>
              <a:t> “Slide 2: Commonly Accepted Forms of ID” </a:t>
            </a:r>
            <a:r>
              <a:rPr lang="en-US" sz="1000">
                <a:latin typeface="Verdana"/>
                <a:ea typeface="Verdana"/>
                <a:cs typeface="Verdana"/>
                <a:sym typeface="Verdana"/>
              </a:rPr>
              <a:t>to review with the participants the type of application they will probably see when opening a checking account.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Move through the application, describing the various areas on the form.</a:t>
            </a:r>
            <a:endParaRPr/>
          </a:p>
          <a:p>
            <a:pPr indent="0" lvl="0" marL="0" rtl="0" algn="l">
              <a:spcBef>
                <a:spcPts val="0"/>
              </a:spcBef>
              <a:spcAft>
                <a:spcPts val="0"/>
              </a:spcAft>
              <a:buNone/>
            </a:pPr>
            <a:r>
              <a:rPr lang="en-US" sz="1000">
                <a:latin typeface="Verdana"/>
                <a:ea typeface="Verdana"/>
                <a:cs typeface="Verdana"/>
                <a:sym typeface="Verdana"/>
              </a:rPr>
              <a:t>• In reviewing the application, stress the need for accuracy and clarity</a:t>
            </a:r>
            <a:endParaRPr/>
          </a:p>
          <a:p>
            <a:pPr indent="0" lvl="0" marL="0" rtl="0" algn="l">
              <a:spcBef>
                <a:spcPts val="0"/>
              </a:spcBef>
              <a:spcAft>
                <a:spcPts val="0"/>
              </a:spcAft>
              <a:buNone/>
            </a:pPr>
            <a:r>
              <a:rPr lang="en-US" sz="1000">
                <a:latin typeface="Verdana"/>
                <a:ea typeface="Verdana"/>
                <a:cs typeface="Verdana"/>
                <a:sym typeface="Verdana"/>
              </a:rPr>
              <a:t>in all information.</a:t>
            </a:r>
            <a:endParaRPr/>
          </a:p>
          <a:p>
            <a:pPr indent="0" lvl="0" marL="0" rtl="0" algn="l">
              <a:spcBef>
                <a:spcPts val="0"/>
              </a:spcBef>
              <a:spcAft>
                <a:spcPts val="0"/>
              </a:spcAft>
              <a:buNone/>
            </a:pPr>
            <a:r>
              <a:rPr lang="en-US" sz="1000">
                <a:latin typeface="Verdana"/>
                <a:ea typeface="Verdana"/>
                <a:cs typeface="Verdana"/>
                <a:sym typeface="Verdana"/>
              </a:rPr>
              <a:t>• Emphasize that applicants must provide a physical address when their</a:t>
            </a:r>
            <a:endParaRPr/>
          </a:p>
          <a:p>
            <a:pPr indent="0" lvl="0" marL="0" rtl="0" algn="l">
              <a:spcBef>
                <a:spcPts val="0"/>
              </a:spcBef>
              <a:spcAft>
                <a:spcPts val="0"/>
              </a:spcAft>
              <a:buNone/>
            </a:pPr>
            <a:r>
              <a:rPr lang="en-US" sz="1000">
                <a:latin typeface="Verdana"/>
                <a:ea typeface="Verdana"/>
                <a:cs typeface="Verdana"/>
                <a:sym typeface="Verdana"/>
              </a:rPr>
              <a:t>mailing address is a post office box or similar postal receipt area.</a:t>
            </a:r>
            <a:endParaRPr/>
          </a:p>
          <a:p>
            <a:pPr indent="-63500" lvl="0" marL="0" rtl="0" algn="l">
              <a:spcBef>
                <a:spcPts val="0"/>
              </a:spcBef>
              <a:spcAft>
                <a:spcPts val="0"/>
              </a:spcAft>
              <a:buClr>
                <a:schemeClr val="dk1"/>
              </a:buClr>
              <a:buSzPts val="1000"/>
              <a:buFont typeface="Verdana"/>
              <a:buChar char="•"/>
            </a:pPr>
            <a:r>
              <a:rPr lang="en-US" sz="1000">
                <a:latin typeface="Verdana"/>
                <a:ea typeface="Verdana"/>
                <a:cs typeface="Verdana"/>
                <a:sym typeface="Verdana"/>
              </a:rPr>
              <a:t>The same information is asked of a joint applicant.</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493" name="Google Shape;493;p22: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4" name="Google Shape;494;p22: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63500" lvl="0" marL="0" rtl="0" algn="l">
              <a:spcBef>
                <a:spcPts val="0"/>
              </a:spcBef>
              <a:spcAft>
                <a:spcPts val="0"/>
              </a:spcAft>
              <a:buClr>
                <a:schemeClr val="dk1"/>
              </a:buClr>
              <a:buSzPts val="1000"/>
              <a:buFont typeface="Verdana"/>
              <a:buChar char="•"/>
            </a:pPr>
            <a:r>
              <a:rPr lang="en-US" sz="1000">
                <a:latin typeface="Verdana"/>
                <a:ea typeface="Verdana"/>
                <a:cs typeface="Verdana"/>
                <a:sym typeface="Verdana"/>
              </a:rPr>
              <a:t> A major topic to emphasize is proper identification. Although acceptable identification may vary among financial institutions, it always includes as least two types of current government-issued identification.</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Such regular identification might include a driver’s license, military ID,</a:t>
            </a:r>
            <a:endParaRPr/>
          </a:p>
          <a:p>
            <a:pPr indent="0" lvl="0" marL="0" rtl="0" algn="l">
              <a:spcBef>
                <a:spcPts val="0"/>
              </a:spcBef>
              <a:spcAft>
                <a:spcPts val="0"/>
              </a:spcAft>
              <a:buNone/>
            </a:pPr>
            <a:r>
              <a:rPr lang="en-US" sz="1000">
                <a:latin typeface="Verdana"/>
                <a:ea typeface="Verdana"/>
                <a:cs typeface="Verdana"/>
                <a:sym typeface="Verdana"/>
              </a:rPr>
              <a:t>passport, green card, etc. In some states, a Mexican consulate card is</a:t>
            </a:r>
            <a:endParaRPr/>
          </a:p>
          <a:p>
            <a:pPr indent="0" lvl="0" marL="0" rtl="0" algn="l">
              <a:spcBef>
                <a:spcPts val="0"/>
              </a:spcBef>
              <a:spcAft>
                <a:spcPts val="0"/>
              </a:spcAft>
              <a:buNone/>
            </a:pPr>
            <a:r>
              <a:rPr lang="en-US" sz="1000">
                <a:latin typeface="Verdana"/>
                <a:ea typeface="Verdana"/>
                <a:cs typeface="Verdana"/>
                <a:sym typeface="Verdana"/>
              </a:rPr>
              <a:t>an acceptable form of identification to open a bank account.</a:t>
            </a:r>
            <a:endParaRPr/>
          </a:p>
          <a:p>
            <a:pPr indent="0" lvl="0" marL="0" rtl="0" algn="l">
              <a:spcBef>
                <a:spcPts val="0"/>
              </a:spcBef>
              <a:spcAft>
                <a:spcPts val="0"/>
              </a:spcAft>
              <a:buNone/>
            </a:pPr>
            <a:r>
              <a:t/>
            </a:r>
            <a:endParaRPr sz="1000">
              <a:latin typeface="Verdana"/>
              <a:ea typeface="Verdana"/>
              <a:cs typeface="Verdana"/>
              <a:sym typeface="Verdana"/>
            </a:endParaRPr>
          </a:p>
          <a:p>
            <a:pPr indent="-63500" lvl="0" marL="0" rtl="0" algn="l">
              <a:spcBef>
                <a:spcPts val="0"/>
              </a:spcBef>
              <a:spcAft>
                <a:spcPts val="0"/>
              </a:spcAft>
              <a:buClr>
                <a:schemeClr val="dk1"/>
              </a:buClr>
              <a:buSzPts val="1000"/>
              <a:buFont typeface="Verdana"/>
              <a:buChar char="•"/>
            </a:pPr>
            <a:r>
              <a:rPr lang="en-US" sz="1000">
                <a:latin typeface="Verdana"/>
                <a:ea typeface="Verdana"/>
                <a:cs typeface="Verdana"/>
                <a:sym typeface="Verdana"/>
              </a:rPr>
              <a:t>Review this slide and emphasize that this is a list of commonly accepted forms of </a:t>
            </a:r>
            <a:r>
              <a:rPr i="1" lang="en-US" sz="1000">
                <a:latin typeface="Verdana"/>
                <a:ea typeface="Verdana"/>
                <a:cs typeface="Verdana"/>
                <a:sym typeface="Verdana"/>
              </a:rPr>
              <a:t>primary</a:t>
            </a:r>
            <a:r>
              <a:rPr lang="en-US" sz="1000">
                <a:latin typeface="Verdana"/>
                <a:ea typeface="Verdana"/>
                <a:cs typeface="Verdana"/>
                <a:sym typeface="Verdana"/>
              </a:rPr>
              <a:t> ID, and that secondary ID is required (reviewed on next slide).</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3: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06" name="Google Shape;506;p23: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23: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5: Signature Authorization Card” </a:t>
            </a:r>
            <a:r>
              <a:rPr lang="en-US" sz="1000">
                <a:latin typeface="Verdana"/>
                <a:ea typeface="Verdana"/>
                <a:cs typeface="Verdana"/>
                <a:sym typeface="Verdana"/>
              </a:rPr>
              <a:t>to review and describe</a:t>
            </a:r>
            <a:endParaRPr/>
          </a:p>
          <a:p>
            <a:pPr indent="0" lvl="0" marL="0" rtl="0" algn="l">
              <a:spcBef>
                <a:spcPts val="0"/>
              </a:spcBef>
              <a:spcAft>
                <a:spcPts val="0"/>
              </a:spcAft>
              <a:buNone/>
            </a:pPr>
            <a:r>
              <a:rPr lang="en-US" sz="1000">
                <a:latin typeface="Verdana"/>
                <a:ea typeface="Verdana"/>
                <a:cs typeface="Verdana"/>
                <a:sym typeface="Verdana"/>
              </a:rPr>
              <a:t>the areas on the card. Explain the purpose of the signature authorization</a:t>
            </a:r>
            <a:endParaRPr/>
          </a:p>
          <a:p>
            <a:pPr indent="0" lvl="0" marL="0" rtl="0" algn="l">
              <a:spcBef>
                <a:spcPts val="0"/>
              </a:spcBef>
              <a:spcAft>
                <a:spcPts val="0"/>
              </a:spcAft>
              <a:buNone/>
            </a:pPr>
            <a:r>
              <a:rPr lang="en-US" sz="1000">
                <a:latin typeface="Verdana"/>
                <a:ea typeface="Verdana"/>
                <a:cs typeface="Verdana"/>
                <a:sym typeface="Verdana"/>
              </a:rPr>
              <a:t>card and how the bank uses it to help safeguard customers’ money.</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Ask those who have a checking account how they make their deposits.</a:t>
            </a:r>
            <a:endParaRPr/>
          </a:p>
          <a:p>
            <a:pPr indent="0" lvl="0" marL="0" rtl="0" algn="l">
              <a:spcBef>
                <a:spcPts val="0"/>
              </a:spcBef>
              <a:spcAft>
                <a:spcPts val="0"/>
              </a:spcAft>
              <a:buNone/>
            </a:pPr>
            <a:r>
              <a:rPr lang="en-US" sz="1000">
                <a:latin typeface="Verdana"/>
                <a:ea typeface="Verdana"/>
                <a:cs typeface="Verdana"/>
                <a:sym typeface="Verdana"/>
              </a:rPr>
              <a:t>Responses may vary, but should include depositing the funds at the bank,</a:t>
            </a:r>
            <a:endParaRPr/>
          </a:p>
          <a:p>
            <a:pPr indent="0" lvl="0" marL="0" rtl="0" algn="l">
              <a:spcBef>
                <a:spcPts val="0"/>
              </a:spcBef>
              <a:spcAft>
                <a:spcPts val="0"/>
              </a:spcAft>
              <a:buNone/>
            </a:pPr>
            <a:r>
              <a:rPr lang="en-US" sz="1000">
                <a:latin typeface="Verdana"/>
                <a:ea typeface="Verdana"/>
                <a:cs typeface="Verdana"/>
                <a:sym typeface="Verdana"/>
              </a:rPr>
              <a:t>through the mail, at an ATM, and direct deposit.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Encourage participants to consider the option of direct deposit.</a:t>
            </a:r>
            <a:endParaRPr/>
          </a:p>
          <a:p>
            <a:pPr indent="0" lvl="0" marL="0" rtl="0" algn="l">
              <a:spcBef>
                <a:spcPts val="0"/>
              </a:spcBef>
              <a:spcAft>
                <a:spcPts val="0"/>
              </a:spcAft>
              <a:buNone/>
            </a:pPr>
            <a:r>
              <a:rPr lang="en-US" sz="1000">
                <a:latin typeface="Verdana"/>
                <a:ea typeface="Verdana"/>
                <a:cs typeface="Verdana"/>
                <a:sym typeface="Verdana"/>
              </a:rPr>
              <a:t>• Ask if anyone uses the option. If so, have them explain.</a:t>
            </a:r>
            <a:endParaRPr/>
          </a:p>
          <a:p>
            <a:pPr indent="0" lvl="0" marL="0" rtl="0" algn="l">
              <a:spcBef>
                <a:spcPts val="0"/>
              </a:spcBef>
              <a:spcAft>
                <a:spcPts val="0"/>
              </a:spcAft>
              <a:buNone/>
            </a:pPr>
            <a:r>
              <a:rPr lang="en-US" sz="1000">
                <a:latin typeface="Verdana"/>
                <a:ea typeface="Verdana"/>
                <a:cs typeface="Verdana"/>
                <a:sym typeface="Verdana"/>
              </a:rPr>
              <a:t>• Suggest that they contact their local banker to learn more about setting up direct deposits.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Ask what might be the advantages of using direct deposit. Responses may</a:t>
            </a:r>
            <a:endParaRPr/>
          </a:p>
          <a:p>
            <a:pPr indent="0" lvl="0" marL="0" rtl="0" algn="l">
              <a:spcBef>
                <a:spcPts val="0"/>
              </a:spcBef>
              <a:spcAft>
                <a:spcPts val="0"/>
              </a:spcAft>
              <a:buNone/>
            </a:pPr>
            <a:r>
              <a:rPr lang="en-US" sz="1000">
                <a:latin typeface="Verdana"/>
                <a:ea typeface="Verdana"/>
                <a:cs typeface="Verdana"/>
                <a:sym typeface="Verdana"/>
              </a:rPr>
              <a:t>vary but should include safety and convenience.</a:t>
            </a:r>
            <a:endParaRPr/>
          </a:p>
          <a:p>
            <a:pPr indent="0" lvl="0" marL="0" rtl="0" algn="l">
              <a:lnSpc>
                <a:spcPct val="90000"/>
              </a:lnSpc>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4: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16" name="Google Shape;516;p24: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7" name="Google Shape;517;p24: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Display </a:t>
            </a:r>
            <a:r>
              <a:rPr b="1" lang="en-US" sz="1000">
                <a:latin typeface="Verdana"/>
                <a:ea typeface="Verdana"/>
                <a:cs typeface="Verdana"/>
                <a:sym typeface="Verdana"/>
              </a:rPr>
              <a:t>“Slide 4: The PATRIOT Act.” </a:t>
            </a:r>
            <a:r>
              <a:rPr lang="en-US" sz="1000">
                <a:latin typeface="Verdana"/>
                <a:ea typeface="Verdana"/>
                <a:cs typeface="Verdana"/>
                <a:sym typeface="Verdana"/>
              </a:rPr>
              <a:t>Explain what the PATRIOT Act is and why it was created. Walk through the points on the slide, explaining what types of information financial institutions are now required to collect when a customer opens an account.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There are often misconceptions about the PATRIOT Act.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Some believe that the PATRIOT Act prohibits banks from opening accounts for people without a Social Security number. Explain to participants that many institutions accept a range of documents as outlined in slide 2; it may not be necessary to have a Social Security number to open an account.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Another common myth is that undocumented immigrants can’t obtain legitimate credit or build a credit history. This is untrue. A growing number of financial institutions accept alternatives to the Social Security number to issue credit cards or loans. Additionally, lenders may report the borrower’s repayment information to the major credit reporting agencies using the Individual Taxpayer Identification Number (ITIN).</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i="1" lang="en-US" sz="1000">
                <a:latin typeface="Verdana"/>
                <a:ea typeface="Verdana"/>
                <a:cs typeface="Verdana"/>
                <a:sym typeface="Verdana"/>
              </a:rPr>
              <a:t>This law was enacted to fight terrorism; it will not impact the safety of your money. Be assured that the money you deposit in a bank is safe; it is insured up to $100,000 per depositor by the Federal Deposit Insurance Corporation.</a:t>
            </a:r>
            <a:endParaRPr sz="1000">
              <a:latin typeface="Verdana"/>
              <a:ea typeface="Verdana"/>
              <a:cs typeface="Verdana"/>
              <a:sym typeface="Verdana"/>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5: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28" name="Google Shape;528;p25: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9" name="Google Shape;529;p25: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i="1" lang="en-US" sz="900">
                <a:latin typeface="Verdana"/>
                <a:ea typeface="Verdana"/>
                <a:cs typeface="Verdana"/>
                <a:sym typeface="Verdana"/>
              </a:rPr>
              <a:t>Consider providing copies of this handout, which can be found in the Citigroup Financial Education Curriculum: </a:t>
            </a:r>
            <a:endParaRPr/>
          </a:p>
          <a:p>
            <a:pPr indent="0" lvl="0" marL="0" rtl="0" algn="l">
              <a:spcBef>
                <a:spcPts val="0"/>
              </a:spcBef>
              <a:spcAft>
                <a:spcPts val="0"/>
              </a:spcAft>
              <a:buNone/>
            </a:pPr>
            <a:r>
              <a:rPr i="1" lang="en-US" sz="900">
                <a:latin typeface="Verdana"/>
                <a:ea typeface="Verdana"/>
                <a:cs typeface="Verdana"/>
                <a:sym typeface="Verdana"/>
              </a:rPr>
              <a:t>“Basic Banking Services”, p. 51.</a:t>
            </a:r>
            <a:endParaRPr/>
          </a:p>
          <a:p>
            <a:pPr indent="0" lvl="0" marL="0" rtl="0" algn="l">
              <a:spcBef>
                <a:spcPts val="0"/>
              </a:spcBef>
              <a:spcAft>
                <a:spcPts val="0"/>
              </a:spcAft>
              <a:buNone/>
            </a:pPr>
            <a:r>
              <a:t/>
            </a:r>
            <a:endParaRPr i="1" sz="900">
              <a:latin typeface="Verdana"/>
              <a:ea typeface="Verdana"/>
              <a:cs typeface="Verdana"/>
              <a:sym typeface="Verdana"/>
            </a:endParaRPr>
          </a:p>
          <a:p>
            <a:pPr indent="0" lvl="0" marL="0" rtl="0" algn="l">
              <a:spcBef>
                <a:spcPts val="0"/>
              </a:spcBef>
              <a:spcAft>
                <a:spcPts val="0"/>
              </a:spcAft>
              <a:buNone/>
            </a:pPr>
            <a:r>
              <a:rPr lang="en-US" sz="900">
                <a:latin typeface="Verdana"/>
                <a:ea typeface="Verdana"/>
                <a:cs typeface="Verdana"/>
                <a:sym typeface="Verdana"/>
              </a:rPr>
              <a:t>Display </a:t>
            </a:r>
            <a:r>
              <a:rPr b="1" lang="en-US" sz="900">
                <a:latin typeface="Verdana"/>
                <a:ea typeface="Verdana"/>
                <a:cs typeface="Verdana"/>
                <a:sym typeface="Verdana"/>
              </a:rPr>
              <a:t>“Slide 1: Writing a Check.”</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lang="en-US" sz="900">
                <a:latin typeface="Verdana"/>
                <a:ea typeface="Verdana"/>
                <a:cs typeface="Verdana"/>
                <a:sym typeface="Verdana"/>
              </a:rPr>
              <a:t>• </a:t>
            </a:r>
            <a:r>
              <a:rPr b="1" lang="en-US" sz="900">
                <a:latin typeface="Verdana"/>
                <a:ea typeface="Verdana"/>
                <a:cs typeface="Verdana"/>
                <a:sym typeface="Verdana"/>
              </a:rPr>
              <a:t>Stress that actual checks should </a:t>
            </a:r>
            <a:r>
              <a:rPr b="1" i="1" lang="en-US" sz="900">
                <a:latin typeface="Verdana"/>
                <a:ea typeface="Verdana"/>
                <a:cs typeface="Verdana"/>
                <a:sym typeface="Verdana"/>
              </a:rPr>
              <a:t>always</a:t>
            </a:r>
            <a:r>
              <a:rPr b="1" lang="en-US" sz="900">
                <a:latin typeface="Verdana"/>
                <a:ea typeface="Verdana"/>
                <a:cs typeface="Verdana"/>
                <a:sym typeface="Verdana"/>
              </a:rPr>
              <a:t> be written in ink.</a:t>
            </a:r>
            <a:endParaRPr/>
          </a:p>
          <a:p>
            <a:pPr indent="0" lvl="0" marL="0" rtl="0" algn="l">
              <a:spcBef>
                <a:spcPts val="0"/>
              </a:spcBef>
              <a:spcAft>
                <a:spcPts val="0"/>
              </a:spcAft>
              <a:buNone/>
            </a:pPr>
            <a:r>
              <a:rPr lang="en-US" sz="900">
                <a:latin typeface="Verdana"/>
                <a:ea typeface="Verdana"/>
                <a:cs typeface="Verdana"/>
                <a:sym typeface="Verdana"/>
              </a:rPr>
              <a:t>• Talk about the process of voiding checks when one makes a mistake using a pen.</a:t>
            </a:r>
            <a:endParaRPr/>
          </a:p>
          <a:p>
            <a:pPr indent="0" lvl="0" marL="0" rtl="0" algn="l">
              <a:spcBef>
                <a:spcPts val="0"/>
              </a:spcBef>
              <a:spcAft>
                <a:spcPts val="0"/>
              </a:spcAft>
              <a:buNone/>
            </a:pPr>
            <a:r>
              <a:rPr lang="en-US" sz="900">
                <a:latin typeface="Verdana"/>
                <a:ea typeface="Verdana"/>
                <a:cs typeface="Verdana"/>
                <a:sym typeface="Verdana"/>
              </a:rPr>
              <a:t>• For Spanish-speaking students, refer to the table on page 15 in the </a:t>
            </a:r>
            <a:r>
              <a:rPr i="1" lang="en-US" sz="900">
                <a:latin typeface="Verdana"/>
                <a:ea typeface="Verdana"/>
                <a:cs typeface="Verdana"/>
                <a:sym typeface="Verdana"/>
              </a:rPr>
              <a:t>Appendix </a:t>
            </a:r>
            <a:r>
              <a:rPr lang="en-US" sz="900">
                <a:latin typeface="Verdana"/>
                <a:ea typeface="Verdana"/>
                <a:cs typeface="Verdana"/>
                <a:sym typeface="Verdana"/>
              </a:rPr>
              <a:t>for writing numbers in English.</a:t>
            </a:r>
            <a:endParaRPr/>
          </a:p>
          <a:p>
            <a:pPr indent="0" lvl="0" marL="0" rtl="0" algn="l">
              <a:spcBef>
                <a:spcPts val="0"/>
              </a:spcBef>
              <a:spcAft>
                <a:spcPts val="0"/>
              </a:spcAft>
              <a:buNone/>
            </a:pPr>
            <a:r>
              <a:rPr lang="en-US" sz="900">
                <a:latin typeface="Verdana"/>
                <a:ea typeface="Verdana"/>
                <a:cs typeface="Verdana"/>
                <a:sym typeface="Verdana"/>
              </a:rPr>
              <a:t>• Include an explanation of routing, check, and account numbers listed on the check.</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DATE: </a:t>
            </a:r>
            <a:r>
              <a:rPr lang="en-US" sz="900">
                <a:latin typeface="Verdana"/>
                <a:ea typeface="Verdana"/>
                <a:cs typeface="Verdana"/>
                <a:sym typeface="Verdana"/>
              </a:rPr>
              <a:t>Include the month, day, and year you are writing the check.</a:t>
            </a:r>
            <a:endParaRPr/>
          </a:p>
          <a:p>
            <a:pPr indent="0" lvl="0" marL="0" rtl="0" algn="l">
              <a:spcBef>
                <a:spcPts val="0"/>
              </a:spcBef>
              <a:spcAft>
                <a:spcPts val="0"/>
              </a:spcAft>
              <a:buNone/>
            </a:pPr>
            <a:r>
              <a:rPr b="1" lang="en-US" sz="900">
                <a:latin typeface="Verdana"/>
                <a:ea typeface="Verdana"/>
                <a:cs typeface="Verdana"/>
                <a:sym typeface="Verdana"/>
              </a:rPr>
              <a:t>PAYEE: </a:t>
            </a:r>
            <a:r>
              <a:rPr lang="en-US" sz="900">
                <a:latin typeface="Verdana"/>
                <a:ea typeface="Verdana"/>
                <a:cs typeface="Verdana"/>
                <a:sym typeface="Verdana"/>
              </a:rPr>
              <a:t>Write the name of the person or business on the line, </a:t>
            </a:r>
            <a:r>
              <a:rPr i="1" lang="en-US" sz="900">
                <a:latin typeface="Verdana"/>
                <a:ea typeface="Verdana"/>
                <a:cs typeface="Verdana"/>
                <a:sym typeface="Verdana"/>
              </a:rPr>
              <a:t>“Pay to the order of.”</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AMOUNT IN NUMBERS: </a:t>
            </a:r>
            <a:r>
              <a:rPr lang="en-US" sz="900">
                <a:latin typeface="Verdana"/>
                <a:ea typeface="Verdana"/>
                <a:cs typeface="Verdana"/>
                <a:sym typeface="Verdana"/>
              </a:rPr>
              <a:t>Write the amount of the check in numbers. Begin close to the left of the section to prevent anyone from adding additional numbers.</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AMOUNT IN WORDS: </a:t>
            </a:r>
            <a:r>
              <a:rPr lang="en-US" sz="900">
                <a:latin typeface="Verdana"/>
                <a:ea typeface="Verdana"/>
                <a:cs typeface="Verdana"/>
                <a:sym typeface="Verdana"/>
              </a:rPr>
              <a:t>Write the amount of the check in words.</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SIGNATURE: </a:t>
            </a:r>
            <a:r>
              <a:rPr lang="en-US" sz="900">
                <a:latin typeface="Verdana"/>
                <a:ea typeface="Verdana"/>
                <a:cs typeface="Verdana"/>
                <a:sym typeface="Verdana"/>
              </a:rPr>
              <a:t>Sign all checks the way you sign the signature card.</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MEMO: </a:t>
            </a:r>
            <a:r>
              <a:rPr lang="en-US" sz="900">
                <a:latin typeface="Verdana"/>
                <a:ea typeface="Verdana"/>
                <a:cs typeface="Verdana"/>
                <a:sym typeface="Verdana"/>
              </a:rPr>
              <a:t>Use to note the reason for the check. If you are paying a bill, you can also use this space to supply information requested by the company.</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ROUTING NUMBER: </a:t>
            </a:r>
            <a:r>
              <a:rPr lang="en-US" sz="900">
                <a:latin typeface="Verdana"/>
                <a:ea typeface="Verdana"/>
                <a:cs typeface="Verdana"/>
                <a:sym typeface="Verdana"/>
              </a:rPr>
              <a:t>The nine-digit string of numbers used to identify your bank to process the transaction.</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ACCOUNT NUMBER: </a:t>
            </a:r>
            <a:r>
              <a:rPr lang="en-US" sz="900">
                <a:latin typeface="Verdana"/>
                <a:ea typeface="Verdana"/>
                <a:cs typeface="Verdana"/>
                <a:sym typeface="Verdana"/>
              </a:rPr>
              <a:t>The number used to identify your unique account within a bank.</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CHECK NUMBER: </a:t>
            </a:r>
            <a:r>
              <a:rPr lang="en-US" sz="900">
                <a:latin typeface="Verdana"/>
                <a:ea typeface="Verdana"/>
                <a:cs typeface="Verdana"/>
                <a:sym typeface="Verdana"/>
              </a:rPr>
              <a:t>The number used to identify a specific check within the sequence of the register. Usually three or four digits.</a:t>
            </a:r>
            <a:endParaRPr b="1"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TRANSIT NUMBER: </a:t>
            </a:r>
            <a:r>
              <a:rPr lang="en-US" sz="900">
                <a:latin typeface="Verdana"/>
                <a:ea typeface="Verdana"/>
                <a:cs typeface="Verdana"/>
                <a:sym typeface="Verdana"/>
              </a:rPr>
              <a:t>The hyphenated number in the upper right-hand corner that is above or to the left of a second number, separated by a line or slash; used to list checks for deposit.</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lang="en-US" sz="900">
                <a:latin typeface="Verdana"/>
                <a:ea typeface="Verdana"/>
                <a:cs typeface="Verdana"/>
                <a:sym typeface="Verdana"/>
              </a:rPr>
              <a:t>• Stop frequently and ask if there are any questions. Don’t move forward until you are sure everyone understands the sample check.</a:t>
            </a:r>
            <a:endParaRPr/>
          </a:p>
          <a:p>
            <a:pPr indent="0" lvl="0" marL="0" rtl="0" algn="l">
              <a:spcBef>
                <a:spcPts val="0"/>
              </a:spcBef>
              <a:spcAft>
                <a:spcPts val="0"/>
              </a:spcAft>
              <a:buNone/>
            </a:pPr>
            <a:r>
              <a:t/>
            </a:r>
            <a:endParaRPr b="1" sz="900">
              <a:latin typeface="Verdana"/>
              <a:ea typeface="Verdana"/>
              <a:cs typeface="Verdana"/>
              <a:sym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6: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61" name="Google Shape;561;p26: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2" name="Google Shape;562;p26: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i="1" lang="en-US" sz="1000">
                <a:latin typeface="Verdana"/>
                <a:ea typeface="Verdana"/>
                <a:cs typeface="Verdana"/>
                <a:sym typeface="Verdana"/>
              </a:rPr>
              <a:t>Consider providing copies of this entire activity, which can be found in the Citigroup Financial Education Curriculum: </a:t>
            </a:r>
            <a:endParaRPr/>
          </a:p>
          <a:p>
            <a:pPr indent="0" lvl="0" marL="0" rtl="0" algn="l">
              <a:spcBef>
                <a:spcPts val="0"/>
              </a:spcBef>
              <a:spcAft>
                <a:spcPts val="0"/>
              </a:spcAft>
              <a:buNone/>
            </a:pPr>
            <a:r>
              <a:rPr i="1" lang="en-US" sz="1000">
                <a:latin typeface="Verdana"/>
                <a:ea typeface="Verdana"/>
                <a:cs typeface="Verdana"/>
                <a:sym typeface="Verdana"/>
              </a:rPr>
              <a:t>“Basic Banking Services”, pp. 58-67.</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Review the topics for discussion in this activity:</a:t>
            </a:r>
            <a:endParaRPr/>
          </a:p>
          <a:p>
            <a:pPr indent="0" lvl="0" marL="0" rtl="0" algn="l">
              <a:spcBef>
                <a:spcPts val="0"/>
              </a:spcBef>
              <a:spcAft>
                <a:spcPts val="0"/>
              </a:spcAft>
              <a:buNone/>
            </a:pPr>
            <a:r>
              <a:rPr lang="en-US" sz="1000">
                <a:latin typeface="Verdana"/>
                <a:ea typeface="Verdana"/>
                <a:cs typeface="Verdana"/>
                <a:sym typeface="Verdana"/>
              </a:rPr>
              <a:t>• Check 21</a:t>
            </a:r>
            <a:endParaRPr/>
          </a:p>
          <a:p>
            <a:pPr indent="0" lvl="0" marL="0" rtl="0" algn="l">
              <a:spcBef>
                <a:spcPts val="0"/>
              </a:spcBef>
              <a:spcAft>
                <a:spcPts val="0"/>
              </a:spcAft>
              <a:buNone/>
            </a:pPr>
            <a:r>
              <a:rPr lang="en-US" sz="1000">
                <a:latin typeface="Verdana"/>
                <a:ea typeface="Verdana"/>
                <a:cs typeface="Verdana"/>
                <a:sym typeface="Verdana"/>
              </a:rPr>
              <a:t>• Keeping a Check Register/Ledger</a:t>
            </a:r>
            <a:endParaRPr/>
          </a:p>
          <a:p>
            <a:pPr indent="0" lvl="0" marL="0" rtl="0" algn="l">
              <a:spcBef>
                <a:spcPts val="0"/>
              </a:spcBef>
              <a:spcAft>
                <a:spcPts val="0"/>
              </a:spcAft>
              <a:buNone/>
            </a:pPr>
            <a:r>
              <a:rPr lang="en-US" sz="1000">
                <a:latin typeface="Verdana"/>
                <a:ea typeface="Verdana"/>
                <a:cs typeface="Verdana"/>
                <a:sym typeface="Verdana"/>
              </a:rPr>
              <a:t>• Making a Deposit</a:t>
            </a:r>
            <a:endParaRPr/>
          </a:p>
          <a:p>
            <a:pPr indent="0" lvl="0" marL="0" rtl="0" algn="l">
              <a:spcBef>
                <a:spcPts val="0"/>
              </a:spcBef>
              <a:spcAft>
                <a:spcPts val="0"/>
              </a:spcAft>
              <a:buNone/>
            </a:pPr>
            <a:r>
              <a:rPr lang="en-US" sz="1000">
                <a:latin typeface="Verdana"/>
                <a:ea typeface="Verdana"/>
                <a:cs typeface="Verdana"/>
                <a:sym typeface="Verdana"/>
              </a:rPr>
              <a:t>• Check Endorsement Process</a:t>
            </a:r>
            <a:endParaRPr/>
          </a:p>
          <a:p>
            <a:pPr indent="0" lvl="0" marL="0" rtl="0" algn="l">
              <a:spcBef>
                <a:spcPts val="0"/>
              </a:spcBef>
              <a:spcAft>
                <a:spcPts val="0"/>
              </a:spcAft>
              <a:buNone/>
            </a:pPr>
            <a:r>
              <a:rPr lang="en-US" sz="1000">
                <a:latin typeface="Verdana"/>
                <a:ea typeface="Verdana"/>
                <a:cs typeface="Verdana"/>
                <a:sym typeface="Verdana"/>
              </a:rPr>
              <a:t>• Deposit Slip Procedure</a:t>
            </a:r>
            <a:endParaRPr/>
          </a:p>
          <a:p>
            <a:pPr indent="0" lvl="0" marL="0" rtl="0" algn="l">
              <a:spcBef>
                <a:spcPts val="0"/>
              </a:spcBef>
              <a:spcAft>
                <a:spcPts val="0"/>
              </a:spcAft>
              <a:buNone/>
            </a:pPr>
            <a:r>
              <a:rPr lang="en-US" sz="1000">
                <a:latin typeface="Verdana"/>
                <a:ea typeface="Verdana"/>
                <a:cs typeface="Verdana"/>
                <a:sym typeface="Verdana"/>
              </a:rPr>
              <a:t>• Reconciling a Bank Statement</a:t>
            </a:r>
            <a:endParaRPr/>
          </a:p>
          <a:p>
            <a:pPr indent="0" lvl="0" marL="0" rtl="0" algn="l">
              <a:spcBef>
                <a:spcPts val="0"/>
              </a:spcBef>
              <a:spcAft>
                <a:spcPts val="0"/>
              </a:spcAft>
              <a:buNone/>
            </a:pPr>
            <a:r>
              <a:rPr lang="en-US" sz="1000">
                <a:latin typeface="Verdana"/>
                <a:ea typeface="Verdana"/>
                <a:cs typeface="Verdana"/>
                <a:sym typeface="Verdana"/>
              </a:rPr>
              <a:t>• Avoiding Overdrafts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7: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71" name="Google Shape;571;p27: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2" name="Google Shape;572;p27: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Write the term “Check 21” on the flipchart. Ask participants whether they</a:t>
            </a:r>
            <a:endParaRPr/>
          </a:p>
          <a:p>
            <a:pPr indent="0" lvl="0" marL="0" rtl="0" algn="l">
              <a:spcBef>
                <a:spcPts val="0"/>
              </a:spcBef>
              <a:spcAft>
                <a:spcPts val="0"/>
              </a:spcAft>
              <a:buNone/>
            </a:pPr>
            <a:r>
              <a:rPr lang="en-US" sz="1000">
                <a:latin typeface="Verdana"/>
                <a:ea typeface="Verdana"/>
                <a:cs typeface="Verdana"/>
                <a:sym typeface="Verdana"/>
              </a:rPr>
              <a:t>know what Check 21 is and how it affects them. Allow a few minutes of</a:t>
            </a:r>
            <a:endParaRPr/>
          </a:p>
          <a:p>
            <a:pPr indent="0" lvl="0" marL="0" rtl="0" algn="l">
              <a:spcBef>
                <a:spcPts val="0"/>
              </a:spcBef>
              <a:spcAft>
                <a:spcPts val="0"/>
              </a:spcAft>
              <a:buNone/>
            </a:pPr>
            <a:r>
              <a:rPr lang="en-US" sz="1000">
                <a:latin typeface="Verdana"/>
                <a:ea typeface="Verdana"/>
                <a:cs typeface="Verdana"/>
                <a:sym typeface="Verdana"/>
              </a:rPr>
              <a:t>discussion, and then display </a:t>
            </a:r>
            <a:r>
              <a:rPr b="1" lang="en-US" sz="1000">
                <a:latin typeface="Verdana"/>
                <a:ea typeface="Verdana"/>
                <a:cs typeface="Verdana"/>
                <a:sym typeface="Verdana"/>
              </a:rPr>
              <a:t>“Slide 1: Check 21.” </a:t>
            </a:r>
            <a:r>
              <a:rPr lang="en-US" sz="1000">
                <a:latin typeface="Verdana"/>
                <a:ea typeface="Verdana"/>
                <a:cs typeface="Verdana"/>
                <a:sym typeface="Verdana"/>
              </a:rPr>
              <a:t>Walk participants</a:t>
            </a:r>
            <a:endParaRPr/>
          </a:p>
          <a:p>
            <a:pPr indent="0" lvl="0" marL="0" rtl="0" algn="l">
              <a:spcBef>
                <a:spcPts val="0"/>
              </a:spcBef>
              <a:spcAft>
                <a:spcPts val="0"/>
              </a:spcAft>
              <a:buNone/>
            </a:pPr>
            <a:r>
              <a:rPr lang="en-US" sz="1000">
                <a:latin typeface="Verdana"/>
                <a:ea typeface="Verdana"/>
                <a:cs typeface="Verdana"/>
                <a:sym typeface="Verdana"/>
              </a:rPr>
              <a:t>through the points of the slide.</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How does Check 21 work?</a:t>
            </a:r>
            <a:endParaRPr/>
          </a:p>
          <a:p>
            <a:pPr indent="0" lvl="0" marL="0" rtl="0" algn="l">
              <a:spcBef>
                <a:spcPts val="0"/>
              </a:spcBef>
              <a:spcAft>
                <a:spcPts val="0"/>
              </a:spcAft>
              <a:buNone/>
            </a:pPr>
            <a:r>
              <a:rPr lang="en-US" sz="1000">
                <a:latin typeface="Verdana"/>
                <a:ea typeface="Verdana"/>
                <a:cs typeface="Verdana"/>
                <a:sym typeface="Verdana"/>
              </a:rPr>
              <a:t>• Instead of physically moving paper checks from one bank to another, Check 21 allows banks to process more checks electronically.</a:t>
            </a:r>
            <a:endParaRPr/>
          </a:p>
          <a:p>
            <a:pPr indent="0" lvl="0" marL="0" rtl="0" algn="l">
              <a:spcBef>
                <a:spcPts val="0"/>
              </a:spcBef>
              <a:spcAft>
                <a:spcPts val="0"/>
              </a:spcAft>
              <a:buNone/>
            </a:pPr>
            <a:r>
              <a:rPr lang="en-US" sz="1000">
                <a:latin typeface="Verdana"/>
                <a:ea typeface="Verdana"/>
                <a:cs typeface="Verdana"/>
                <a:sym typeface="Verdana"/>
              </a:rPr>
              <a:t>• Banks capture a picture of the front and back of the check along with the associated payment information and transmit this information electronically.</a:t>
            </a:r>
            <a:endParaRPr/>
          </a:p>
          <a:p>
            <a:pPr indent="0" lvl="0" marL="0" rtl="0" algn="l">
              <a:spcBef>
                <a:spcPts val="0"/>
              </a:spcBef>
              <a:spcAft>
                <a:spcPts val="0"/>
              </a:spcAft>
              <a:buNone/>
            </a:pPr>
            <a:r>
              <a:rPr lang="en-US" sz="1000">
                <a:latin typeface="Verdana"/>
                <a:ea typeface="Verdana"/>
                <a:cs typeface="Verdana"/>
                <a:sym typeface="Verdana"/>
              </a:rPr>
              <a:t>• This process enables banks to reduce the cost of physically handling and transporting original paper checks, which can be very expensive.</a:t>
            </a:r>
            <a:endParaRPr/>
          </a:p>
          <a:p>
            <a:pPr indent="0" lvl="0" marL="0" rtl="0" algn="l">
              <a:spcBef>
                <a:spcPts val="0"/>
              </a:spcBef>
              <a:spcAft>
                <a:spcPts val="0"/>
              </a:spcAft>
              <a:buNone/>
            </a:pPr>
            <a:r>
              <a:t/>
            </a:r>
            <a:endParaRPr b="1"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How does Check 21 affect me?</a:t>
            </a:r>
            <a:endParaRPr/>
          </a:p>
          <a:p>
            <a:pPr indent="0" lvl="0" marL="0" rtl="0" algn="l">
              <a:spcBef>
                <a:spcPts val="0"/>
              </a:spcBef>
              <a:spcAft>
                <a:spcPts val="0"/>
              </a:spcAft>
              <a:buNone/>
            </a:pPr>
            <a:r>
              <a:rPr lang="en-US" sz="1000">
                <a:latin typeface="Verdana"/>
                <a:ea typeface="Verdana"/>
                <a:cs typeface="Verdana"/>
                <a:sym typeface="Verdana"/>
              </a:rPr>
              <a:t>• Under this law, a check deposited in a bank is typically “delivered”</a:t>
            </a:r>
            <a:endParaRPr/>
          </a:p>
          <a:p>
            <a:pPr indent="0" lvl="0" marL="0" rtl="0" algn="l">
              <a:spcBef>
                <a:spcPts val="0"/>
              </a:spcBef>
              <a:spcAft>
                <a:spcPts val="0"/>
              </a:spcAft>
              <a:buNone/>
            </a:pPr>
            <a:r>
              <a:rPr lang="en-US" sz="1000">
                <a:latin typeface="Verdana"/>
                <a:ea typeface="Verdana"/>
                <a:cs typeface="Verdana"/>
                <a:sym typeface="Verdana"/>
              </a:rPr>
              <a:t>overnight to the paying bank and deducted from the checkwriter’s account on the next business day.</a:t>
            </a:r>
            <a:endParaRPr/>
          </a:p>
          <a:p>
            <a:pPr indent="0" lvl="0" marL="0" rtl="0" algn="l">
              <a:spcBef>
                <a:spcPts val="0"/>
              </a:spcBef>
              <a:spcAft>
                <a:spcPts val="0"/>
              </a:spcAft>
              <a:buNone/>
            </a:pPr>
            <a:r>
              <a:rPr lang="en-US" sz="1000">
                <a:latin typeface="Verdana"/>
                <a:ea typeface="Verdana"/>
                <a:cs typeface="Verdana"/>
                <a:sym typeface="Verdana"/>
              </a:rPr>
              <a:t>• Money may be deducted from your checking account almost immediately.</a:t>
            </a:r>
            <a:endParaRPr/>
          </a:p>
          <a:p>
            <a:pPr indent="0" lvl="0" marL="0" rtl="0" algn="l">
              <a:spcBef>
                <a:spcPts val="0"/>
              </a:spcBef>
              <a:spcAft>
                <a:spcPts val="0"/>
              </a:spcAft>
              <a:buNone/>
            </a:pPr>
            <a:r>
              <a:rPr lang="en-US" sz="1000">
                <a:latin typeface="Verdana"/>
                <a:ea typeface="Verdana"/>
                <a:cs typeface="Verdana"/>
                <a:sym typeface="Verdana"/>
              </a:rPr>
              <a:t>• Before you write a check, it’s always best to make sure your checking account has enough money in it to cover the check.</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Once participants understand the impact of Check 21, they will realize how</a:t>
            </a:r>
            <a:endParaRPr/>
          </a:p>
          <a:p>
            <a:pPr indent="0" lvl="0" marL="0" rtl="0" algn="l">
              <a:spcBef>
                <a:spcPts val="0"/>
              </a:spcBef>
              <a:spcAft>
                <a:spcPts val="0"/>
              </a:spcAft>
              <a:buNone/>
            </a:pPr>
            <a:r>
              <a:rPr lang="en-US" sz="1000">
                <a:latin typeface="Verdana"/>
                <a:ea typeface="Verdana"/>
                <a:cs typeface="Verdana"/>
                <a:sym typeface="Verdana"/>
              </a:rPr>
              <a:t>important it is to maintain a balanced checking account to ensure that they</a:t>
            </a:r>
            <a:endParaRPr/>
          </a:p>
          <a:p>
            <a:pPr indent="0" lvl="0" marL="0" rtl="0" algn="l">
              <a:spcBef>
                <a:spcPts val="0"/>
              </a:spcBef>
              <a:spcAft>
                <a:spcPts val="0"/>
              </a:spcAft>
              <a:buNone/>
            </a:pPr>
            <a:r>
              <a:rPr lang="en-US" sz="1000">
                <a:latin typeface="Verdana"/>
                <a:ea typeface="Verdana"/>
                <a:cs typeface="Verdana"/>
                <a:sym typeface="Verdana"/>
              </a:rPr>
              <a:t>always have money in their account when they write checks.</a:t>
            </a:r>
            <a:endParaRPr/>
          </a:p>
          <a:p>
            <a:pPr indent="0" lvl="0" marL="0" rtl="0" algn="l">
              <a:spcBef>
                <a:spcPts val="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8: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82" name="Google Shape;582;p28: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3" name="Google Shape;583;p28: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Cover the “Check Register” segment.</a:t>
            </a:r>
            <a:endParaRPr/>
          </a:p>
          <a:p>
            <a:pPr indent="0" lvl="0" marL="0" rtl="0" algn="l">
              <a:spcBef>
                <a:spcPts val="0"/>
              </a:spcBef>
              <a:spcAft>
                <a:spcPts val="0"/>
              </a:spcAft>
              <a:buNone/>
            </a:pPr>
            <a:r>
              <a:rPr lang="en-US" sz="1000">
                <a:latin typeface="Verdana"/>
                <a:ea typeface="Verdana"/>
                <a:cs typeface="Verdana"/>
                <a:sym typeface="Verdana"/>
              </a:rPr>
              <a:t>• Review column headings with a brief explanation. Note that the ✓</a:t>
            </a:r>
            <a:endParaRPr/>
          </a:p>
          <a:p>
            <a:pPr indent="0" lvl="0" marL="0" rtl="0" algn="l">
              <a:spcBef>
                <a:spcPts val="0"/>
              </a:spcBef>
              <a:spcAft>
                <a:spcPts val="0"/>
              </a:spcAft>
              <a:buNone/>
            </a:pPr>
            <a:r>
              <a:rPr lang="en-US" sz="1000">
                <a:latin typeface="Verdana"/>
                <a:ea typeface="Verdana"/>
                <a:cs typeface="Verdana"/>
                <a:sym typeface="Verdana"/>
              </a:rPr>
              <a:t>column is for checking when a transition has appeared on a bank</a:t>
            </a:r>
            <a:endParaRPr/>
          </a:p>
          <a:p>
            <a:pPr indent="0" lvl="0" marL="0" rtl="0" algn="l">
              <a:spcBef>
                <a:spcPts val="0"/>
              </a:spcBef>
              <a:spcAft>
                <a:spcPts val="0"/>
              </a:spcAft>
              <a:buNone/>
            </a:pPr>
            <a:r>
              <a:rPr lang="en-US" sz="1000">
                <a:latin typeface="Verdana"/>
                <a:ea typeface="Verdana"/>
                <a:cs typeface="Verdana"/>
                <a:sym typeface="Verdana"/>
              </a:rPr>
              <a:t>statement.</a:t>
            </a:r>
            <a:endParaRPr/>
          </a:p>
          <a:p>
            <a:pPr indent="0" lvl="0" marL="0" rtl="0" algn="l">
              <a:spcBef>
                <a:spcPts val="0"/>
              </a:spcBef>
              <a:spcAft>
                <a:spcPts val="0"/>
              </a:spcAft>
              <a:buNone/>
            </a:pPr>
            <a:r>
              <a:rPr lang="en-US" sz="1000">
                <a:latin typeface="Verdana"/>
                <a:ea typeface="Verdana"/>
                <a:cs typeface="Verdana"/>
                <a:sym typeface="Verdana"/>
              </a:rPr>
              <a:t>• Be sure everyone understands the importance of accurately recording</a:t>
            </a:r>
            <a:endParaRPr/>
          </a:p>
          <a:p>
            <a:pPr indent="0" lvl="0" marL="0" rtl="0" algn="l">
              <a:spcBef>
                <a:spcPts val="0"/>
              </a:spcBef>
              <a:spcAft>
                <a:spcPts val="0"/>
              </a:spcAft>
              <a:buNone/>
            </a:pPr>
            <a:r>
              <a:rPr lang="en-US" sz="1000">
                <a:latin typeface="Verdana"/>
                <a:ea typeface="Verdana"/>
                <a:cs typeface="Verdana"/>
                <a:sym typeface="Verdana"/>
              </a:rPr>
              <a:t>all activity involving the checking account. Explain what happens if a</a:t>
            </a:r>
            <a:endParaRPr/>
          </a:p>
          <a:p>
            <a:pPr indent="0" lvl="0" marL="0" rtl="0" algn="l">
              <a:spcBef>
                <a:spcPts val="0"/>
              </a:spcBef>
              <a:spcAft>
                <a:spcPts val="0"/>
              </a:spcAft>
              <a:buNone/>
            </a:pPr>
            <a:r>
              <a:rPr lang="en-US" sz="1000">
                <a:latin typeface="Verdana"/>
                <a:ea typeface="Verdana"/>
                <a:cs typeface="Verdana"/>
                <a:sym typeface="Verdana"/>
              </a:rPr>
              <a:t>check bounces and how expensive that can be.</a:t>
            </a:r>
            <a:endParaRPr/>
          </a:p>
          <a:p>
            <a:pPr indent="0" lvl="0" marL="0" rtl="0" algn="l">
              <a:spcBef>
                <a:spcPts val="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9: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591" name="Google Shape;591;p29: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2" name="Google Shape;592;p29: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Cover the “Making a Deposit” segment.</a:t>
            </a:r>
            <a:endParaRPr/>
          </a:p>
          <a:p>
            <a:pPr indent="0" lvl="0" marL="0" rtl="0" algn="l">
              <a:spcBef>
                <a:spcPts val="0"/>
              </a:spcBef>
              <a:spcAft>
                <a:spcPts val="0"/>
              </a:spcAft>
              <a:buNone/>
            </a:pPr>
            <a:r>
              <a:rPr lang="en-US" sz="1000">
                <a:latin typeface="Verdana"/>
                <a:ea typeface="Verdana"/>
                <a:cs typeface="Verdana"/>
                <a:sym typeface="Verdana"/>
              </a:rPr>
              <a:t>• Begin the check endorsement process by reviewing the completed samples.</a:t>
            </a:r>
            <a:endParaRPr/>
          </a:p>
          <a:p>
            <a:pPr indent="0" lvl="0" marL="0" rtl="0" algn="l">
              <a:spcBef>
                <a:spcPts val="0"/>
              </a:spcBef>
              <a:spcAft>
                <a:spcPts val="0"/>
              </a:spcAft>
              <a:buNone/>
            </a:pPr>
            <a:r>
              <a:rPr lang="en-US" sz="1000">
                <a:latin typeface="Verdana"/>
                <a:ea typeface="Verdana"/>
                <a:cs typeface="Verdana"/>
                <a:sym typeface="Verdana"/>
              </a:rPr>
              <a:t>• Make sure the participants understand the three types of endorsement AND the advantages of each.</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Restrictive Endorsement (most secure)</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Limits what can be done with the check. If you include “For Deposit Only,” no one can cash the check; it must be deposited into your account (checking or savings).</a:t>
            </a:r>
            <a:endParaRPr/>
          </a:p>
          <a:p>
            <a:pPr indent="0" lvl="0" marL="0" rtl="0" algn="l">
              <a:spcBef>
                <a:spcPts val="0"/>
              </a:spcBef>
              <a:spcAft>
                <a:spcPts val="0"/>
              </a:spcAft>
              <a:buNone/>
            </a:pPr>
            <a:r>
              <a:t/>
            </a:r>
            <a:endParaRPr b="1"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Blank Endorsement (least secure)</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Include only your name. Makes the check payable to anyone.</a:t>
            </a:r>
            <a:endParaRPr b="1" sz="1000">
              <a:latin typeface="Verdana"/>
              <a:ea typeface="Verdana"/>
              <a:cs typeface="Verdana"/>
              <a:sym typeface="Verdana"/>
            </a:endParaRPr>
          </a:p>
          <a:p>
            <a:pPr indent="0" lvl="0" marL="0" rtl="0" algn="l">
              <a:spcBef>
                <a:spcPts val="0"/>
              </a:spcBef>
              <a:spcAft>
                <a:spcPts val="0"/>
              </a:spcAft>
              <a:buNone/>
            </a:pPr>
            <a:r>
              <a:t/>
            </a:r>
            <a:endParaRPr b="1"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Endorsement to a Third Party</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Limits payment to a third party. You are “signing the check over” to someone else.</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278" name="Google Shape;278;p3: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3:notes"/>
          <p:cNvSpPr txBox="1"/>
          <p:nvPr>
            <p:ph idx="1" type="body"/>
          </p:nvPr>
        </p:nvSpPr>
        <p:spPr>
          <a:xfrm>
            <a:off x="228600" y="4267200"/>
            <a:ext cx="64008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Presentation opening</a:t>
            </a:r>
            <a:endParaRPr/>
          </a:p>
          <a:p>
            <a:pPr indent="0" lvl="0" marL="0" rtl="0" algn="l">
              <a:spcBef>
                <a:spcPts val="0"/>
              </a:spcBef>
              <a:spcAft>
                <a:spcPts val="0"/>
              </a:spcAft>
              <a:buNone/>
            </a:pPr>
            <a:r>
              <a:rPr lang="en-US" sz="1000">
                <a:latin typeface="Verdana"/>
                <a:ea typeface="Verdana"/>
                <a:cs typeface="Verdana"/>
                <a:sym typeface="Verdana"/>
              </a:rPr>
              <a:t>Teacher: Students, how many of you currently have some form of banking accounts</a:t>
            </a:r>
            <a:endParaRPr/>
          </a:p>
          <a:p>
            <a:pPr indent="0" lvl="0" marL="0" rtl="0" algn="l">
              <a:spcBef>
                <a:spcPts val="0"/>
              </a:spcBef>
              <a:spcAft>
                <a:spcPts val="0"/>
              </a:spcAft>
              <a:buNone/>
            </a:pPr>
            <a:r>
              <a:rPr lang="en-US" sz="1000">
                <a:latin typeface="Verdana"/>
                <a:ea typeface="Verdana"/>
                <a:cs typeface="Verdana"/>
                <a:sym typeface="Verdana"/>
              </a:rPr>
              <a:t>Open the discussion by asking for a show of hands of those who do any type of business with a bank.</a:t>
            </a:r>
            <a:endParaRPr/>
          </a:p>
          <a:p>
            <a:pPr indent="0" lvl="0" marL="0" rtl="0" algn="l">
              <a:spcBef>
                <a:spcPts val="0"/>
              </a:spcBef>
              <a:spcAft>
                <a:spcPts val="0"/>
              </a:spcAft>
              <a:buNone/>
            </a:pPr>
            <a:r>
              <a:rPr lang="en-US" sz="1000">
                <a:latin typeface="Verdana"/>
                <a:ea typeface="Verdana"/>
                <a:cs typeface="Verdana"/>
                <a:sym typeface="Verdana"/>
              </a:rPr>
              <a:t>• Be sure to remind everyone that the session is not about </a:t>
            </a:r>
            <a:r>
              <a:rPr i="1" lang="en-US" sz="1000">
                <a:latin typeface="Verdana"/>
                <a:ea typeface="Verdana"/>
                <a:cs typeface="Verdana"/>
                <a:sym typeface="Verdana"/>
              </a:rPr>
              <a:t>which </a:t>
            </a:r>
            <a:r>
              <a:rPr lang="en-US" sz="1000">
                <a:latin typeface="Verdana"/>
                <a:ea typeface="Verdana"/>
                <a:cs typeface="Verdana"/>
                <a:sym typeface="Verdana"/>
              </a:rPr>
              <a:t>bank (brand name) but rather, </a:t>
            </a:r>
            <a:r>
              <a:rPr i="1" lang="en-US" sz="1000">
                <a:latin typeface="Verdana"/>
                <a:ea typeface="Verdana"/>
                <a:cs typeface="Verdana"/>
                <a:sym typeface="Verdana"/>
              </a:rPr>
              <a:t>a </a:t>
            </a:r>
            <a:r>
              <a:rPr lang="en-US" sz="1000">
                <a:latin typeface="Verdana"/>
                <a:ea typeface="Verdana"/>
                <a:cs typeface="Verdana"/>
                <a:sym typeface="Verdana"/>
              </a:rPr>
              <a:t>bank.</a:t>
            </a:r>
            <a:endParaRPr/>
          </a:p>
          <a:p>
            <a:pPr indent="0" lvl="0" marL="0" rtl="0" algn="l">
              <a:spcBef>
                <a:spcPts val="0"/>
              </a:spcBef>
              <a:spcAft>
                <a:spcPts val="0"/>
              </a:spcAft>
              <a:buNone/>
            </a:pPr>
            <a:r>
              <a:rPr lang="en-US" sz="1000">
                <a:latin typeface="Verdana"/>
                <a:ea typeface="Verdana"/>
                <a:cs typeface="Verdana"/>
                <a:sym typeface="Verdana"/>
              </a:rPr>
              <a:t>• In some communities and with some age groups, people are cautious about providing personal information in a public gathering. If people don’t raise their hands, move on.</a:t>
            </a:r>
            <a:endParaRPr/>
          </a:p>
          <a:p>
            <a:pPr indent="0" lvl="0" marL="0" rtl="0" algn="l">
              <a:spcBef>
                <a:spcPts val="0"/>
              </a:spcBef>
              <a:spcAft>
                <a:spcPts val="0"/>
              </a:spcAft>
              <a:buNone/>
            </a:pPr>
            <a:r>
              <a:t/>
            </a:r>
            <a:endParaRPr b="1"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Tell participants that the purpose of this activity is to become aware of:</a:t>
            </a:r>
            <a:endParaRPr/>
          </a:p>
          <a:p>
            <a:pPr indent="0" lvl="0" marL="0" rtl="0" algn="l">
              <a:spcBef>
                <a:spcPts val="0"/>
              </a:spcBef>
              <a:spcAft>
                <a:spcPts val="0"/>
              </a:spcAft>
              <a:buNone/>
            </a:pPr>
            <a:r>
              <a:rPr lang="en-US" sz="1000">
                <a:latin typeface="Verdana"/>
                <a:ea typeface="Verdana"/>
                <a:cs typeface="Verdana"/>
                <a:sym typeface="Verdana"/>
              </a:rPr>
              <a:t>• Purposes of Banks</a:t>
            </a:r>
            <a:endParaRPr/>
          </a:p>
          <a:p>
            <a:pPr indent="0" lvl="0" marL="0" rtl="0" algn="l">
              <a:spcBef>
                <a:spcPts val="0"/>
              </a:spcBef>
              <a:spcAft>
                <a:spcPts val="0"/>
              </a:spcAft>
              <a:buNone/>
            </a:pPr>
            <a:r>
              <a:rPr lang="en-US" sz="1000">
                <a:latin typeface="Verdana"/>
                <a:ea typeface="Verdana"/>
                <a:cs typeface="Verdana"/>
                <a:sym typeface="Verdana"/>
              </a:rPr>
              <a:t>• Types of Financial Institutions</a:t>
            </a:r>
            <a:endParaRPr/>
          </a:p>
          <a:p>
            <a:pPr indent="0" lvl="0" marL="0" rtl="0" algn="l">
              <a:spcBef>
                <a:spcPts val="0"/>
              </a:spcBef>
              <a:spcAft>
                <a:spcPts val="0"/>
              </a:spcAft>
              <a:buNone/>
            </a:pPr>
            <a:r>
              <a:rPr lang="en-US" sz="1000">
                <a:latin typeface="Verdana"/>
                <a:ea typeface="Verdana"/>
                <a:cs typeface="Verdana"/>
                <a:sym typeface="Verdana"/>
              </a:rPr>
              <a:t>• Safety of Financial Institutions</a:t>
            </a:r>
            <a:endParaRPr/>
          </a:p>
          <a:p>
            <a:pPr indent="0" lvl="0" marL="0" rtl="0" algn="l">
              <a:spcBef>
                <a:spcPts val="0"/>
              </a:spcBef>
              <a:spcAft>
                <a:spcPts val="0"/>
              </a:spcAft>
              <a:buNone/>
            </a:pPr>
            <a:r>
              <a:rPr lang="en-US" sz="1000">
                <a:latin typeface="Verdana"/>
                <a:ea typeface="Verdana"/>
                <a:cs typeface="Verdana"/>
                <a:sym typeface="Verdana"/>
              </a:rPr>
              <a:t>• Privacy of Financial Institutions</a:t>
            </a:r>
            <a:endParaRPr/>
          </a:p>
          <a:p>
            <a:pPr indent="0" lvl="0" marL="0" rtl="0" algn="l">
              <a:spcBef>
                <a:spcPts val="0"/>
              </a:spcBef>
              <a:spcAft>
                <a:spcPts val="0"/>
              </a:spcAft>
              <a:buNone/>
            </a:pPr>
            <a:r>
              <a:rPr lang="en-US" sz="1000">
                <a:latin typeface="Verdana"/>
                <a:ea typeface="Verdana"/>
                <a:cs typeface="Verdana"/>
                <a:sym typeface="Verdana"/>
              </a:rPr>
              <a:t>• The ways that banks can help you manage your money</a:t>
            </a:r>
            <a:endParaRPr/>
          </a:p>
          <a:p>
            <a:pPr indent="0" lvl="0" marL="0" rtl="0" algn="l">
              <a:spcBef>
                <a:spcPts val="0"/>
              </a:spcBef>
              <a:spcAft>
                <a:spcPts val="0"/>
              </a:spcAft>
              <a:buNone/>
            </a:pPr>
            <a:r>
              <a:rPr lang="en-US" sz="1000">
                <a:latin typeface="Verdana"/>
                <a:ea typeface="Verdana"/>
                <a:cs typeface="Verdana"/>
                <a:sym typeface="Verdana"/>
              </a:rPr>
              <a:t>• The benefits of an Earned Income Tax Credit refund</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Begin with the basic functions of a bank: to accept money in checking and savings accounts and to make loans.</a:t>
            </a:r>
            <a:endParaRPr/>
          </a:p>
          <a:p>
            <a:pPr indent="0" lvl="0" marL="0" rtl="0" algn="l">
              <a:spcBef>
                <a:spcPts val="0"/>
              </a:spcBef>
              <a:spcAft>
                <a:spcPts val="0"/>
              </a:spcAft>
              <a:buNone/>
            </a:pPr>
            <a:r>
              <a:rPr lang="en-US" sz="1000">
                <a:latin typeface="Verdana"/>
                <a:ea typeface="Verdana"/>
                <a:cs typeface="Verdana"/>
                <a:sym typeface="Verdana"/>
              </a:rPr>
              <a:t>• Encourage the participants to think in very general terms about the very basics of what banks do; specifics will be covered later.</a:t>
            </a:r>
            <a:endParaRPr/>
          </a:p>
          <a:p>
            <a:pPr indent="0" lvl="0" marL="0" rtl="0" algn="l">
              <a:spcBef>
                <a:spcPts val="0"/>
              </a:spcBef>
              <a:spcAft>
                <a:spcPts val="0"/>
              </a:spcAft>
              <a:buNone/>
            </a:pPr>
            <a:r>
              <a:rPr lang="en-US" sz="1000">
                <a:latin typeface="Verdana"/>
                <a:ea typeface="Verdana"/>
                <a:cs typeface="Verdana"/>
                <a:sym typeface="Verdana"/>
              </a:rPr>
              <a:t>• Stress that banks take in money and distribute money—through various services.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0: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13" name="Google Shape;613;p30: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30: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Move to the process of making a deposit.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 Date of deposit.</a:t>
            </a:r>
            <a:endParaRPr/>
          </a:p>
          <a:p>
            <a:pPr indent="0" lvl="0" marL="0" rtl="0" algn="l">
              <a:spcBef>
                <a:spcPts val="0"/>
              </a:spcBef>
              <a:spcAft>
                <a:spcPts val="0"/>
              </a:spcAft>
              <a:buNone/>
            </a:pPr>
            <a:r>
              <a:rPr lang="en-US" sz="1000">
                <a:latin typeface="Verdana"/>
                <a:ea typeface="Verdana"/>
                <a:cs typeface="Verdana"/>
                <a:sym typeface="Verdana"/>
              </a:rPr>
              <a:t>(b) Amount of paper money being deposited.</a:t>
            </a:r>
            <a:endParaRPr/>
          </a:p>
          <a:p>
            <a:pPr indent="0" lvl="0" marL="0" rtl="0" algn="l">
              <a:spcBef>
                <a:spcPts val="0"/>
              </a:spcBef>
              <a:spcAft>
                <a:spcPts val="0"/>
              </a:spcAft>
              <a:buNone/>
            </a:pPr>
            <a:r>
              <a:rPr lang="en-US" sz="1000">
                <a:latin typeface="Verdana"/>
                <a:ea typeface="Verdana"/>
                <a:cs typeface="Verdana"/>
                <a:sym typeface="Verdana"/>
              </a:rPr>
              <a:t>(c) Amount of coins being deposited.</a:t>
            </a:r>
            <a:endParaRPr/>
          </a:p>
          <a:p>
            <a:pPr indent="0" lvl="0" marL="0" rtl="0" algn="l">
              <a:spcBef>
                <a:spcPts val="0"/>
              </a:spcBef>
              <a:spcAft>
                <a:spcPts val="0"/>
              </a:spcAft>
              <a:buNone/>
            </a:pPr>
            <a:r>
              <a:rPr lang="en-US" sz="1000">
                <a:latin typeface="Verdana"/>
                <a:ea typeface="Verdana"/>
                <a:cs typeface="Verdana"/>
                <a:sym typeface="Verdana"/>
              </a:rPr>
              <a:t>(d) Transit number of check being deposited; the hyphenated number in the upper right-hand corner of a check that is above or to the left of a second number, separated by a line or slash.</a:t>
            </a:r>
            <a:endParaRPr/>
          </a:p>
          <a:p>
            <a:pPr indent="0" lvl="0" marL="0" rtl="0" algn="l">
              <a:spcBef>
                <a:spcPts val="0"/>
              </a:spcBef>
              <a:spcAft>
                <a:spcPts val="0"/>
              </a:spcAft>
              <a:buNone/>
            </a:pPr>
            <a:r>
              <a:rPr lang="en-US" sz="1000">
                <a:latin typeface="Verdana"/>
                <a:ea typeface="Verdana"/>
                <a:cs typeface="Verdana"/>
                <a:sym typeface="Verdana"/>
              </a:rPr>
              <a:t>(e) Amount of check for deposit.</a:t>
            </a:r>
            <a:endParaRPr/>
          </a:p>
          <a:p>
            <a:pPr indent="0" lvl="0" marL="0" rtl="0" algn="l">
              <a:spcBef>
                <a:spcPts val="0"/>
              </a:spcBef>
              <a:spcAft>
                <a:spcPts val="0"/>
              </a:spcAft>
              <a:buNone/>
            </a:pPr>
            <a:r>
              <a:rPr lang="en-US" sz="1000">
                <a:latin typeface="Verdana"/>
                <a:ea typeface="Verdana"/>
                <a:cs typeface="Verdana"/>
                <a:sym typeface="Verdana"/>
              </a:rPr>
              <a:t>(f) Total from other side of the slip.</a:t>
            </a:r>
            <a:endParaRPr/>
          </a:p>
          <a:p>
            <a:pPr indent="0" lvl="0" marL="0" rtl="0" algn="l">
              <a:spcBef>
                <a:spcPts val="0"/>
              </a:spcBef>
              <a:spcAft>
                <a:spcPts val="0"/>
              </a:spcAft>
              <a:buNone/>
            </a:pPr>
            <a:r>
              <a:rPr lang="en-US" sz="1000">
                <a:latin typeface="Verdana"/>
                <a:ea typeface="Verdana"/>
                <a:cs typeface="Verdana"/>
                <a:sym typeface="Verdana"/>
              </a:rPr>
              <a:t>(g) Total amount of deposit.</a:t>
            </a:r>
            <a:endParaRPr/>
          </a:p>
          <a:p>
            <a:pPr indent="0" lvl="0" marL="0" rtl="0" algn="l">
              <a:spcBef>
                <a:spcPts val="0"/>
              </a:spcBef>
              <a:spcAft>
                <a:spcPts val="0"/>
              </a:spcAft>
              <a:buNone/>
            </a:pPr>
            <a:r>
              <a:rPr lang="en-US" sz="1000">
                <a:latin typeface="Verdana"/>
                <a:ea typeface="Verdana"/>
                <a:cs typeface="Verdana"/>
                <a:sym typeface="Verdana"/>
              </a:rPr>
              <a:t>(h) Any amount of the deposit that you want returned to you in cash.</a:t>
            </a:r>
            <a:endParaRPr/>
          </a:p>
          <a:p>
            <a:pPr indent="0" lvl="0" marL="0" rtl="0" algn="l">
              <a:spcBef>
                <a:spcPts val="0"/>
              </a:spcBef>
              <a:spcAft>
                <a:spcPts val="0"/>
              </a:spcAft>
              <a:buNone/>
            </a:pPr>
            <a:r>
              <a:rPr lang="en-US" sz="1000">
                <a:latin typeface="Verdana"/>
                <a:ea typeface="Verdana"/>
                <a:cs typeface="Verdana"/>
                <a:sym typeface="Verdana"/>
              </a:rPr>
              <a:t>(i) Sign if you receive cash from the deposit.</a:t>
            </a:r>
            <a:endParaRPr/>
          </a:p>
          <a:p>
            <a:pPr indent="0" lvl="0" marL="0" rtl="0" algn="l">
              <a:spcBef>
                <a:spcPts val="0"/>
              </a:spcBef>
              <a:spcAft>
                <a:spcPts val="0"/>
              </a:spcAft>
              <a:buNone/>
            </a:pPr>
            <a:r>
              <a:rPr lang="en-US" sz="1000">
                <a:latin typeface="Verdana"/>
                <a:ea typeface="Verdana"/>
                <a:cs typeface="Verdana"/>
                <a:sym typeface="Verdana"/>
              </a:rPr>
              <a:t>(j) Total amount of deposit (less cash).</a:t>
            </a:r>
            <a:endParaRPr/>
          </a:p>
          <a:p>
            <a:pPr indent="0" lvl="0" marL="0" rtl="0" algn="l">
              <a:spcBef>
                <a:spcPts val="30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Deposits can be made in a branch or through the ATM.</a:t>
            </a:r>
            <a:endParaRPr/>
          </a:p>
          <a:p>
            <a:pPr indent="0" lvl="0" marL="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1: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22" name="Google Shape;622;p31: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3" name="Google Shape;623;p31: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Cover the “Bank Statement” segment.</a:t>
            </a:r>
            <a:endParaRPr/>
          </a:p>
          <a:p>
            <a:pPr indent="0" lvl="0" marL="0" rtl="0" algn="l">
              <a:spcBef>
                <a:spcPts val="0"/>
              </a:spcBef>
              <a:spcAft>
                <a:spcPts val="0"/>
              </a:spcAft>
              <a:buNone/>
            </a:pPr>
            <a:r>
              <a:rPr lang="en-US" sz="1000">
                <a:latin typeface="Verdana"/>
                <a:ea typeface="Verdana"/>
                <a:cs typeface="Verdana"/>
                <a:sym typeface="Verdana"/>
              </a:rPr>
              <a:t>• Begin by covering the completed bank statement, reviewing each area of the statement. Point out that a register must be reconciled for all fees and charges on a statement.</a:t>
            </a:r>
            <a:endParaRPr/>
          </a:p>
          <a:p>
            <a:pPr indent="0" lvl="0" marL="0" rtl="0" algn="l">
              <a:spcBef>
                <a:spcPts val="0"/>
              </a:spcBef>
              <a:spcAft>
                <a:spcPts val="0"/>
              </a:spcAft>
              <a:buNone/>
            </a:pPr>
            <a:r>
              <a:rPr lang="en-US" sz="1000">
                <a:latin typeface="Verdana"/>
                <a:ea typeface="Verdana"/>
                <a:cs typeface="Verdana"/>
                <a:sym typeface="Verdana"/>
              </a:rPr>
              <a:t>• Explain what to do when the balances are not equal; list potential things to check (calculations, entry of numbers, etc.)</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2: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31" name="Google Shape;631;p32: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p32: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Display </a:t>
            </a:r>
            <a:r>
              <a:rPr b="1" lang="en-US" sz="1000">
                <a:latin typeface="Verdana"/>
                <a:ea typeface="Verdana"/>
                <a:cs typeface="Verdana"/>
                <a:sym typeface="Verdana"/>
              </a:rPr>
              <a:t>“Slide 6: Overdrafts and Bounced Checks.” </a:t>
            </a:r>
            <a:r>
              <a:rPr lang="en-US" sz="1000">
                <a:latin typeface="Verdana"/>
                <a:ea typeface="Verdana"/>
                <a:cs typeface="Verdana"/>
                <a:sym typeface="Verdana"/>
              </a:rPr>
              <a:t>Discuss this</a:t>
            </a:r>
            <a:endParaRPr/>
          </a:p>
          <a:p>
            <a:pPr indent="0" lvl="0" marL="0" rtl="0" algn="l">
              <a:spcBef>
                <a:spcPts val="0"/>
              </a:spcBef>
              <a:spcAft>
                <a:spcPts val="0"/>
              </a:spcAft>
              <a:buNone/>
            </a:pPr>
            <a:r>
              <a:rPr lang="en-US" sz="1000">
                <a:latin typeface="Verdana"/>
                <a:ea typeface="Verdana"/>
                <a:cs typeface="Verdana"/>
                <a:sym typeface="Verdana"/>
              </a:rPr>
              <a:t>slide, emphasizing the importance of maintaining a checking account in</a:t>
            </a:r>
            <a:endParaRPr/>
          </a:p>
          <a:p>
            <a:pPr indent="0" lvl="0" marL="0" rtl="0" algn="l">
              <a:spcBef>
                <a:spcPts val="0"/>
              </a:spcBef>
              <a:spcAft>
                <a:spcPts val="0"/>
              </a:spcAft>
              <a:buNone/>
            </a:pPr>
            <a:r>
              <a:rPr lang="en-US" sz="1000">
                <a:latin typeface="Verdana"/>
                <a:ea typeface="Verdana"/>
                <a:cs typeface="Verdana"/>
                <a:sym typeface="Verdana"/>
              </a:rPr>
              <a:t>order to avoid fees and the possibility of the bank or credit union closing the account. This could make it difficult to open another account in the future.</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i="1" lang="en-US" sz="1000">
                <a:latin typeface="Verdana"/>
                <a:ea typeface="Verdana"/>
                <a:cs typeface="Verdana"/>
                <a:sym typeface="Verdana"/>
              </a:rPr>
              <a:t>Example:</a:t>
            </a:r>
            <a:endParaRPr/>
          </a:p>
          <a:p>
            <a:pPr indent="0" lvl="0" marL="0" rtl="0" algn="l">
              <a:spcBef>
                <a:spcPts val="0"/>
              </a:spcBef>
              <a:spcAft>
                <a:spcPts val="0"/>
              </a:spcAft>
              <a:buNone/>
            </a:pPr>
            <a:r>
              <a:rPr lang="en-US" sz="1000">
                <a:latin typeface="Verdana"/>
                <a:ea typeface="Verdana"/>
                <a:cs typeface="Verdana"/>
                <a:sym typeface="Verdana"/>
              </a:rPr>
              <a:t>A $10 check made out to a grocery store bounces and a $30 overdraft fee is charged to cover the cost of the check. The total for the amount of the check plus the fee is $40.</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3: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41" name="Google Shape;641;p33: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2" name="Google Shape;642;p33: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Review the topics for discussion in this activity:</a:t>
            </a:r>
            <a:endParaRPr/>
          </a:p>
          <a:p>
            <a:pPr indent="0" lvl="0" marL="0" rtl="0" algn="l">
              <a:spcBef>
                <a:spcPts val="0"/>
              </a:spcBef>
              <a:spcAft>
                <a:spcPts val="0"/>
              </a:spcAft>
              <a:buNone/>
            </a:pPr>
            <a:r>
              <a:rPr lang="en-US" sz="1000">
                <a:latin typeface="Verdana"/>
                <a:ea typeface="Verdana"/>
                <a:cs typeface="Verdana"/>
                <a:sym typeface="Verdana"/>
              </a:rPr>
              <a:t>• Purpose of a Savings Account</a:t>
            </a:r>
            <a:endParaRPr/>
          </a:p>
          <a:p>
            <a:pPr indent="0" lvl="0" marL="0" rtl="0" algn="l">
              <a:spcBef>
                <a:spcPts val="0"/>
              </a:spcBef>
              <a:spcAft>
                <a:spcPts val="0"/>
              </a:spcAft>
              <a:buNone/>
            </a:pPr>
            <a:r>
              <a:rPr lang="en-US" sz="1000">
                <a:latin typeface="Verdana"/>
                <a:ea typeface="Verdana"/>
                <a:cs typeface="Verdana"/>
                <a:sym typeface="Verdana"/>
              </a:rPr>
              <a:t>• Shopping for a Savings Account</a:t>
            </a:r>
            <a:endParaRPr/>
          </a:p>
          <a:p>
            <a:pPr indent="0" lvl="0" marL="0" rtl="0" algn="l">
              <a:spcBef>
                <a:spcPts val="0"/>
              </a:spcBef>
              <a:spcAft>
                <a:spcPts val="0"/>
              </a:spcAft>
              <a:buNone/>
            </a:pPr>
            <a:r>
              <a:rPr lang="en-US" sz="1000">
                <a:latin typeface="Verdana"/>
                <a:ea typeface="Verdana"/>
                <a:cs typeface="Verdana"/>
                <a:sym typeface="Verdana"/>
              </a:rPr>
              <a:t>• Savings Account Application</a:t>
            </a:r>
            <a:endParaRPr/>
          </a:p>
          <a:p>
            <a:pPr indent="0" lvl="0" marL="0" rtl="0" algn="l">
              <a:spcBef>
                <a:spcPts val="0"/>
              </a:spcBef>
              <a:spcAft>
                <a:spcPts val="0"/>
              </a:spcAft>
              <a:buNone/>
            </a:pPr>
            <a:r>
              <a:rPr lang="en-US" sz="1000">
                <a:latin typeface="Verdana"/>
                <a:ea typeface="Verdana"/>
                <a:cs typeface="Verdana"/>
                <a:sym typeface="Verdana"/>
              </a:rPr>
              <a:t>• Monthly Bank Statement Checkup</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Using the flipchart or a blank transparency, ask the participants to share why they save. Write down their reasons. Responses will vary.</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4: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52" name="Google Shape;652;p34: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3" name="Google Shape;653;p34: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1: Reasons to Save” </a:t>
            </a:r>
            <a:r>
              <a:rPr lang="en-US" sz="1000">
                <a:latin typeface="Verdana"/>
                <a:ea typeface="Verdana"/>
                <a:cs typeface="Verdana"/>
                <a:sym typeface="Verdana"/>
              </a:rPr>
              <a:t>to summarize the specific reasons that individuals have just provided.</a:t>
            </a:r>
            <a:endParaRPr/>
          </a:p>
          <a:p>
            <a:pPr indent="0" lvl="0" marL="0" rtl="0" algn="l">
              <a:spcBef>
                <a:spcPts val="0"/>
              </a:spcBef>
              <a:spcAft>
                <a:spcPts val="0"/>
              </a:spcAft>
              <a:buNone/>
            </a:pPr>
            <a:r>
              <a:rPr lang="en-US" sz="1000">
                <a:latin typeface="Verdana"/>
                <a:ea typeface="Verdana"/>
                <a:cs typeface="Verdana"/>
                <a:sym typeface="Verdana"/>
              </a:rPr>
              <a:t>• Refer to the class list. Ask participants to work with you to classify each of their reasons under one of the slide’s headings.</a:t>
            </a:r>
            <a:endParaRPr/>
          </a:p>
          <a:p>
            <a:pPr indent="0" lvl="0" marL="0" rtl="0" algn="l">
              <a:spcBef>
                <a:spcPts val="0"/>
              </a:spcBef>
              <a:spcAft>
                <a:spcPts val="0"/>
              </a:spcAft>
              <a:buNone/>
            </a:pPr>
            <a:r>
              <a:rPr lang="en-US" sz="1000">
                <a:latin typeface="Verdana"/>
                <a:ea typeface="Verdana"/>
                <a:cs typeface="Verdana"/>
                <a:sym typeface="Verdana"/>
              </a:rPr>
              <a:t>• Be sure everyone understands that saving means </a:t>
            </a:r>
            <a:r>
              <a:rPr i="1" lang="en-US" sz="1000">
                <a:latin typeface="Verdana"/>
                <a:ea typeface="Verdana"/>
                <a:cs typeface="Verdana"/>
                <a:sym typeface="Verdana"/>
              </a:rPr>
              <a:t>not spending </a:t>
            </a:r>
            <a:r>
              <a:rPr lang="en-US" sz="1000">
                <a:latin typeface="Verdana"/>
                <a:ea typeface="Verdana"/>
                <a:cs typeface="Verdana"/>
                <a:sym typeface="Verdana"/>
              </a:rPr>
              <a:t>— putting aside some amount of current income for future use. </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Move forward by asking participants to help you brainstorm different places</a:t>
            </a:r>
            <a:endParaRPr/>
          </a:p>
          <a:p>
            <a:pPr indent="0" lvl="0" marL="0" rtl="0" algn="l">
              <a:spcBef>
                <a:spcPts val="0"/>
              </a:spcBef>
              <a:spcAft>
                <a:spcPts val="0"/>
              </a:spcAft>
              <a:buNone/>
            </a:pPr>
            <a:r>
              <a:rPr lang="en-US" sz="1000">
                <a:latin typeface="Verdana"/>
                <a:ea typeface="Verdana"/>
                <a:cs typeface="Verdana"/>
                <a:sym typeface="Verdana"/>
              </a:rPr>
              <a:t>where people keep their savings.</a:t>
            </a:r>
            <a:endParaRPr/>
          </a:p>
          <a:p>
            <a:pPr indent="0" lvl="0" marL="0" rtl="0" algn="l">
              <a:spcBef>
                <a:spcPts val="0"/>
              </a:spcBef>
              <a:spcAft>
                <a:spcPts val="0"/>
              </a:spcAft>
              <a:buNone/>
            </a:pPr>
            <a:r>
              <a:rPr lang="en-US" sz="1000">
                <a:latin typeface="Verdana"/>
                <a:ea typeface="Verdana"/>
                <a:cs typeface="Verdana"/>
                <a:sym typeface="Verdana"/>
              </a:rPr>
              <a:t>• Record the responses. These may include places such as a box, sock,</a:t>
            </a:r>
            <a:endParaRPr/>
          </a:p>
          <a:p>
            <a:pPr indent="0" lvl="0" marL="0" rtl="0" algn="l">
              <a:spcBef>
                <a:spcPts val="0"/>
              </a:spcBef>
              <a:spcAft>
                <a:spcPts val="0"/>
              </a:spcAft>
              <a:buNone/>
            </a:pPr>
            <a:r>
              <a:rPr lang="en-US" sz="1000">
                <a:latin typeface="Verdana"/>
                <a:ea typeface="Verdana"/>
                <a:cs typeface="Verdana"/>
                <a:sym typeface="Verdana"/>
              </a:rPr>
              <a:t>bottom of a drawer, etc.</a:t>
            </a:r>
            <a:endParaRPr/>
          </a:p>
          <a:p>
            <a:pPr indent="0" lvl="0" marL="0" rtl="0" algn="l">
              <a:spcBef>
                <a:spcPts val="0"/>
              </a:spcBef>
              <a:spcAft>
                <a:spcPts val="0"/>
              </a:spcAft>
              <a:buNone/>
            </a:pPr>
            <a:r>
              <a:rPr lang="en-US" sz="1000">
                <a:latin typeface="Verdana"/>
                <a:ea typeface="Verdana"/>
                <a:cs typeface="Verdana"/>
                <a:sym typeface="Verdana"/>
              </a:rPr>
              <a:t>• Remind everyone that when saving, people hope that small amounts will grow to a much larger amount.</a:t>
            </a:r>
            <a:endParaRPr/>
          </a:p>
          <a:p>
            <a:pPr indent="0" lvl="0" marL="0" rtl="0" algn="l">
              <a:spcBef>
                <a:spcPts val="0"/>
              </a:spcBef>
              <a:spcAft>
                <a:spcPts val="0"/>
              </a:spcAft>
              <a:buNone/>
            </a:pPr>
            <a:r>
              <a:rPr lang="en-US" sz="1000">
                <a:latin typeface="Verdana"/>
                <a:ea typeface="Verdana"/>
                <a:cs typeface="Verdana"/>
                <a:sym typeface="Verdana"/>
              </a:rPr>
              <a:t>• Refer to the previously brainstormed list of places where people save and ask the participants to choose which of the areas represent places where their money will actually grow to a larger amount.</a:t>
            </a:r>
            <a:endParaRPr/>
          </a:p>
          <a:p>
            <a:pPr indent="0" lvl="0" marL="0" rtl="0" algn="l">
              <a:spcBef>
                <a:spcPts val="0"/>
              </a:spcBef>
              <a:spcAft>
                <a:spcPts val="0"/>
              </a:spcAft>
              <a:buNone/>
            </a:pPr>
            <a:r>
              <a:rPr lang="en-US" sz="1000">
                <a:latin typeface="Verdana"/>
                <a:ea typeface="Verdana"/>
                <a:cs typeface="Verdana"/>
                <a:sym typeface="Verdana"/>
              </a:rPr>
              <a:t>• This should be a simple process of showing individuals that saving in a sock or some other hiding place at home does not allow their money to grow.</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Remind everyone that one of the simplest ways to save is to have a savings</a:t>
            </a:r>
            <a:endParaRPr/>
          </a:p>
          <a:p>
            <a:pPr indent="0" lvl="0" marL="0" rtl="0" algn="l">
              <a:spcBef>
                <a:spcPts val="0"/>
              </a:spcBef>
              <a:spcAft>
                <a:spcPts val="0"/>
              </a:spcAft>
              <a:buNone/>
            </a:pPr>
            <a:r>
              <a:rPr lang="en-US" sz="1000">
                <a:latin typeface="Verdana"/>
                <a:ea typeface="Verdana"/>
                <a:cs typeface="Verdana"/>
                <a:sym typeface="Verdana"/>
              </a:rPr>
              <a:t>account at a local bank or other financial institution.</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35: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64" name="Google Shape;664;p35: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5" name="Google Shape;665;p35: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Ask if anyone can tell why a person should save his or her money in a</a:t>
            </a:r>
            <a:endParaRPr/>
          </a:p>
          <a:p>
            <a:pPr indent="0" lvl="0" marL="0" rtl="0" algn="l">
              <a:spcBef>
                <a:spcPts val="0"/>
              </a:spcBef>
              <a:spcAft>
                <a:spcPts val="0"/>
              </a:spcAft>
              <a:buNone/>
            </a:pPr>
            <a:r>
              <a:rPr lang="en-US" sz="1000">
                <a:latin typeface="Verdana"/>
                <a:ea typeface="Verdana"/>
                <a:cs typeface="Verdana"/>
                <a:sym typeface="Verdana"/>
              </a:rPr>
              <a:t>savings account. These responses should open the discussion for the next</a:t>
            </a:r>
            <a:endParaRPr/>
          </a:p>
          <a:p>
            <a:pPr indent="0" lvl="0" marL="0" rtl="0" algn="l">
              <a:spcBef>
                <a:spcPts val="0"/>
              </a:spcBef>
              <a:spcAft>
                <a:spcPts val="0"/>
              </a:spcAft>
              <a:buNone/>
            </a:pPr>
            <a:r>
              <a:rPr lang="en-US" sz="1000">
                <a:latin typeface="Verdana"/>
                <a:ea typeface="Verdana"/>
                <a:cs typeface="Verdana"/>
                <a:sym typeface="Verdana"/>
              </a:rPr>
              <a:t>segment on shopping for a savings account.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Ask for a show of hands of participants who have a savings account. If</a:t>
            </a:r>
            <a:endParaRPr/>
          </a:p>
          <a:p>
            <a:pPr indent="0" lvl="0" marL="0" rtl="0" algn="l">
              <a:spcBef>
                <a:spcPts val="0"/>
              </a:spcBef>
              <a:spcAft>
                <a:spcPts val="0"/>
              </a:spcAft>
              <a:buNone/>
            </a:pPr>
            <a:r>
              <a:rPr lang="en-US" sz="1000">
                <a:latin typeface="Verdana"/>
                <a:ea typeface="Verdana"/>
                <a:cs typeface="Verdana"/>
                <a:sym typeface="Verdana"/>
              </a:rPr>
              <a:t>individuals do not raise their hands, don’t pursue.</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the flipchart, board, or blank transparency to ask participants what they are looking for when they go “shopping” for a savings account. Record the responses.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2: Shopping for a Savings Account” </a:t>
            </a:r>
            <a:r>
              <a:rPr lang="en-US" sz="1000">
                <a:latin typeface="Verdana"/>
                <a:ea typeface="Verdana"/>
                <a:cs typeface="Verdana"/>
                <a:sym typeface="Verdana"/>
              </a:rPr>
              <a:t>to summarize their</a:t>
            </a:r>
            <a:endParaRPr/>
          </a:p>
          <a:p>
            <a:pPr indent="0" lvl="0" marL="0" rtl="0" algn="l">
              <a:spcBef>
                <a:spcPts val="0"/>
              </a:spcBef>
              <a:spcAft>
                <a:spcPts val="0"/>
              </a:spcAft>
              <a:buNone/>
            </a:pPr>
            <a:r>
              <a:rPr lang="en-US" sz="1000">
                <a:latin typeface="Verdana"/>
                <a:ea typeface="Verdana"/>
                <a:cs typeface="Verdana"/>
                <a:sym typeface="Verdana"/>
              </a:rPr>
              <a:t>earlier individual brainstorming responses. Provide a brief description of each item on the slide. (See Glossary for definitions.)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6: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73" name="Google Shape;673;p36: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4" name="Google Shape;674;p36: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i="1" lang="en-US" sz="1000">
                <a:latin typeface="Verdana"/>
                <a:ea typeface="Verdana"/>
                <a:cs typeface="Verdana"/>
                <a:sym typeface="Verdana"/>
              </a:rPr>
              <a:t>Consider providing copies of this application handout that can be found in the Citigroup Financial Education Curriculum: </a:t>
            </a:r>
            <a:endParaRPr/>
          </a:p>
          <a:p>
            <a:pPr indent="0" lvl="0" marL="0" rtl="0" algn="l">
              <a:spcBef>
                <a:spcPts val="0"/>
              </a:spcBef>
              <a:spcAft>
                <a:spcPts val="0"/>
              </a:spcAft>
              <a:buNone/>
            </a:pPr>
            <a:r>
              <a:rPr i="1" lang="en-US" sz="1000">
                <a:latin typeface="Verdana"/>
                <a:ea typeface="Verdana"/>
                <a:cs typeface="Verdana"/>
                <a:sym typeface="Verdana"/>
              </a:rPr>
              <a:t>“Basic Banking Services”, p. 74.</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3: Opening a Savings Account” </a:t>
            </a:r>
            <a:r>
              <a:rPr lang="en-US" sz="1000">
                <a:latin typeface="Verdana"/>
                <a:ea typeface="Verdana"/>
                <a:cs typeface="Verdana"/>
                <a:sym typeface="Verdana"/>
              </a:rPr>
              <a:t>to review with participants the type of application they will probably see when opening a savings account.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 In reviewing the application, stress the need for accuracy and clarity in all information.</a:t>
            </a:r>
            <a:endParaRPr/>
          </a:p>
          <a:p>
            <a:pPr indent="0" lvl="0" marL="0" rtl="0" algn="l">
              <a:spcBef>
                <a:spcPts val="0"/>
              </a:spcBef>
              <a:spcAft>
                <a:spcPts val="0"/>
              </a:spcAft>
              <a:buNone/>
            </a:pPr>
            <a:r>
              <a:rPr lang="en-US" sz="1000">
                <a:latin typeface="Verdana"/>
                <a:ea typeface="Verdana"/>
                <a:cs typeface="Verdana"/>
                <a:sym typeface="Verdana"/>
              </a:rPr>
              <a:t>• Emphasize that applicants must provide a physical address when their mailing address is a post office box or similar postal receipt area.</a:t>
            </a:r>
            <a:endParaRPr/>
          </a:p>
          <a:p>
            <a:pPr indent="0" lvl="0" marL="0" rtl="0" algn="l">
              <a:spcBef>
                <a:spcPts val="0"/>
              </a:spcBef>
              <a:spcAft>
                <a:spcPts val="0"/>
              </a:spcAft>
              <a:buNone/>
            </a:pPr>
            <a:r>
              <a:rPr lang="en-US" sz="1000">
                <a:latin typeface="Verdana"/>
                <a:ea typeface="Verdana"/>
                <a:cs typeface="Verdana"/>
                <a:sym typeface="Verdana"/>
              </a:rPr>
              <a:t>• A major emphasis to cover is proper identification. Although acceptable identification may vary slightly among financial institutions, it always includes as least two types of current government-issued identification.</a:t>
            </a:r>
            <a:endParaRPr/>
          </a:p>
          <a:p>
            <a:pPr indent="0" lvl="0" marL="0" rtl="0" algn="l">
              <a:spcBef>
                <a:spcPts val="0"/>
              </a:spcBef>
              <a:spcAft>
                <a:spcPts val="0"/>
              </a:spcAft>
              <a:buNone/>
            </a:pPr>
            <a:r>
              <a:rPr lang="en-US" sz="1000">
                <a:latin typeface="Verdana"/>
                <a:ea typeface="Verdana"/>
                <a:cs typeface="Verdana"/>
                <a:sym typeface="Verdana"/>
              </a:rPr>
              <a:t>• Such regular identification might include driver’s licenses, military IDs,</a:t>
            </a:r>
            <a:endParaRPr/>
          </a:p>
          <a:p>
            <a:pPr indent="0" lvl="0" marL="0" rtl="0" algn="l">
              <a:spcBef>
                <a:spcPts val="0"/>
              </a:spcBef>
              <a:spcAft>
                <a:spcPts val="0"/>
              </a:spcAft>
              <a:buNone/>
            </a:pPr>
            <a:r>
              <a:rPr lang="en-US" sz="1000">
                <a:latin typeface="Verdana"/>
                <a:ea typeface="Verdana"/>
                <a:cs typeface="Verdana"/>
                <a:sym typeface="Verdana"/>
              </a:rPr>
              <a:t>passports, green cards, etc. In some states, a Mexican consulate card is an acceptable form of identification to open a bank account.</a:t>
            </a:r>
            <a:endParaRPr/>
          </a:p>
          <a:p>
            <a:pPr indent="0" lvl="0" marL="0" rtl="0" algn="l">
              <a:spcBef>
                <a:spcPts val="0"/>
              </a:spcBef>
              <a:spcAft>
                <a:spcPts val="0"/>
              </a:spcAft>
              <a:buNone/>
            </a:pPr>
            <a:r>
              <a:rPr lang="en-US" sz="1000">
                <a:latin typeface="Verdana"/>
                <a:ea typeface="Verdana"/>
                <a:cs typeface="Verdana"/>
                <a:sym typeface="Verdana"/>
              </a:rPr>
              <a:t>• Be prepared. Check with the bank to learn what you will need to open an account and when the bank is open.</a:t>
            </a:r>
            <a:endParaRPr/>
          </a:p>
          <a:p>
            <a:pPr indent="0" lvl="0" marL="0" rtl="0" algn="l">
              <a:spcBef>
                <a:spcPts val="0"/>
              </a:spcBef>
              <a:spcAft>
                <a:spcPts val="0"/>
              </a:spcAft>
              <a:buNone/>
            </a:pPr>
            <a:r>
              <a:rPr lang="en-US" sz="1000">
                <a:latin typeface="Verdana"/>
                <a:ea typeface="Verdana"/>
                <a:cs typeface="Verdana"/>
                <a:sym typeface="Verdana"/>
              </a:rPr>
              <a:t>• Remind participants that just as they would balance their checking accounts, it is similarly important to balance their savings accounts.</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7: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84" name="Google Shape;684;p37: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5" name="Google Shape;685;p37: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Ask for reasons why balancing a savings account monthly would be</a:t>
            </a:r>
            <a:endParaRPr/>
          </a:p>
          <a:p>
            <a:pPr indent="0" lvl="0" marL="0" rtl="0" algn="l">
              <a:spcBef>
                <a:spcPts val="0"/>
              </a:spcBef>
              <a:spcAft>
                <a:spcPts val="0"/>
              </a:spcAft>
              <a:buNone/>
            </a:pPr>
            <a:r>
              <a:rPr lang="en-US" sz="1000">
                <a:latin typeface="Verdana"/>
                <a:ea typeface="Verdana"/>
                <a:cs typeface="Verdana"/>
                <a:sym typeface="Verdana"/>
              </a:rPr>
              <a:t>important.</a:t>
            </a:r>
            <a:endParaRPr/>
          </a:p>
          <a:p>
            <a:pPr indent="0" lvl="0" marL="0" rtl="0" algn="l">
              <a:spcBef>
                <a:spcPts val="0"/>
              </a:spcBef>
              <a:spcAft>
                <a:spcPts val="0"/>
              </a:spcAft>
              <a:buNone/>
            </a:pPr>
            <a:r>
              <a:rPr lang="en-US" sz="1000">
                <a:latin typeface="Verdana"/>
                <a:ea typeface="Verdana"/>
                <a:cs typeface="Verdana"/>
                <a:sym typeface="Verdana"/>
              </a:rPr>
              <a:t>• Record the responses.</a:t>
            </a:r>
            <a:endParaRPr/>
          </a:p>
          <a:p>
            <a:pPr indent="0" lvl="0" marL="0" rtl="0" algn="l">
              <a:spcBef>
                <a:spcPts val="0"/>
              </a:spcBef>
              <a:spcAft>
                <a:spcPts val="0"/>
              </a:spcAft>
              <a:buNone/>
            </a:pPr>
            <a:r>
              <a:rPr lang="en-US" sz="1000">
                <a:latin typeface="Verdana"/>
                <a:ea typeface="Verdana"/>
                <a:cs typeface="Verdana"/>
                <a:sym typeface="Verdana"/>
              </a:rPr>
              <a:t>• In essence, participants should realize that maintaining oversight of any financial document is critical and that errors should be corrected immediately with their financial institutions.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4: Bank Statement” </a:t>
            </a:r>
            <a:r>
              <a:rPr lang="en-US" sz="1000">
                <a:latin typeface="Verdana"/>
                <a:ea typeface="Verdana"/>
                <a:cs typeface="Verdana"/>
                <a:sym typeface="Verdana"/>
              </a:rPr>
              <a:t>to review with participants where they should look on their bank statements to check the status of their savings accounts.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Note that some banks use “combined statements” if the account holder has</a:t>
            </a:r>
            <a:endParaRPr/>
          </a:p>
          <a:p>
            <a:pPr indent="0" lvl="0" marL="0" rtl="0" algn="l">
              <a:spcBef>
                <a:spcPts val="0"/>
              </a:spcBef>
              <a:spcAft>
                <a:spcPts val="0"/>
              </a:spcAft>
              <a:buNone/>
            </a:pPr>
            <a:r>
              <a:rPr lang="en-US" sz="1000">
                <a:latin typeface="Verdana"/>
                <a:ea typeface="Verdana"/>
                <a:cs typeface="Verdana"/>
                <a:sym typeface="Verdana"/>
              </a:rPr>
              <a:t>more than one account at the same bank.</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Thank everyone for their participation, and encourage them to return for</a:t>
            </a:r>
            <a:endParaRPr/>
          </a:p>
          <a:p>
            <a:pPr indent="0" lvl="0" marL="0" rtl="0" algn="l">
              <a:spcBef>
                <a:spcPts val="0"/>
              </a:spcBef>
              <a:spcAft>
                <a:spcPts val="0"/>
              </a:spcAft>
              <a:buNone/>
            </a:pPr>
            <a:r>
              <a:rPr lang="en-US" sz="1000">
                <a:latin typeface="Verdana"/>
                <a:ea typeface="Verdana"/>
                <a:cs typeface="Verdana"/>
                <a:sym typeface="Verdana"/>
              </a:rPr>
              <a:t>additional sessions. If such sessions are scheduled, you might provide a</a:t>
            </a:r>
            <a:endParaRPr/>
          </a:p>
          <a:p>
            <a:pPr indent="0" lvl="0" marL="0" rtl="0" algn="l">
              <a:spcBef>
                <a:spcPts val="0"/>
              </a:spcBef>
              <a:spcAft>
                <a:spcPts val="0"/>
              </a:spcAft>
              <a:buNone/>
            </a:pPr>
            <a:r>
              <a:rPr lang="en-US" sz="1000">
                <a:latin typeface="Verdana"/>
                <a:ea typeface="Verdana"/>
                <a:cs typeface="Verdana"/>
                <a:sym typeface="Verdana"/>
              </a:rPr>
              <a:t>“sneak preview” of any activity to come.</a:t>
            </a:r>
            <a:endParaRPr/>
          </a:p>
          <a:p>
            <a:pPr indent="0" lvl="0" marL="0" rtl="0" algn="l">
              <a:lnSpc>
                <a:spcPct val="90000"/>
              </a:lnSpc>
              <a:spcBef>
                <a:spcPts val="30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8: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694" name="Google Shape;694;p38: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5" name="Google Shape;695;p38: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Ask for reasons why balancing a savings account monthly would be</a:t>
            </a:r>
            <a:endParaRPr/>
          </a:p>
          <a:p>
            <a:pPr indent="0" lvl="0" marL="0" rtl="0" algn="l">
              <a:spcBef>
                <a:spcPts val="0"/>
              </a:spcBef>
              <a:spcAft>
                <a:spcPts val="0"/>
              </a:spcAft>
              <a:buNone/>
            </a:pPr>
            <a:r>
              <a:rPr lang="en-US" sz="1000">
                <a:latin typeface="Verdana"/>
                <a:ea typeface="Verdana"/>
                <a:cs typeface="Verdana"/>
                <a:sym typeface="Verdana"/>
              </a:rPr>
              <a:t>important.</a:t>
            </a:r>
            <a:endParaRPr/>
          </a:p>
          <a:p>
            <a:pPr indent="0" lvl="0" marL="0" rtl="0" algn="l">
              <a:spcBef>
                <a:spcPts val="0"/>
              </a:spcBef>
              <a:spcAft>
                <a:spcPts val="0"/>
              </a:spcAft>
              <a:buNone/>
            </a:pPr>
            <a:r>
              <a:rPr lang="en-US" sz="1000">
                <a:latin typeface="Verdana"/>
                <a:ea typeface="Verdana"/>
                <a:cs typeface="Verdana"/>
                <a:sym typeface="Verdana"/>
              </a:rPr>
              <a:t>• Record the responses.</a:t>
            </a:r>
            <a:endParaRPr/>
          </a:p>
          <a:p>
            <a:pPr indent="0" lvl="0" marL="0" rtl="0" algn="l">
              <a:spcBef>
                <a:spcPts val="0"/>
              </a:spcBef>
              <a:spcAft>
                <a:spcPts val="0"/>
              </a:spcAft>
              <a:buNone/>
            </a:pPr>
            <a:r>
              <a:rPr lang="en-US" sz="1000">
                <a:latin typeface="Verdana"/>
                <a:ea typeface="Verdana"/>
                <a:cs typeface="Verdana"/>
                <a:sym typeface="Verdana"/>
              </a:rPr>
              <a:t>• In essence, participants should realize that maintaining oversight of any financial document is critical and that errors should be corrected immediately with their financial institutions.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4: Bank Statement” </a:t>
            </a:r>
            <a:r>
              <a:rPr lang="en-US" sz="1000">
                <a:latin typeface="Verdana"/>
                <a:ea typeface="Verdana"/>
                <a:cs typeface="Verdana"/>
                <a:sym typeface="Verdana"/>
              </a:rPr>
              <a:t>to review with participants where they should look on their bank statements to check the status of their savings accounts.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Note that some banks use “combined statements” if the account holder has</a:t>
            </a:r>
            <a:endParaRPr/>
          </a:p>
          <a:p>
            <a:pPr indent="0" lvl="0" marL="0" rtl="0" algn="l">
              <a:spcBef>
                <a:spcPts val="0"/>
              </a:spcBef>
              <a:spcAft>
                <a:spcPts val="0"/>
              </a:spcAft>
              <a:buNone/>
            </a:pPr>
            <a:r>
              <a:rPr lang="en-US" sz="1000">
                <a:latin typeface="Verdana"/>
                <a:ea typeface="Verdana"/>
                <a:cs typeface="Verdana"/>
                <a:sym typeface="Verdana"/>
              </a:rPr>
              <a:t>more than one account at the same bank.</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Thank everyone for their participation, and encourage them to return for</a:t>
            </a:r>
            <a:endParaRPr/>
          </a:p>
          <a:p>
            <a:pPr indent="0" lvl="0" marL="0" rtl="0" algn="l">
              <a:spcBef>
                <a:spcPts val="0"/>
              </a:spcBef>
              <a:spcAft>
                <a:spcPts val="0"/>
              </a:spcAft>
              <a:buNone/>
            </a:pPr>
            <a:r>
              <a:rPr lang="en-US" sz="1000">
                <a:latin typeface="Verdana"/>
                <a:ea typeface="Verdana"/>
                <a:cs typeface="Verdana"/>
                <a:sym typeface="Verdana"/>
              </a:rPr>
              <a:t>additional sessions. If such sessions are scheduled, you might provide a</a:t>
            </a:r>
            <a:endParaRPr/>
          </a:p>
          <a:p>
            <a:pPr indent="0" lvl="0" marL="0" rtl="0" algn="l">
              <a:spcBef>
                <a:spcPts val="0"/>
              </a:spcBef>
              <a:spcAft>
                <a:spcPts val="0"/>
              </a:spcAft>
              <a:buNone/>
            </a:pPr>
            <a:r>
              <a:rPr lang="en-US" sz="1000">
                <a:latin typeface="Verdana"/>
                <a:ea typeface="Verdana"/>
                <a:cs typeface="Verdana"/>
                <a:sym typeface="Verdana"/>
              </a:rPr>
              <a:t>“sneak preview” of any activity to come.</a:t>
            </a:r>
            <a:endParaRPr/>
          </a:p>
          <a:p>
            <a:pPr indent="0" lvl="0" marL="0" rtl="0" algn="l">
              <a:lnSpc>
                <a:spcPct val="90000"/>
              </a:lnSpc>
              <a:spcBef>
                <a:spcPts val="30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notes"/>
          <p:cNvSpPr txBox="1"/>
          <p:nvPr>
            <p:ph idx="1" type="body"/>
          </p:nvPr>
        </p:nvSpPr>
        <p:spPr>
          <a:xfrm>
            <a:off x="927100" y="4387850"/>
            <a:ext cx="5095875" cy="4156075"/>
          </a:xfrm>
          <a:prstGeom prst="rect">
            <a:avLst/>
          </a:prstGeom>
        </p:spPr>
        <p:txBody>
          <a:bodyPr anchorCtr="0" anchor="t" bIns="46225" lIns="92475" spcFirstLastPara="1" rIns="92475" wrap="square" tIns="46225">
            <a:noAutofit/>
          </a:bodyPr>
          <a:lstStyle/>
          <a:p>
            <a:pPr indent="0" lvl="0" marL="0" rtl="0" algn="l">
              <a:spcBef>
                <a:spcPts val="360"/>
              </a:spcBef>
              <a:spcAft>
                <a:spcPts val="0"/>
              </a:spcAft>
              <a:buNone/>
            </a:pPr>
            <a:r>
              <a:t/>
            </a:r>
            <a:endParaRPr/>
          </a:p>
        </p:txBody>
      </p:sp>
      <p:sp>
        <p:nvSpPr>
          <p:cNvPr id="288" name="Google Shape;288;p4: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5:notes"/>
          <p:cNvSpPr txBox="1"/>
          <p:nvPr>
            <p:ph idx="1" type="body"/>
          </p:nvPr>
        </p:nvSpPr>
        <p:spPr>
          <a:xfrm>
            <a:off x="927100" y="4387850"/>
            <a:ext cx="5095875" cy="4156075"/>
          </a:xfrm>
          <a:prstGeom prst="rect">
            <a:avLst/>
          </a:prstGeom>
        </p:spPr>
        <p:txBody>
          <a:bodyPr anchorCtr="0" anchor="t" bIns="46225" lIns="92475" spcFirstLastPara="1" rIns="92475" wrap="square" tIns="46225">
            <a:noAutofit/>
          </a:bodyPr>
          <a:lstStyle/>
          <a:p>
            <a:pPr indent="0" lvl="0" marL="0" rtl="0" algn="l">
              <a:spcBef>
                <a:spcPts val="360"/>
              </a:spcBef>
              <a:spcAft>
                <a:spcPts val="0"/>
              </a:spcAft>
              <a:buNone/>
            </a:pPr>
            <a:r>
              <a:t/>
            </a:r>
            <a:endParaRPr/>
          </a:p>
        </p:txBody>
      </p:sp>
      <p:sp>
        <p:nvSpPr>
          <p:cNvPr id="296" name="Google Shape;296;p5: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05" name="Google Shape;305;p6: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6:notes"/>
          <p:cNvSpPr txBox="1"/>
          <p:nvPr>
            <p:ph idx="1" type="body"/>
          </p:nvPr>
        </p:nvSpPr>
        <p:spPr>
          <a:xfrm>
            <a:off x="350838" y="4387850"/>
            <a:ext cx="63246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Emphasize that deposits in both banks and credit unions are safe. Both banks and credit unions insure most deposits up to $100,000 per depositor per institution.</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Ask participants whether they think one type of financial institution is safer than another.</a:t>
            </a:r>
            <a:endParaRPr/>
          </a:p>
          <a:p>
            <a:pPr indent="0" lvl="0" marL="0" rtl="0" algn="l">
              <a:spcBef>
                <a:spcPts val="0"/>
              </a:spcBef>
              <a:spcAft>
                <a:spcPts val="0"/>
              </a:spcAft>
              <a:buNone/>
            </a:pPr>
            <a:r>
              <a:rPr lang="en-US" sz="1000">
                <a:latin typeface="Verdana"/>
                <a:ea typeface="Verdana"/>
                <a:cs typeface="Verdana"/>
                <a:sym typeface="Verdana"/>
              </a:rPr>
              <a:t>• Allow for responses, but be sure everyone recognizes that safety is very important to all bank officials. If people do not have confidence in the safety of banks, they will not do business with banks. </a:t>
            </a:r>
            <a:endParaRPr/>
          </a:p>
          <a:p>
            <a:pPr indent="0" lvl="0" marL="0" rtl="0" algn="l">
              <a:spcBef>
                <a:spcPts val="0"/>
              </a:spcBef>
              <a:spcAft>
                <a:spcPts val="0"/>
              </a:spcAft>
              <a:buNone/>
            </a:pPr>
            <a:r>
              <a:rPr lang="en-US" sz="1000">
                <a:latin typeface="Verdana"/>
                <a:ea typeface="Verdana"/>
                <a:cs typeface="Verdana"/>
                <a:sym typeface="Verdana"/>
              </a:rPr>
              <a:t>• Allow participants to discuss their concerns with safety in banks and related financial institutions. This is a major purpose of this financial education program—to build confidence in banks.</a:t>
            </a:r>
            <a:endParaRPr/>
          </a:p>
          <a:p>
            <a:pPr indent="0" lvl="0" marL="0" rtl="0" algn="l">
              <a:spcBef>
                <a:spcPts val="0"/>
              </a:spcBef>
              <a:spcAft>
                <a:spcPts val="0"/>
              </a:spcAft>
              <a:buNone/>
            </a:pPr>
            <a:r>
              <a:rPr lang="en-US" sz="1000">
                <a:latin typeface="Verdana"/>
                <a:ea typeface="Verdana"/>
                <a:cs typeface="Verdana"/>
                <a:sym typeface="Verdana"/>
              </a:rPr>
              <a:t>• Option: Consider one of two interactive options to use when discussing safety of financial institutions. If either option is used, remember to use the information as a review opportunity in closing the activity.</a:t>
            </a:r>
            <a:endParaRPr/>
          </a:p>
          <a:p>
            <a:pPr indent="0" lvl="0" marL="0" rtl="0" algn="l">
              <a:spcBef>
                <a:spcPts val="0"/>
              </a:spcBef>
              <a:spcAft>
                <a:spcPts val="0"/>
              </a:spcAft>
              <a:buNone/>
            </a:pPr>
            <a:r>
              <a:rPr lang="en-US" sz="1000">
                <a:latin typeface="Verdana"/>
                <a:ea typeface="Verdana"/>
                <a:cs typeface="Verdana"/>
                <a:sym typeface="Verdana"/>
              </a:rPr>
              <a:t>  1. Private Option: Have each participant write on a slip of paper how confident they feel about financial institutions, on a scale of 1-5.</a:t>
            </a:r>
            <a:endParaRPr/>
          </a:p>
          <a:p>
            <a:pPr indent="0" lvl="0" marL="0" rtl="0" algn="l">
              <a:spcBef>
                <a:spcPts val="0"/>
              </a:spcBef>
              <a:spcAft>
                <a:spcPts val="0"/>
              </a:spcAft>
              <a:buNone/>
            </a:pPr>
            <a:r>
              <a:rPr lang="en-US" sz="1000">
                <a:latin typeface="Verdana"/>
                <a:ea typeface="Verdana"/>
                <a:cs typeface="Verdana"/>
                <a:sym typeface="Verdana"/>
              </a:rPr>
              <a:t>  2. Public Option: Draw a line on the flipchart, board, or blank transparency. Divide into segments labeled 1-5. Label 1 = “least safe” and label 5 = “most safe.” Have participants individually mark the spot that illustrates how confident each one feels about financial institutions.</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Use </a:t>
            </a:r>
            <a:r>
              <a:rPr b="1" lang="en-US" sz="1000">
                <a:latin typeface="Verdana"/>
                <a:ea typeface="Verdana"/>
                <a:cs typeface="Verdana"/>
                <a:sym typeface="Verdana"/>
              </a:rPr>
              <a:t>“Slide 1: Safety of Financial Institutions” </a:t>
            </a:r>
            <a:r>
              <a:rPr lang="en-US" sz="1000">
                <a:latin typeface="Verdana"/>
                <a:ea typeface="Verdana"/>
                <a:cs typeface="Verdana"/>
                <a:sym typeface="Verdana"/>
              </a:rPr>
              <a:t>to illustrate legal and regulatory oversight of financial institutions.</a:t>
            </a:r>
            <a:endParaRPr/>
          </a:p>
          <a:p>
            <a:pPr indent="0" lvl="0" marL="0" rtl="0" algn="l">
              <a:spcBef>
                <a:spcPts val="0"/>
              </a:spcBef>
              <a:spcAft>
                <a:spcPts val="0"/>
              </a:spcAft>
              <a:buNone/>
            </a:pPr>
            <a:r>
              <a:rPr lang="en-US" sz="1000">
                <a:latin typeface="Verdana"/>
                <a:ea typeface="Verdana"/>
                <a:cs typeface="Verdana"/>
                <a:sym typeface="Verdana"/>
              </a:rPr>
              <a:t>• FDIC: Federal Deposit Insurance Corporation</a:t>
            </a:r>
            <a:endParaRPr/>
          </a:p>
          <a:p>
            <a:pPr indent="0" lvl="0" marL="0" rtl="0" algn="l">
              <a:spcBef>
                <a:spcPts val="0"/>
              </a:spcBef>
              <a:spcAft>
                <a:spcPts val="0"/>
              </a:spcAft>
              <a:buNone/>
            </a:pPr>
            <a:r>
              <a:rPr lang="en-US" sz="1000">
                <a:latin typeface="Verdana"/>
                <a:ea typeface="Verdana"/>
                <a:cs typeface="Verdana"/>
                <a:sym typeface="Verdana"/>
              </a:rPr>
              <a:t>• NCUA: National Credit Union Administration</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One final issue that participants may wonder about is privacy; how secure is the information they share with a bank? If the topic has not already come up, allow for a little discussion, then reassure participants that banks work to keep their information secure. Although policies vary, information is kept confidential. Encourage participants to ask questions about how this is done.</a:t>
            </a:r>
            <a:endParaRPr/>
          </a:p>
          <a:p>
            <a:pPr indent="0" lvl="0" marL="0" rtl="0" algn="l">
              <a:lnSpc>
                <a:spcPct val="80000"/>
              </a:lnSpc>
              <a:spcBef>
                <a:spcPts val="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7: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18" name="Google Shape;318;p7: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7: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Write EITC on the flipchart. Ask whether anyone knows what EITC stands for. If no one responds, explain that the EITC is a tax credit for low-income workers and that many people use their refund to open a bank account.</a:t>
            </a:r>
            <a:endParaRPr/>
          </a:p>
          <a:p>
            <a:pPr indent="0" lvl="0" marL="0" rtl="0" algn="l">
              <a:spcBef>
                <a:spcPts val="0"/>
              </a:spcBef>
              <a:spcAft>
                <a:spcPts val="0"/>
              </a:spcAft>
              <a:buNone/>
            </a:pPr>
            <a:r>
              <a:rPr lang="en-US" sz="1000">
                <a:latin typeface="Verdana"/>
                <a:ea typeface="Verdana"/>
                <a:cs typeface="Verdana"/>
                <a:sym typeface="Verdana"/>
              </a:rPr>
              <a:t>Display </a:t>
            </a:r>
            <a:r>
              <a:rPr b="1" lang="en-US" sz="1000">
                <a:latin typeface="Verdana"/>
                <a:ea typeface="Verdana"/>
                <a:cs typeface="Verdana"/>
                <a:sym typeface="Verdana"/>
              </a:rPr>
              <a:t>“Slide 2: The Earned Income Tax Credit.” </a:t>
            </a:r>
            <a:r>
              <a:rPr lang="en-US" sz="1000">
                <a:latin typeface="Verdana"/>
                <a:ea typeface="Verdana"/>
                <a:cs typeface="Verdana"/>
                <a:sym typeface="Verdana"/>
              </a:rPr>
              <a:t>Discuss the eligibility requirements and the different suggestions of how to bank your EITC refund. Have participants list their own ideas for banking an EITC refund.</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b="1" lang="en-US" sz="1000">
                <a:latin typeface="Verdana"/>
                <a:ea typeface="Verdana"/>
                <a:cs typeface="Verdana"/>
                <a:sym typeface="Verdana"/>
              </a:rPr>
              <a:t>Ways to bank your EITC refund:</a:t>
            </a:r>
            <a:endParaRPr/>
          </a:p>
          <a:p>
            <a:pPr indent="0" lvl="0" marL="0" rtl="0" algn="l">
              <a:spcBef>
                <a:spcPts val="0"/>
              </a:spcBef>
              <a:spcAft>
                <a:spcPts val="0"/>
              </a:spcAft>
              <a:buNone/>
            </a:pPr>
            <a:r>
              <a:rPr lang="en-US" sz="1000">
                <a:latin typeface="Verdana"/>
                <a:ea typeface="Verdana"/>
                <a:cs typeface="Verdana"/>
                <a:sym typeface="Verdana"/>
              </a:rPr>
              <a:t>1. Start an emergency savings fund by opening a savings account.</a:t>
            </a:r>
            <a:endParaRPr/>
          </a:p>
          <a:p>
            <a:pPr indent="0" lvl="0" marL="0" rtl="0" algn="l">
              <a:spcBef>
                <a:spcPts val="0"/>
              </a:spcBef>
              <a:spcAft>
                <a:spcPts val="0"/>
              </a:spcAft>
              <a:buNone/>
            </a:pPr>
            <a:r>
              <a:rPr lang="en-US" sz="1000">
                <a:latin typeface="Verdana"/>
                <a:ea typeface="Verdana"/>
                <a:cs typeface="Verdana"/>
                <a:sym typeface="Verdana"/>
              </a:rPr>
              <a:t>2. Open a checking account so you can avoid paying check cashing fees and paying for money orders.</a:t>
            </a:r>
            <a:endParaRPr/>
          </a:p>
          <a:p>
            <a:pPr indent="0" lvl="0" marL="0" rtl="0" algn="l">
              <a:spcBef>
                <a:spcPts val="0"/>
              </a:spcBef>
              <a:spcAft>
                <a:spcPts val="0"/>
              </a:spcAft>
              <a:buNone/>
            </a:pPr>
            <a:r>
              <a:rPr lang="en-US" sz="1000">
                <a:latin typeface="Verdana"/>
                <a:ea typeface="Verdana"/>
                <a:cs typeface="Verdana"/>
                <a:sym typeface="Verdana"/>
              </a:rPr>
              <a:t>3. Save for the future by opening a Certificate of Deposit.</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300"/>
              </a:spcBef>
              <a:spcAft>
                <a:spcPts val="0"/>
              </a:spcAft>
              <a:buNone/>
            </a:pPr>
            <a:r>
              <a:rPr i="1" lang="en-US" sz="1000">
                <a:latin typeface="Verdana"/>
                <a:ea typeface="Verdana"/>
                <a:cs typeface="Verdana"/>
                <a:sym typeface="Verdana"/>
              </a:rPr>
              <a:t>*EITC refunds will vary by applicant. For more information, consult a tax preparer or refer to the VITA, IDA, and CFED Resources in the Appendix.</a:t>
            </a:r>
            <a:endParaRPr sz="1000">
              <a:latin typeface="Verdana"/>
              <a:ea typeface="Verdana"/>
              <a:cs typeface="Verdana"/>
              <a:sym typeface="Verdana"/>
            </a:endParaRPr>
          </a:p>
          <a:p>
            <a:pPr indent="0" lvl="0" marL="0" rtl="0" algn="l">
              <a:spcBef>
                <a:spcPts val="0"/>
              </a:spcBef>
              <a:spcAft>
                <a:spcPts val="0"/>
              </a:spcAft>
              <a:buNone/>
            </a:pPr>
            <a:r>
              <a:t/>
            </a:r>
            <a:endParaRPr sz="1000">
              <a:latin typeface="Verdana"/>
              <a:ea typeface="Verdana"/>
              <a:cs typeface="Verdana"/>
              <a:sym typeface="Verdana"/>
            </a:endParaRPr>
          </a:p>
          <a:p>
            <a:pPr indent="-285750" lvl="0" marL="285750" rtl="0" algn="l">
              <a:spcBef>
                <a:spcPts val="300"/>
              </a:spcBef>
              <a:spcAft>
                <a:spcPts val="0"/>
              </a:spcAft>
              <a:buClr>
                <a:schemeClr val="dk1"/>
              </a:buClr>
              <a:buSzPts val="1000"/>
              <a:buFont typeface="Arial"/>
              <a:buChar char="•"/>
            </a:pPr>
            <a:r>
              <a:rPr lang="en-US" sz="1000">
                <a:latin typeface="Tahoma"/>
                <a:ea typeface="Tahoma"/>
                <a:cs typeface="Tahoma"/>
                <a:sym typeface="Tahoma"/>
              </a:rPr>
              <a:t>The Earned Income Tax Credit (EITC)- a federal income tax credit for low-income workers. The credit reduces the amount of tax an individual owes, and may be returned to the taxpayer in the form of a refund. Some states offer additional forms of EITC.</a:t>
            </a:r>
            <a:endParaRPr/>
          </a:p>
          <a:p>
            <a:pPr indent="0" lvl="0" marL="0" rtl="0" algn="l">
              <a:spcBef>
                <a:spcPts val="300"/>
              </a:spcBef>
              <a:spcAft>
                <a:spcPts val="0"/>
              </a:spcAft>
              <a:buNone/>
            </a:pPr>
            <a:r>
              <a:t/>
            </a:r>
            <a:endParaRPr sz="1000">
              <a:latin typeface="Tahoma"/>
              <a:ea typeface="Tahoma"/>
              <a:cs typeface="Tahoma"/>
              <a:sym typeface="Tahoma"/>
            </a:endParaRPr>
          </a:p>
          <a:p>
            <a:pPr indent="0" lvl="0" marL="0" rtl="0" algn="l">
              <a:spcBef>
                <a:spcPts val="300"/>
              </a:spcBef>
              <a:spcAft>
                <a:spcPts val="0"/>
              </a:spcAft>
              <a:buNone/>
            </a:pPr>
            <a:r>
              <a:rPr lang="en-US" sz="1000">
                <a:latin typeface="Tahoma"/>
                <a:ea typeface="Tahoma"/>
                <a:cs typeface="Tahoma"/>
                <a:sym typeface="Tahoma"/>
              </a:rPr>
              <a:t>Eligible workers must have an annual income and investment income that falls below a certain level. In tax year 2005, for example, if you are married, have two or more children, and are filing your taxes jointly, your combined annual income must not exceed $37,263. You must have a Social Security Number to receive the EITC.</a:t>
            </a:r>
            <a:endParaRPr/>
          </a:p>
          <a:p>
            <a:pPr indent="0" lvl="0" marL="0" rtl="0" algn="l">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29" name="Google Shape;329;p8:notes"/>
          <p:cNvSpPr/>
          <p:nvPr>
            <p:ph idx="2" type="sldImg"/>
          </p:nvPr>
        </p:nvSpPr>
        <p:spPr>
          <a:xfrm>
            <a:off x="1165225" y="692150"/>
            <a:ext cx="4619625"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8:notes"/>
          <p:cNvSpPr txBox="1"/>
          <p:nvPr>
            <p:ph idx="1" type="body"/>
          </p:nvPr>
        </p:nvSpPr>
        <p:spPr>
          <a:xfrm>
            <a:off x="927100" y="4387850"/>
            <a:ext cx="5095875"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000">
                <a:latin typeface="Verdana"/>
                <a:ea typeface="Verdana"/>
                <a:cs typeface="Verdana"/>
                <a:sym typeface="Verdana"/>
              </a:rPr>
              <a:t>Tell participants that the purpose of this activity is to become aware of the many services of a bank. Participants will learn to:</a:t>
            </a:r>
            <a:endParaRPr/>
          </a:p>
          <a:p>
            <a:pPr indent="0" lvl="0" marL="0" rtl="0" algn="l">
              <a:spcBef>
                <a:spcPts val="0"/>
              </a:spcBef>
              <a:spcAft>
                <a:spcPts val="0"/>
              </a:spcAft>
              <a:buNone/>
            </a:pPr>
            <a:r>
              <a:rPr lang="en-US" sz="1000">
                <a:latin typeface="Verdana"/>
                <a:ea typeface="Verdana"/>
                <a:cs typeface="Verdana"/>
                <a:sym typeface="Verdana"/>
              </a:rPr>
              <a:t>• Identify financial services provided by a bank, including electronic banking.</a:t>
            </a:r>
            <a:endParaRPr/>
          </a:p>
          <a:p>
            <a:pPr indent="0" lvl="0" marL="0" rtl="0" algn="l">
              <a:spcBef>
                <a:spcPts val="0"/>
              </a:spcBef>
              <a:spcAft>
                <a:spcPts val="0"/>
              </a:spcAft>
              <a:buNone/>
            </a:pPr>
            <a:r>
              <a:rPr lang="en-US" sz="1000">
                <a:latin typeface="Verdana"/>
                <a:ea typeface="Verdana"/>
                <a:cs typeface="Verdana"/>
                <a:sym typeface="Verdana"/>
              </a:rPr>
              <a:t>• Identify the bank employees who provide these services.</a:t>
            </a:r>
            <a:endParaRPr/>
          </a:p>
          <a:p>
            <a:pPr indent="0" lvl="0" marL="0" rtl="0" algn="l">
              <a:spcBef>
                <a:spcPts val="0"/>
              </a:spcBef>
              <a:spcAft>
                <a:spcPts val="0"/>
              </a:spcAft>
              <a:buNone/>
            </a:pPr>
            <a:r>
              <a:rPr lang="en-US" sz="1000">
                <a:latin typeface="Verdana"/>
                <a:ea typeface="Verdana"/>
                <a:cs typeface="Verdana"/>
                <a:sym typeface="Verdana"/>
              </a:rPr>
              <a:t>• Decide on services of personal benefit.</a:t>
            </a:r>
            <a:endParaRPr/>
          </a:p>
          <a:p>
            <a:pPr indent="0" lvl="0" marL="0" rtl="0" algn="l">
              <a:spcBef>
                <a:spcPts val="0"/>
              </a:spcBef>
              <a:spcAft>
                <a:spcPts val="0"/>
              </a:spcAft>
              <a:buNone/>
            </a:pPr>
            <a:r>
              <a:rPr lang="en-US" sz="1000">
                <a:latin typeface="Verdana"/>
                <a:ea typeface="Verdana"/>
                <a:cs typeface="Verdana"/>
                <a:sym typeface="Verdana"/>
              </a:rPr>
              <a:t>• Recognize the impact of state and federal regulations upon the security of a bank.</a:t>
            </a:r>
            <a:endParaRPr/>
          </a:p>
          <a:p>
            <a:pPr indent="0" lvl="0" marL="0" rtl="0" algn="l">
              <a:spcBef>
                <a:spcPts val="0"/>
              </a:spcBef>
              <a:spcAft>
                <a:spcPts val="0"/>
              </a:spcAft>
              <a:buNone/>
            </a:pPr>
            <a:r>
              <a:t/>
            </a:r>
            <a:endParaRPr sz="1000">
              <a:latin typeface="Verdana"/>
              <a:ea typeface="Verdana"/>
              <a:cs typeface="Verdana"/>
              <a:sym typeface="Verdana"/>
            </a:endParaRPr>
          </a:p>
          <a:p>
            <a:pPr indent="0" lvl="0" marL="0" rtl="0" algn="l">
              <a:spcBef>
                <a:spcPts val="0"/>
              </a:spcBef>
              <a:spcAft>
                <a:spcPts val="0"/>
              </a:spcAft>
              <a:buNone/>
            </a:pPr>
            <a:r>
              <a:rPr lang="en-US" sz="1000">
                <a:latin typeface="Verdana"/>
                <a:ea typeface="Verdana"/>
                <a:cs typeface="Verdana"/>
                <a:sym typeface="Verdana"/>
              </a:rPr>
              <a:t>Begin the discussion by asking the participants to share the types of financial services they use at their local bank.</a:t>
            </a:r>
            <a:endParaRPr/>
          </a:p>
          <a:p>
            <a:pPr indent="0" lvl="0" marL="0" rtl="0" algn="l">
              <a:spcBef>
                <a:spcPts val="0"/>
              </a:spcBef>
              <a:spcAft>
                <a:spcPts val="0"/>
              </a:spcAft>
              <a:buNone/>
            </a:pPr>
            <a:r>
              <a:rPr lang="en-US" sz="1000">
                <a:latin typeface="Verdana"/>
                <a:ea typeface="Verdana"/>
                <a:cs typeface="Verdana"/>
                <a:sym typeface="Verdana"/>
              </a:rPr>
              <a:t>• Make a list of the responses on the flipchart, board, or blank transparency.</a:t>
            </a:r>
            <a:endParaRPr/>
          </a:p>
          <a:p>
            <a:pPr indent="0" lvl="0" marL="0" rtl="0" algn="l">
              <a:spcBef>
                <a:spcPts val="0"/>
              </a:spcBef>
              <a:spcAft>
                <a:spcPts val="0"/>
              </a:spcAft>
              <a:buNone/>
            </a:pPr>
            <a:r>
              <a:rPr lang="en-US" sz="1000">
                <a:latin typeface="Verdana"/>
                <a:ea typeface="Verdana"/>
                <a:cs typeface="Verdana"/>
                <a:sym typeface="Verdana"/>
              </a:rPr>
              <a:t>• This list does not need to be exhaustive, just an icebreaker for later group discussions.</a:t>
            </a:r>
            <a:endParaRPr/>
          </a:p>
          <a:p>
            <a:pPr indent="0" lvl="0" marL="0" rtl="0" algn="l">
              <a:lnSpc>
                <a:spcPct val="90000"/>
              </a:lnSpc>
              <a:spcBef>
                <a:spcPts val="300"/>
              </a:spcBef>
              <a:spcAft>
                <a:spcPts val="0"/>
              </a:spcAft>
              <a:buNone/>
            </a:pPr>
            <a:r>
              <a:t/>
            </a:r>
            <a:endParaRPr sz="1000">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9:notes"/>
          <p:cNvSpPr txBox="1"/>
          <p:nvPr>
            <p:ph idx="12" type="sldNum"/>
          </p:nvPr>
        </p:nvSpPr>
        <p:spPr>
          <a:xfrm>
            <a:off x="3938588" y="8774113"/>
            <a:ext cx="3011487" cy="461962"/>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339" name="Google Shape;339;p9:notes"/>
          <p:cNvSpPr/>
          <p:nvPr>
            <p:ph idx="2" type="sldImg"/>
          </p:nvPr>
        </p:nvSpPr>
        <p:spPr>
          <a:xfrm>
            <a:off x="1679575" y="692150"/>
            <a:ext cx="3444875" cy="2584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9:notes"/>
          <p:cNvSpPr txBox="1"/>
          <p:nvPr>
            <p:ph idx="1" type="body"/>
          </p:nvPr>
        </p:nvSpPr>
        <p:spPr>
          <a:xfrm>
            <a:off x="152400" y="3505200"/>
            <a:ext cx="6477000" cy="415607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900">
                <a:latin typeface="Verdana"/>
                <a:ea typeface="Verdana"/>
                <a:cs typeface="Verdana"/>
                <a:sym typeface="Verdana"/>
              </a:rPr>
              <a:t>Remind participants that banks now offer a wide variety of services, many of them electronic in nature.</a:t>
            </a:r>
            <a:endParaRPr/>
          </a:p>
          <a:p>
            <a:pPr indent="0" lvl="0" marL="0" rtl="0" algn="l">
              <a:spcBef>
                <a:spcPts val="0"/>
              </a:spcBef>
              <a:spcAft>
                <a:spcPts val="0"/>
              </a:spcAft>
              <a:buNone/>
            </a:pPr>
            <a:r>
              <a:rPr lang="en-US" sz="900">
                <a:latin typeface="Verdana"/>
                <a:ea typeface="Verdana"/>
                <a:cs typeface="Verdana"/>
                <a:sym typeface="Verdana"/>
              </a:rPr>
              <a:t>• Ask everyone to brainstorm with you about new types of electronic financial services provided by banks.</a:t>
            </a:r>
            <a:endParaRPr/>
          </a:p>
          <a:p>
            <a:pPr indent="0" lvl="0" marL="0" rtl="0" algn="l">
              <a:spcBef>
                <a:spcPts val="0"/>
              </a:spcBef>
              <a:spcAft>
                <a:spcPts val="0"/>
              </a:spcAft>
              <a:buNone/>
            </a:pPr>
            <a:r>
              <a:rPr lang="en-US" sz="900">
                <a:latin typeface="Verdana"/>
                <a:ea typeface="Verdana"/>
                <a:cs typeface="Verdana"/>
                <a:sym typeface="Verdana"/>
              </a:rPr>
              <a:t>• Record the responses on a flipchart, board, or blank transparency. Inform participants that the next activity will focus on one specific financial service—remittances.</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lang="en-US" sz="900">
                <a:latin typeface="Verdana"/>
                <a:ea typeface="Verdana"/>
                <a:cs typeface="Verdana"/>
                <a:sym typeface="Verdana"/>
              </a:rPr>
              <a:t>Display </a:t>
            </a:r>
            <a:r>
              <a:rPr b="1" lang="en-US" sz="900">
                <a:latin typeface="Verdana"/>
                <a:ea typeface="Verdana"/>
                <a:cs typeface="Verdana"/>
                <a:sym typeface="Verdana"/>
              </a:rPr>
              <a:t>“Slide 1: Remittance Options to Send and Receive Money” </a:t>
            </a:r>
            <a:r>
              <a:rPr lang="en-US" sz="900">
                <a:latin typeface="Verdana"/>
                <a:ea typeface="Verdana"/>
                <a:cs typeface="Verdana"/>
                <a:sym typeface="Verdana"/>
              </a:rPr>
              <a:t>to elaborate on the various ways people can send and receive money. Explain the importance of understanding the fees involved with the different methods, since costs may vary.</a:t>
            </a:r>
            <a:endParaRPr/>
          </a:p>
          <a:p>
            <a:pPr indent="0" lvl="0" marL="0" rtl="0" algn="l">
              <a:spcBef>
                <a:spcPts val="0"/>
              </a:spcBef>
              <a:spcAft>
                <a:spcPts val="0"/>
              </a:spcAft>
              <a:buNone/>
            </a:pPr>
            <a:r>
              <a:t/>
            </a:r>
            <a:endParaRPr sz="900">
              <a:latin typeface="Verdana"/>
              <a:ea typeface="Verdana"/>
              <a:cs typeface="Verdana"/>
              <a:sym typeface="Verdana"/>
            </a:endParaRPr>
          </a:p>
          <a:p>
            <a:pPr indent="0" lvl="0" marL="0" rtl="0" algn="l">
              <a:spcBef>
                <a:spcPts val="0"/>
              </a:spcBef>
              <a:spcAft>
                <a:spcPts val="0"/>
              </a:spcAft>
              <a:buNone/>
            </a:pPr>
            <a:r>
              <a:rPr b="1" lang="en-US" sz="900">
                <a:latin typeface="Verdana"/>
                <a:ea typeface="Verdana"/>
                <a:cs typeface="Verdana"/>
                <a:sym typeface="Verdana"/>
              </a:rPr>
              <a:t>1. Money Transfer Organizations (MTOs)</a:t>
            </a:r>
            <a:endParaRPr/>
          </a:p>
          <a:p>
            <a:pPr indent="0" lvl="0" marL="0" rtl="0" algn="l">
              <a:spcBef>
                <a:spcPts val="0"/>
              </a:spcBef>
              <a:spcAft>
                <a:spcPts val="0"/>
              </a:spcAft>
              <a:buNone/>
            </a:pPr>
            <a:r>
              <a:rPr lang="en-US" sz="900">
                <a:latin typeface="Verdana"/>
                <a:ea typeface="Verdana"/>
                <a:cs typeface="Verdana"/>
                <a:sym typeface="Verdana"/>
              </a:rPr>
              <a:t>MTOs, such as Western Union and MoneyGram, are licensed regional or global companies that offer cash transfers across borders. These services are available at agents within the local community, on the phone, or on the Internet.</a:t>
            </a:r>
            <a:endParaRPr/>
          </a:p>
          <a:p>
            <a:pPr indent="0" lvl="0" marL="0" rtl="0" algn="l">
              <a:spcBef>
                <a:spcPts val="0"/>
              </a:spcBef>
              <a:spcAft>
                <a:spcPts val="0"/>
              </a:spcAft>
              <a:buNone/>
            </a:pPr>
            <a:r>
              <a:rPr b="1" lang="en-US" sz="900">
                <a:latin typeface="Verdana"/>
                <a:ea typeface="Verdana"/>
                <a:cs typeface="Verdana"/>
                <a:sym typeface="Verdana"/>
              </a:rPr>
              <a:t>2. Bank Transfers</a:t>
            </a:r>
            <a:endParaRPr/>
          </a:p>
          <a:p>
            <a:pPr indent="0" lvl="0" marL="0" rtl="0" algn="l">
              <a:spcBef>
                <a:spcPts val="0"/>
              </a:spcBef>
              <a:spcAft>
                <a:spcPts val="0"/>
              </a:spcAft>
              <a:buNone/>
            </a:pPr>
            <a:r>
              <a:rPr lang="en-US" sz="900">
                <a:latin typeface="Verdana"/>
                <a:ea typeface="Verdana"/>
                <a:cs typeface="Verdana"/>
                <a:sym typeface="Verdana"/>
              </a:rPr>
              <a:t>Some banks and credit unions offer money transfer services from bank account to bank account and from bank account to cash, typically through a wire transfer or via check. The services are available via the bank branch, ATM, phone, and Internet. The money can be picked up at a local bank branch/agent or via a debit card through ATMs.</a:t>
            </a:r>
            <a:endParaRPr/>
          </a:p>
          <a:p>
            <a:pPr indent="0" lvl="0" marL="0" rtl="0" algn="l">
              <a:spcBef>
                <a:spcPts val="0"/>
              </a:spcBef>
              <a:spcAft>
                <a:spcPts val="0"/>
              </a:spcAft>
              <a:buNone/>
            </a:pPr>
            <a:r>
              <a:rPr b="1" lang="en-US" sz="900">
                <a:latin typeface="Verdana"/>
                <a:ea typeface="Verdana"/>
                <a:cs typeface="Verdana"/>
                <a:sym typeface="Verdana"/>
              </a:rPr>
              <a:t>3. Hand Delivery</a:t>
            </a:r>
            <a:endParaRPr/>
          </a:p>
          <a:p>
            <a:pPr indent="0" lvl="0" marL="0" rtl="0" algn="l">
              <a:spcBef>
                <a:spcPts val="0"/>
              </a:spcBef>
              <a:spcAft>
                <a:spcPts val="0"/>
              </a:spcAft>
              <a:buNone/>
            </a:pPr>
            <a:r>
              <a:rPr lang="en-US" sz="900">
                <a:latin typeface="Verdana"/>
                <a:ea typeface="Verdana"/>
                <a:cs typeface="Verdana"/>
                <a:sym typeface="Verdana"/>
              </a:rPr>
              <a:t>Some immigrants send money home through a courier, friends, or families returning to their home country for hand-delivery of the remittances.</a:t>
            </a:r>
            <a:endParaRPr/>
          </a:p>
          <a:p>
            <a:pPr indent="0" lvl="0" marL="0" rtl="0" algn="l">
              <a:spcBef>
                <a:spcPts val="0"/>
              </a:spcBef>
              <a:spcAft>
                <a:spcPts val="0"/>
              </a:spcAft>
              <a:buNone/>
            </a:pPr>
            <a:r>
              <a:rPr b="1" lang="en-US" sz="900">
                <a:latin typeface="Verdana"/>
                <a:ea typeface="Verdana"/>
                <a:cs typeface="Verdana"/>
                <a:sym typeface="Verdana"/>
              </a:rPr>
              <a:t>4. Mail</a:t>
            </a:r>
            <a:endParaRPr/>
          </a:p>
          <a:p>
            <a:pPr indent="0" lvl="0" marL="0" rtl="0" algn="l">
              <a:spcBef>
                <a:spcPts val="0"/>
              </a:spcBef>
              <a:spcAft>
                <a:spcPts val="0"/>
              </a:spcAft>
              <a:buNone/>
            </a:pPr>
            <a:r>
              <a:rPr lang="en-US" sz="900">
                <a:latin typeface="Verdana"/>
                <a:ea typeface="Verdana"/>
                <a:cs typeface="Verdana"/>
                <a:sym typeface="Verdana"/>
              </a:rPr>
              <a:t>Some immigrants send cash, money orders, or checks via the mail to their families in their home country.</a:t>
            </a:r>
            <a:endParaRPr/>
          </a:p>
          <a:p>
            <a:pPr indent="0" lvl="0" marL="0" rtl="0" algn="l">
              <a:spcBef>
                <a:spcPts val="0"/>
              </a:spcBef>
              <a:spcAft>
                <a:spcPts val="0"/>
              </a:spcAft>
              <a:buNone/>
            </a:pPr>
            <a:r>
              <a:rPr b="1" lang="en-US" sz="900">
                <a:latin typeface="Verdana"/>
                <a:ea typeface="Verdana"/>
                <a:cs typeface="Verdana"/>
                <a:sym typeface="Verdana"/>
              </a:rPr>
              <a:t>5. Hawala</a:t>
            </a:r>
            <a:endParaRPr/>
          </a:p>
          <a:p>
            <a:pPr indent="0" lvl="0" marL="0" rtl="0" algn="l">
              <a:spcBef>
                <a:spcPts val="0"/>
              </a:spcBef>
              <a:spcAft>
                <a:spcPts val="0"/>
              </a:spcAft>
              <a:buNone/>
            </a:pPr>
            <a:r>
              <a:rPr lang="en-US" sz="900">
                <a:latin typeface="Verdana"/>
                <a:ea typeface="Verdana"/>
                <a:cs typeface="Verdana"/>
                <a:sym typeface="Verdana"/>
              </a:rPr>
              <a:t>Hawala is an informal system, where an agent in the host country receives a certain amount and asks an agent in the destination country to give the corresponding amount in the local currency. The two agents will settle the debt through various mechanisms at a later time. This practice is common throughout South Asia.</a:t>
            </a:r>
            <a:endParaRPr/>
          </a:p>
          <a:p>
            <a:pPr indent="0" lvl="0" marL="0" rtl="0" algn="l">
              <a:spcBef>
                <a:spcPts val="0"/>
              </a:spcBef>
              <a:spcAft>
                <a:spcPts val="0"/>
              </a:spcAft>
              <a:buNone/>
            </a:pPr>
            <a:r>
              <a:rPr b="1" lang="en-US" sz="900">
                <a:latin typeface="Verdana"/>
                <a:ea typeface="Verdana"/>
                <a:cs typeface="Verdana"/>
                <a:sym typeface="Verdana"/>
              </a:rPr>
              <a:t>6. Post Offices</a:t>
            </a:r>
            <a:endParaRPr/>
          </a:p>
          <a:p>
            <a:pPr indent="0" lvl="0" marL="0" rtl="0" algn="l">
              <a:spcBef>
                <a:spcPts val="0"/>
              </a:spcBef>
              <a:spcAft>
                <a:spcPts val="0"/>
              </a:spcAft>
              <a:buNone/>
            </a:pPr>
            <a:r>
              <a:rPr lang="en-US" sz="900">
                <a:latin typeface="Verdana"/>
                <a:ea typeface="Verdana"/>
                <a:cs typeface="Verdana"/>
                <a:sym typeface="Verdana"/>
              </a:rPr>
              <a:t>Post offices throughout the world handle money transfers between countries. Countries in which post offices are used for remittance include the U.S., Mexico, many European countries, China, Israel, and Brazil.</a:t>
            </a:r>
            <a:endParaRPr/>
          </a:p>
          <a:p>
            <a:pPr indent="0" lvl="0" marL="0" rtl="0" algn="l">
              <a:spcBef>
                <a:spcPts val="0"/>
              </a:spcBef>
              <a:spcAft>
                <a:spcPts val="0"/>
              </a:spcAft>
              <a:buNone/>
            </a:pPr>
            <a:r>
              <a:rPr b="1" lang="en-US" sz="900">
                <a:latin typeface="Verdana"/>
                <a:ea typeface="Verdana"/>
                <a:cs typeface="Verdana"/>
                <a:sym typeface="Verdana"/>
              </a:rPr>
              <a:t>7. Stored Value Cards</a:t>
            </a:r>
            <a:endParaRPr/>
          </a:p>
          <a:p>
            <a:pPr indent="0" lvl="0" marL="0" rtl="0" algn="l">
              <a:spcBef>
                <a:spcPts val="0"/>
              </a:spcBef>
              <a:spcAft>
                <a:spcPts val="0"/>
              </a:spcAft>
              <a:buNone/>
            </a:pPr>
            <a:r>
              <a:rPr lang="en-US" sz="900">
                <a:latin typeface="Verdana"/>
                <a:ea typeface="Verdana"/>
                <a:cs typeface="Verdana"/>
                <a:sym typeface="Verdana"/>
              </a:rPr>
              <a:t>A stored-value card is a pre-paid account and is generally card-based. (The card can be used to transfer funds for payment, for example, to a merchant at a POS terminal, within the pre-paid balance of the account.)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8" name="Shape 58"/>
        <p:cNvGrpSpPr/>
        <p:nvPr/>
      </p:nvGrpSpPr>
      <p:grpSpPr>
        <a:xfrm>
          <a:off x="0" y="0"/>
          <a:ext cx="0" cy="0"/>
          <a:chOff x="0" y="0"/>
          <a:chExt cx="0" cy="0"/>
        </a:xfrm>
      </p:grpSpPr>
      <p:grpSp>
        <p:nvGrpSpPr>
          <p:cNvPr id="59" name="Google Shape;59;p2"/>
          <p:cNvGrpSpPr/>
          <p:nvPr/>
        </p:nvGrpSpPr>
        <p:grpSpPr>
          <a:xfrm>
            <a:off x="-644937" y="0"/>
            <a:ext cx="10458963" cy="7117349"/>
            <a:chOff x="-644736" y="0"/>
            <a:chExt cx="10458272" cy="7117349"/>
          </a:xfrm>
        </p:grpSpPr>
        <p:grpSp>
          <p:nvGrpSpPr>
            <p:cNvPr id="60" name="Google Shape;60;p2"/>
            <p:cNvGrpSpPr/>
            <p:nvPr/>
          </p:nvGrpSpPr>
          <p:grpSpPr>
            <a:xfrm>
              <a:off x="159" y="0"/>
              <a:ext cx="9143396" cy="6858000"/>
              <a:chOff x="159" y="0"/>
              <a:chExt cx="9143396" cy="6858000"/>
            </a:xfrm>
          </p:grpSpPr>
          <p:grpSp>
            <p:nvGrpSpPr>
              <p:cNvPr id="61" name="Google Shape;61;p2"/>
              <p:cNvGrpSpPr/>
              <p:nvPr/>
            </p:nvGrpSpPr>
            <p:grpSpPr>
              <a:xfrm>
                <a:off x="159" y="0"/>
                <a:ext cx="2514434" cy="6858000"/>
                <a:chOff x="159" y="0"/>
                <a:chExt cx="2514434" cy="6858000"/>
              </a:xfrm>
            </p:grpSpPr>
            <p:sp>
              <p:nvSpPr>
                <p:cNvPr id="62" name="Google Shape;62;p2"/>
                <p:cNvSpPr/>
                <p:nvPr/>
              </p:nvSpPr>
              <p:spPr>
                <a:xfrm>
                  <a:off x="914499"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63" name="Google Shape;63;p2"/>
                <p:cNvSpPr/>
                <p:nvPr/>
              </p:nvSpPr>
              <p:spPr>
                <a:xfrm>
                  <a:off x="159"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64" name="Google Shape;64;p2"/>
                <p:cNvSpPr/>
                <p:nvPr/>
              </p:nvSpPr>
              <p:spPr>
                <a:xfrm>
                  <a:off x="228744"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65" name="Google Shape;65;p2"/>
              <p:cNvGrpSpPr/>
              <p:nvPr/>
            </p:nvGrpSpPr>
            <p:grpSpPr>
              <a:xfrm>
                <a:off x="422406" y="0"/>
                <a:ext cx="2514434" cy="6858000"/>
                <a:chOff x="-504" y="0"/>
                <a:chExt cx="2514434" cy="6858000"/>
              </a:xfrm>
            </p:grpSpPr>
            <p:sp>
              <p:nvSpPr>
                <p:cNvPr id="66" name="Google Shape;66;p2"/>
                <p:cNvSpPr/>
                <p:nvPr/>
              </p:nvSpPr>
              <p:spPr>
                <a:xfrm>
                  <a:off x="913836"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67" name="Google Shape;67;p2"/>
                <p:cNvSpPr/>
                <p:nvPr/>
              </p:nvSpPr>
              <p:spPr>
                <a:xfrm>
                  <a:off x="-504"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68" name="Google Shape;68;p2"/>
                <p:cNvSpPr/>
                <p:nvPr/>
              </p:nvSpPr>
              <p:spPr>
                <a:xfrm>
                  <a:off x="228081"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69" name="Google Shape;69;p2"/>
              <p:cNvGrpSpPr/>
              <p:nvPr/>
            </p:nvGrpSpPr>
            <p:grpSpPr>
              <a:xfrm rot="10800000">
                <a:off x="6629121" y="0"/>
                <a:ext cx="2514434" cy="6858000"/>
                <a:chOff x="445" y="0"/>
                <a:chExt cx="2514434" cy="6858000"/>
              </a:xfrm>
            </p:grpSpPr>
            <p:sp>
              <p:nvSpPr>
                <p:cNvPr id="70" name="Google Shape;70;p2"/>
                <p:cNvSpPr/>
                <p:nvPr/>
              </p:nvSpPr>
              <p:spPr>
                <a:xfrm>
                  <a:off x="914785"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71" name="Google Shape;71;p2"/>
                <p:cNvSpPr/>
                <p:nvPr/>
              </p:nvSpPr>
              <p:spPr>
                <a:xfrm>
                  <a:off x="445"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72" name="Google Shape;72;p2"/>
                <p:cNvSpPr/>
                <p:nvPr/>
              </p:nvSpPr>
              <p:spPr>
                <a:xfrm>
                  <a:off x="229030"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73" name="Google Shape;73;p2"/>
              <p:cNvSpPr/>
              <p:nvPr/>
            </p:nvSpPr>
            <p:spPr>
              <a:xfrm>
                <a:off x="3809907" y="0"/>
                <a:ext cx="281921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74" name="Google Shape;74;p2"/>
              <p:cNvSpPr/>
              <p:nvPr/>
            </p:nvSpPr>
            <p:spPr>
              <a:xfrm>
                <a:off x="2895568"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75" name="Google Shape;75;p2"/>
              <p:cNvSpPr/>
              <p:nvPr/>
            </p:nvSpPr>
            <p:spPr>
              <a:xfrm>
                <a:off x="3124153"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76" name="Google Shape;76;p2"/>
            <p:cNvSpPr/>
            <p:nvPr/>
          </p:nvSpPr>
          <p:spPr>
            <a:xfrm>
              <a:off x="-12540" y="5035550"/>
              <a:ext cx="9144984" cy="1174750"/>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77" name="Google Shape;77;p2"/>
            <p:cNvSpPr/>
            <p:nvPr/>
          </p:nvSpPr>
          <p:spPr>
            <a:xfrm>
              <a:off x="-12540" y="3467100"/>
              <a:ext cx="9144984" cy="890588"/>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78" name="Google Shape;78;p2"/>
            <p:cNvSpPr/>
            <p:nvPr/>
          </p:nvSpPr>
          <p:spPr>
            <a:xfrm>
              <a:off x="-23653" y="5640388"/>
              <a:ext cx="3004940" cy="1211262"/>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79" name="Google Shape;79;p2"/>
            <p:cNvSpPr/>
            <p:nvPr/>
          </p:nvSpPr>
          <p:spPr>
            <a:xfrm>
              <a:off x="-12540" y="5284788"/>
              <a:ext cx="9144984" cy="1477962"/>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80" name="Google Shape;80;p2"/>
            <p:cNvSpPr/>
            <p:nvPr/>
          </p:nvSpPr>
          <p:spPr>
            <a:xfrm>
              <a:off x="2136793" y="5132388"/>
              <a:ext cx="6982952" cy="171926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81" name="Google Shape;81;p2"/>
            <p:cNvSpPr/>
            <p:nvPr/>
          </p:nvSpPr>
          <p:spPr>
            <a:xfrm rot="1800000">
              <a:off x="2995574" y="2859088"/>
              <a:ext cx="1601681"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2" name="Google Shape;82;p2"/>
            <p:cNvSpPr/>
            <p:nvPr/>
          </p:nvSpPr>
          <p:spPr>
            <a:xfrm rot="1800000">
              <a:off x="3719426"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3" name="Google Shape;83;p2"/>
            <p:cNvSpPr/>
            <p:nvPr/>
          </p:nvSpPr>
          <p:spPr>
            <a:xfrm rot="1800000">
              <a:off x="3728950" y="15922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4" name="Google Shape;84;p2"/>
            <p:cNvSpPr/>
            <p:nvPr/>
          </p:nvSpPr>
          <p:spPr>
            <a:xfrm rot="1800000">
              <a:off x="2976525" y="325438"/>
              <a:ext cx="1601681" cy="1389062"/>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5" name="Google Shape;85;p2"/>
            <p:cNvSpPr/>
            <p:nvPr/>
          </p:nvSpPr>
          <p:spPr>
            <a:xfrm rot="1800000">
              <a:off x="4462327" y="5383213"/>
              <a:ext cx="1601681" cy="1389062"/>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6" name="Google Shape;86;p2"/>
            <p:cNvSpPr/>
            <p:nvPr/>
          </p:nvSpPr>
          <p:spPr>
            <a:xfrm rot="1800000">
              <a:off x="-382404" y="4202113"/>
              <a:ext cx="1261980" cy="1387475"/>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7" name="Google Shape;87;p2"/>
            <p:cNvSpPr/>
            <p:nvPr/>
          </p:nvSpPr>
          <p:spPr>
            <a:xfrm rot="1800000">
              <a:off x="23970" y="540226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8" name="Google Shape;88;p2"/>
            <p:cNvSpPr/>
            <p:nvPr/>
          </p:nvSpPr>
          <p:spPr>
            <a:xfrm rot="1800000">
              <a:off x="52543" y="28495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89" name="Google Shape;89;p2"/>
            <p:cNvSpPr/>
            <p:nvPr/>
          </p:nvSpPr>
          <p:spPr>
            <a:xfrm rot="1800000">
              <a:off x="776395"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0" name="Google Shape;90;p2"/>
            <p:cNvSpPr/>
            <p:nvPr/>
          </p:nvSpPr>
          <p:spPr>
            <a:xfrm rot="1800000">
              <a:off x="1509772" y="54117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1" name="Google Shape;91;p2"/>
            <p:cNvSpPr/>
            <p:nvPr/>
          </p:nvSpPr>
          <p:spPr>
            <a:xfrm rot="1800000">
              <a:off x="1528821" y="2859088"/>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2" name="Google Shape;92;p2"/>
            <p:cNvSpPr/>
            <p:nvPr/>
          </p:nvSpPr>
          <p:spPr>
            <a:xfrm rot="1800000">
              <a:off x="795444" y="15636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3" name="Google Shape;93;p2"/>
            <p:cNvSpPr/>
            <p:nvPr/>
          </p:nvSpPr>
          <p:spPr>
            <a:xfrm rot="1800000">
              <a:off x="6806909" y="4144963"/>
              <a:ext cx="1600094"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4" name="Google Shape;94;p2"/>
            <p:cNvSpPr/>
            <p:nvPr/>
          </p:nvSpPr>
          <p:spPr>
            <a:xfrm rot="1800000">
              <a:off x="7549810" y="5421313"/>
              <a:ext cx="1600094"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5" name="Google Shape;95;p2"/>
            <p:cNvSpPr/>
            <p:nvPr/>
          </p:nvSpPr>
          <p:spPr>
            <a:xfrm rot="1800000">
              <a:off x="7549810" y="2868613"/>
              <a:ext cx="1600094"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6" name="Google Shape;96;p2"/>
            <p:cNvSpPr/>
            <p:nvPr/>
          </p:nvSpPr>
          <p:spPr>
            <a:xfrm rot="1800000">
              <a:off x="8306998" y="4056063"/>
              <a:ext cx="1242930" cy="1387475"/>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7" name="Google Shape;97;p2"/>
            <p:cNvSpPr/>
            <p:nvPr/>
          </p:nvSpPr>
          <p:spPr>
            <a:xfrm rot="1800000">
              <a:off x="8306998" y="1511300"/>
              <a:ext cx="1241343" cy="1389063"/>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98" name="Google Shape;98;p2"/>
          <p:cNvSpPr/>
          <p:nvPr/>
        </p:nvSpPr>
        <p:spPr>
          <a:xfrm>
            <a:off x="4560888" y="-22225"/>
            <a:ext cx="3679825" cy="6272213"/>
          </a:xfrm>
          <a:prstGeom prst="rect">
            <a:avLst/>
          </a:prstGeom>
          <a:solidFill>
            <a:srgbClr val="F5F5F5"/>
          </a:solidFill>
          <a:ln cap="flat" cmpd="sng" w="15875">
            <a:solidFill>
              <a:srgbClr val="898E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99" name="Google Shape;99;p2"/>
          <p:cNvSpPr/>
          <p:nvPr/>
        </p:nvSpPr>
        <p:spPr>
          <a:xfrm>
            <a:off x="4649788" y="-22225"/>
            <a:ext cx="3505200" cy="23129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00" name="Google Shape;100;p2"/>
          <p:cNvSpPr/>
          <p:nvPr/>
        </p:nvSpPr>
        <p:spPr>
          <a:xfrm>
            <a:off x="4651375" y="6088063"/>
            <a:ext cx="3505200" cy="825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01" name="Google Shape;101;p2"/>
          <p:cNvSpPr/>
          <p:nvPr/>
        </p:nvSpPr>
        <p:spPr>
          <a:xfrm>
            <a:off x="4651375" y="6088063"/>
            <a:ext cx="3505200" cy="825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pic>
        <p:nvPicPr>
          <p:cNvPr id="102" name="Google Shape;102;p2"/>
          <p:cNvPicPr preferRelativeResize="0"/>
          <p:nvPr/>
        </p:nvPicPr>
        <p:blipFill rotWithShape="1">
          <a:blip r:embed="rId2">
            <a:alphaModFix/>
          </a:blip>
          <a:srcRect b="0" l="0" r="0" t="0"/>
          <a:stretch/>
        </p:blipFill>
        <p:spPr>
          <a:xfrm>
            <a:off x="7924800" y="6248400"/>
            <a:ext cx="1003300" cy="404813"/>
          </a:xfrm>
          <a:prstGeom prst="rect">
            <a:avLst/>
          </a:prstGeom>
          <a:noFill/>
          <a:ln>
            <a:noFill/>
          </a:ln>
        </p:spPr>
      </p:pic>
      <p:sp>
        <p:nvSpPr>
          <p:cNvPr id="103" name="Google Shape;103;p2"/>
          <p:cNvSpPr txBox="1"/>
          <p:nvPr>
            <p:ph type="ctrTitle"/>
          </p:nvPr>
        </p:nvSpPr>
        <p:spPr>
          <a:xfrm>
            <a:off x="4733365" y="2708476"/>
            <a:ext cx="3313355" cy="17021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
          <p:cNvSpPr txBox="1"/>
          <p:nvPr>
            <p:ph idx="1" type="subTitle"/>
          </p:nvPr>
        </p:nvSpPr>
        <p:spPr>
          <a:xfrm>
            <a:off x="4733365" y="4421080"/>
            <a:ext cx="3309803" cy="1260629"/>
          </a:xfrm>
          <a:prstGeom prst="rect">
            <a:avLst/>
          </a:prstGeom>
          <a:noFill/>
          <a:ln>
            <a:noFill/>
          </a:ln>
        </p:spPr>
        <p:txBody>
          <a:bodyPr anchorCtr="0" anchor="t" bIns="45700" lIns="91425" spcFirstLastPara="1" rIns="91425" wrap="square" tIns="45700">
            <a:normAutofit/>
          </a:bodyPr>
          <a:lstStyle>
            <a:lvl1pPr lvl="0" algn="l">
              <a:spcBef>
                <a:spcPts val="360"/>
              </a:spcBef>
              <a:spcAft>
                <a:spcPts val="0"/>
              </a:spcAft>
              <a:buSzPts val="1368"/>
              <a:buNone/>
              <a:defRPr sz="1800">
                <a:solidFill>
                  <a:srgbClr val="424242"/>
                </a:solidFill>
              </a:defRPr>
            </a:lvl1pPr>
            <a:lvl2pPr lvl="1" algn="ctr">
              <a:spcBef>
                <a:spcPts val="440"/>
              </a:spcBef>
              <a:spcAft>
                <a:spcPts val="0"/>
              </a:spcAft>
              <a:buSzPts val="1672"/>
              <a:buNone/>
              <a:defRPr>
                <a:solidFill>
                  <a:srgbClr val="888888"/>
                </a:solidFill>
              </a:defRPr>
            </a:lvl2pPr>
            <a:lvl3pPr lvl="2" algn="ctr">
              <a:spcBef>
                <a:spcPts val="400"/>
              </a:spcBef>
              <a:spcAft>
                <a:spcPts val="0"/>
              </a:spcAft>
              <a:buSzPts val="1520"/>
              <a:buNone/>
              <a:defRPr>
                <a:solidFill>
                  <a:srgbClr val="888888"/>
                </a:solidFill>
              </a:defRPr>
            </a:lvl3pPr>
            <a:lvl4pPr lvl="3" algn="ctr">
              <a:spcBef>
                <a:spcPts val="360"/>
              </a:spcBef>
              <a:spcAft>
                <a:spcPts val="0"/>
              </a:spcAft>
              <a:buSzPts val="1368"/>
              <a:buNone/>
              <a:defRPr>
                <a:solidFill>
                  <a:srgbClr val="888888"/>
                </a:solidFill>
              </a:defRPr>
            </a:lvl4pPr>
            <a:lvl5pPr lvl="4" algn="ctr">
              <a:spcBef>
                <a:spcPts val="320"/>
              </a:spcBef>
              <a:spcAft>
                <a:spcPts val="0"/>
              </a:spcAft>
              <a:buSzPts val="1216"/>
              <a:buNone/>
              <a:defRPr>
                <a:solidFill>
                  <a:srgbClr val="888888"/>
                </a:solidFill>
              </a:defRPr>
            </a:lvl5pPr>
            <a:lvl6pPr lvl="5" algn="ctr">
              <a:spcBef>
                <a:spcPts val="280"/>
              </a:spcBef>
              <a:spcAft>
                <a:spcPts val="0"/>
              </a:spcAft>
              <a:buSzPts val="1064"/>
              <a:buNone/>
              <a:defRPr>
                <a:solidFill>
                  <a:srgbClr val="888888"/>
                </a:solidFill>
              </a:defRPr>
            </a:lvl6pPr>
            <a:lvl7pPr lvl="6" algn="ctr">
              <a:spcBef>
                <a:spcPts val="280"/>
              </a:spcBef>
              <a:spcAft>
                <a:spcPts val="0"/>
              </a:spcAft>
              <a:buSzPts val="1064"/>
              <a:buNone/>
              <a:defRPr>
                <a:solidFill>
                  <a:srgbClr val="888888"/>
                </a:solidFill>
              </a:defRPr>
            </a:lvl7pPr>
            <a:lvl8pPr lvl="7" algn="ctr">
              <a:spcBef>
                <a:spcPts val="280"/>
              </a:spcBef>
              <a:spcAft>
                <a:spcPts val="0"/>
              </a:spcAft>
              <a:buSzPts val="1064"/>
              <a:buNone/>
              <a:defRPr>
                <a:solidFill>
                  <a:srgbClr val="888888"/>
                </a:solidFill>
              </a:defRPr>
            </a:lvl8pPr>
            <a:lvl9pPr lvl="8" algn="ctr">
              <a:spcBef>
                <a:spcPts val="280"/>
              </a:spcBef>
              <a:spcAft>
                <a:spcPts val="0"/>
              </a:spcAft>
              <a:buSzPts val="1064"/>
              <a:buNone/>
              <a:defRPr>
                <a:solidFill>
                  <a:srgbClr val="888888"/>
                </a:solidFill>
              </a:defRPr>
            </a:lvl9pPr>
          </a:lstStyle>
          <a:p/>
        </p:txBody>
      </p:sp>
      <p:sp>
        <p:nvSpPr>
          <p:cNvPr id="105" name="Google Shape;105;p2"/>
          <p:cNvSpPr txBox="1"/>
          <p:nvPr>
            <p:ph idx="10" type="dt"/>
          </p:nvPr>
        </p:nvSpPr>
        <p:spPr>
          <a:xfrm>
            <a:off x="4738688" y="1516063"/>
            <a:ext cx="2133600" cy="7524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
          <p:cNvSpPr txBox="1"/>
          <p:nvPr>
            <p:ph idx="11" type="ftr"/>
          </p:nvPr>
        </p:nvSpPr>
        <p:spPr>
          <a:xfrm>
            <a:off x="5303838" y="5719763"/>
            <a:ext cx="2830512"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solidFill>
                  <a:schemeClr val="accen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
          <p:cNvSpPr txBox="1"/>
          <p:nvPr>
            <p:ph idx="12" type="sldNum"/>
          </p:nvPr>
        </p:nvSpPr>
        <p:spPr>
          <a:xfrm>
            <a:off x="4649788" y="5719763"/>
            <a:ext cx="642937"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chemeClr val="accent1"/>
                </a:solidFill>
                <a:latin typeface="Times"/>
                <a:ea typeface="Times"/>
                <a:cs typeface="Times"/>
                <a:sym typeface="Times"/>
              </a:defRPr>
            </a:lvl1pPr>
            <a:lvl2pPr indent="0" lvl="1" marL="0" marR="0" algn="l">
              <a:spcBef>
                <a:spcPts val="0"/>
              </a:spcBef>
              <a:spcAft>
                <a:spcPts val="0"/>
              </a:spcAft>
              <a:buNone/>
              <a:defRPr b="0" i="0" sz="1200" u="none" cap="none" strike="noStrike">
                <a:solidFill>
                  <a:schemeClr val="accent1"/>
                </a:solidFill>
                <a:latin typeface="Times"/>
                <a:ea typeface="Times"/>
                <a:cs typeface="Times"/>
                <a:sym typeface="Times"/>
              </a:defRPr>
            </a:lvl2pPr>
            <a:lvl3pPr indent="0" lvl="2" marL="0" marR="0" algn="l">
              <a:spcBef>
                <a:spcPts val="0"/>
              </a:spcBef>
              <a:spcAft>
                <a:spcPts val="0"/>
              </a:spcAft>
              <a:buNone/>
              <a:defRPr b="0" i="0" sz="1200" u="none" cap="none" strike="noStrike">
                <a:solidFill>
                  <a:schemeClr val="accent1"/>
                </a:solidFill>
                <a:latin typeface="Times"/>
                <a:ea typeface="Times"/>
                <a:cs typeface="Times"/>
                <a:sym typeface="Times"/>
              </a:defRPr>
            </a:lvl3pPr>
            <a:lvl4pPr indent="0" lvl="3" marL="0" marR="0" algn="l">
              <a:spcBef>
                <a:spcPts val="0"/>
              </a:spcBef>
              <a:spcAft>
                <a:spcPts val="0"/>
              </a:spcAft>
              <a:buNone/>
              <a:defRPr b="0" i="0" sz="1200" u="none" cap="none" strike="noStrike">
                <a:solidFill>
                  <a:schemeClr val="accent1"/>
                </a:solidFill>
                <a:latin typeface="Times"/>
                <a:ea typeface="Times"/>
                <a:cs typeface="Times"/>
                <a:sym typeface="Times"/>
              </a:defRPr>
            </a:lvl4pPr>
            <a:lvl5pPr indent="0" lvl="4" marL="0" marR="0" algn="l">
              <a:spcBef>
                <a:spcPts val="0"/>
              </a:spcBef>
              <a:spcAft>
                <a:spcPts val="0"/>
              </a:spcAft>
              <a:buNone/>
              <a:defRPr b="0" i="0" sz="1200" u="none" cap="none" strike="noStrike">
                <a:solidFill>
                  <a:schemeClr val="accent1"/>
                </a:solidFill>
                <a:latin typeface="Times"/>
                <a:ea typeface="Times"/>
                <a:cs typeface="Times"/>
                <a:sym typeface="Times"/>
              </a:defRPr>
            </a:lvl5pPr>
            <a:lvl6pPr indent="0" lvl="5" marL="0" marR="0" algn="l">
              <a:spcBef>
                <a:spcPts val="0"/>
              </a:spcBef>
              <a:spcAft>
                <a:spcPts val="0"/>
              </a:spcAft>
              <a:buNone/>
              <a:defRPr b="0" i="0" sz="1200" u="none" cap="none" strike="noStrike">
                <a:solidFill>
                  <a:schemeClr val="accent1"/>
                </a:solidFill>
                <a:latin typeface="Times"/>
                <a:ea typeface="Times"/>
                <a:cs typeface="Times"/>
                <a:sym typeface="Times"/>
              </a:defRPr>
            </a:lvl6pPr>
            <a:lvl7pPr indent="0" lvl="6" marL="0" marR="0" algn="l">
              <a:spcBef>
                <a:spcPts val="0"/>
              </a:spcBef>
              <a:spcAft>
                <a:spcPts val="0"/>
              </a:spcAft>
              <a:buNone/>
              <a:defRPr b="0" i="0" sz="1200" u="none" cap="none" strike="noStrike">
                <a:solidFill>
                  <a:schemeClr val="accent1"/>
                </a:solidFill>
                <a:latin typeface="Times"/>
                <a:ea typeface="Times"/>
                <a:cs typeface="Times"/>
                <a:sym typeface="Times"/>
              </a:defRPr>
            </a:lvl7pPr>
            <a:lvl8pPr indent="0" lvl="7" marL="0" marR="0" algn="l">
              <a:spcBef>
                <a:spcPts val="0"/>
              </a:spcBef>
              <a:spcAft>
                <a:spcPts val="0"/>
              </a:spcAft>
              <a:buNone/>
              <a:defRPr b="0" i="0" sz="1200" u="none" cap="none" strike="noStrike">
                <a:solidFill>
                  <a:schemeClr val="accent1"/>
                </a:solidFill>
                <a:latin typeface="Times"/>
                <a:ea typeface="Times"/>
                <a:cs typeface="Times"/>
                <a:sym typeface="Times"/>
              </a:defRPr>
            </a:lvl8pPr>
            <a:lvl9pPr indent="0" lvl="8" marL="0" marR="0" algn="l">
              <a:spcBef>
                <a:spcPts val="0"/>
              </a:spcBef>
              <a:spcAft>
                <a:spcPts val="0"/>
              </a:spcAft>
              <a:buNone/>
              <a:defRPr b="0" i="0" sz="1200" u="none" cap="none" strike="noStrike">
                <a:solidFill>
                  <a:schemeClr val="accent1"/>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7" name="Shape 247"/>
        <p:cNvGrpSpPr/>
        <p:nvPr/>
      </p:nvGrpSpPr>
      <p:grpSpPr>
        <a:xfrm>
          <a:off x="0" y="0"/>
          <a:ext cx="0" cy="0"/>
          <a:chOff x="0" y="0"/>
          <a:chExt cx="0" cy="0"/>
        </a:xfrm>
      </p:grpSpPr>
      <p:sp>
        <p:nvSpPr>
          <p:cNvPr id="248" name="Google Shape;248;p11"/>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1"/>
          <p:cNvSpPr txBox="1"/>
          <p:nvPr>
            <p:ph idx="1" type="body"/>
          </p:nvPr>
        </p:nvSpPr>
        <p:spPr>
          <a:xfrm rot="5400000">
            <a:off x="2677319" y="689769"/>
            <a:ext cx="3508375" cy="6777037"/>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250" name="Google Shape;250;p11"/>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11"/>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1"/>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3" name="Shape 253"/>
        <p:cNvGrpSpPr/>
        <p:nvPr/>
      </p:nvGrpSpPr>
      <p:grpSpPr>
        <a:xfrm>
          <a:off x="0" y="0"/>
          <a:ext cx="0" cy="0"/>
          <a:chOff x="0" y="0"/>
          <a:chExt cx="0" cy="0"/>
        </a:xfrm>
      </p:grpSpPr>
      <p:sp>
        <p:nvSpPr>
          <p:cNvPr id="254" name="Google Shape;254;p12"/>
          <p:cNvSpPr txBox="1"/>
          <p:nvPr>
            <p:ph type="title"/>
          </p:nvPr>
        </p:nvSpPr>
        <p:spPr>
          <a:xfrm rot="5400000">
            <a:off x="4981455" y="2678093"/>
            <a:ext cx="4780344" cy="148445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12"/>
          <p:cNvSpPr txBox="1"/>
          <p:nvPr>
            <p:ph idx="1" type="body"/>
          </p:nvPr>
        </p:nvSpPr>
        <p:spPr>
          <a:xfrm rot="5400000">
            <a:off x="1374976" y="708467"/>
            <a:ext cx="4780344" cy="5423704"/>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256" name="Google Shape;256;p12"/>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12"/>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12"/>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p3"/>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
          <p:cNvSpPr txBox="1"/>
          <p:nvPr>
            <p:ph idx="1" type="body"/>
          </p:nvPr>
        </p:nvSpPr>
        <p:spPr>
          <a:xfrm>
            <a:off x="1042988" y="2324100"/>
            <a:ext cx="6777037" cy="3508375"/>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111" name="Google Shape;111;p3"/>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4"/>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pic>
        <p:nvPicPr>
          <p:cNvPr id="119" name="Google Shape;119;p5"/>
          <p:cNvPicPr preferRelativeResize="0"/>
          <p:nvPr/>
        </p:nvPicPr>
        <p:blipFill rotWithShape="1">
          <a:blip r:embed="rId2">
            <a:alphaModFix/>
          </a:blip>
          <a:srcRect b="0" l="0" r="0" t="0"/>
          <a:stretch/>
        </p:blipFill>
        <p:spPr>
          <a:xfrm>
            <a:off x="8001000" y="6324600"/>
            <a:ext cx="1003300" cy="404813"/>
          </a:xfrm>
          <a:prstGeom prst="rect">
            <a:avLst/>
          </a:prstGeom>
          <a:noFill/>
          <a:ln>
            <a:noFill/>
          </a:ln>
        </p:spPr>
      </p:pic>
      <p:sp>
        <p:nvSpPr>
          <p:cNvPr id="120" name="Google Shape;120;p5"/>
          <p:cNvSpPr txBox="1"/>
          <p:nvPr>
            <p:ph type="title"/>
          </p:nvPr>
        </p:nvSpPr>
        <p:spPr>
          <a:xfrm>
            <a:off x="1258645" y="2900829"/>
            <a:ext cx="6637468"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
          <p:cNvSpPr txBox="1"/>
          <p:nvPr>
            <p:ph idx="1" type="body"/>
          </p:nvPr>
        </p:nvSpPr>
        <p:spPr>
          <a:xfrm>
            <a:off x="1258645" y="4267200"/>
            <a:ext cx="6637467" cy="15204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20"/>
              <a:buNone/>
              <a:defRPr sz="2000">
                <a:solidFill>
                  <a:srgbClr val="888888"/>
                </a:solidFill>
              </a:defRPr>
            </a:lvl1pPr>
            <a:lvl2pPr indent="-228600" lvl="1" marL="914400" algn="l">
              <a:spcBef>
                <a:spcPts val="360"/>
              </a:spcBef>
              <a:spcAft>
                <a:spcPts val="0"/>
              </a:spcAft>
              <a:buSzPts val="1368"/>
              <a:buNone/>
              <a:defRPr sz="1800">
                <a:solidFill>
                  <a:srgbClr val="888888"/>
                </a:solidFill>
              </a:defRPr>
            </a:lvl2pPr>
            <a:lvl3pPr indent="-228600" lvl="2" marL="1371600" algn="l">
              <a:spcBef>
                <a:spcPts val="320"/>
              </a:spcBef>
              <a:spcAft>
                <a:spcPts val="0"/>
              </a:spcAft>
              <a:buSzPts val="1216"/>
              <a:buNone/>
              <a:defRPr sz="1600">
                <a:solidFill>
                  <a:srgbClr val="888888"/>
                </a:solidFill>
              </a:defRPr>
            </a:lvl3pPr>
            <a:lvl4pPr indent="-228600" lvl="3" marL="1828800" algn="l">
              <a:spcBef>
                <a:spcPts val="280"/>
              </a:spcBef>
              <a:spcAft>
                <a:spcPts val="0"/>
              </a:spcAft>
              <a:buSzPts val="1064"/>
              <a:buNone/>
              <a:defRPr sz="1400">
                <a:solidFill>
                  <a:srgbClr val="888888"/>
                </a:solidFill>
              </a:defRPr>
            </a:lvl4pPr>
            <a:lvl5pPr indent="-228600" lvl="4" marL="2286000" algn="l">
              <a:spcBef>
                <a:spcPts val="280"/>
              </a:spcBef>
              <a:spcAft>
                <a:spcPts val="0"/>
              </a:spcAft>
              <a:buSzPts val="1064"/>
              <a:buNone/>
              <a:defRPr sz="1400">
                <a:solidFill>
                  <a:srgbClr val="888888"/>
                </a:solidFill>
              </a:defRPr>
            </a:lvl5pPr>
            <a:lvl6pPr indent="-228600" lvl="5" marL="2743200" algn="l">
              <a:spcBef>
                <a:spcPts val="280"/>
              </a:spcBef>
              <a:spcAft>
                <a:spcPts val="0"/>
              </a:spcAft>
              <a:buSzPts val="1064"/>
              <a:buNone/>
              <a:defRPr sz="1400">
                <a:solidFill>
                  <a:srgbClr val="888888"/>
                </a:solidFill>
              </a:defRPr>
            </a:lvl6pPr>
            <a:lvl7pPr indent="-228600" lvl="6" marL="3200400" algn="l">
              <a:spcBef>
                <a:spcPts val="280"/>
              </a:spcBef>
              <a:spcAft>
                <a:spcPts val="0"/>
              </a:spcAft>
              <a:buSzPts val="1064"/>
              <a:buNone/>
              <a:defRPr sz="1400">
                <a:solidFill>
                  <a:srgbClr val="888888"/>
                </a:solidFill>
              </a:defRPr>
            </a:lvl7pPr>
            <a:lvl8pPr indent="-228600" lvl="7" marL="3657600" algn="l">
              <a:spcBef>
                <a:spcPts val="280"/>
              </a:spcBef>
              <a:spcAft>
                <a:spcPts val="0"/>
              </a:spcAft>
              <a:buSzPts val="1064"/>
              <a:buNone/>
              <a:defRPr sz="1400">
                <a:solidFill>
                  <a:srgbClr val="888888"/>
                </a:solidFill>
              </a:defRPr>
            </a:lvl8pPr>
            <a:lvl9pPr indent="-228600" lvl="8" marL="4114800" algn="l">
              <a:spcBef>
                <a:spcPts val="280"/>
              </a:spcBef>
              <a:spcAft>
                <a:spcPts val="0"/>
              </a:spcAft>
              <a:buSzPts val="1064"/>
              <a:buNone/>
              <a:defRPr sz="1400">
                <a:solidFill>
                  <a:srgbClr val="888888"/>
                </a:solidFill>
              </a:defRPr>
            </a:lvl9pPr>
          </a:lstStyle>
          <a:p/>
        </p:txBody>
      </p:sp>
      <p:sp>
        <p:nvSpPr>
          <p:cNvPr id="122" name="Google Shape;122;p5"/>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6"/>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
          <p:cNvSpPr txBox="1"/>
          <p:nvPr>
            <p:ph idx="1" type="body"/>
          </p:nvPr>
        </p:nvSpPr>
        <p:spPr>
          <a:xfrm>
            <a:off x="1042416" y="2313432"/>
            <a:ext cx="3419856" cy="3493008"/>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128" name="Google Shape;128;p6"/>
          <p:cNvSpPr txBox="1"/>
          <p:nvPr>
            <p:ph idx="2" type="body"/>
          </p:nvPr>
        </p:nvSpPr>
        <p:spPr>
          <a:xfrm>
            <a:off x="4645152" y="2313431"/>
            <a:ext cx="3419856" cy="3493008"/>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129" name="Google Shape;129;p6"/>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6"/>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 name="Shape 132"/>
        <p:cNvGrpSpPr/>
        <p:nvPr/>
      </p:nvGrpSpPr>
      <p:grpSpPr>
        <a:xfrm>
          <a:off x="0" y="0"/>
          <a:ext cx="0" cy="0"/>
          <a:chOff x="0" y="0"/>
          <a:chExt cx="0" cy="0"/>
        </a:xfrm>
      </p:grpSpPr>
      <p:sp>
        <p:nvSpPr>
          <p:cNvPr id="133" name="Google Shape;133;p7"/>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
          <p:cNvSpPr txBox="1"/>
          <p:nvPr>
            <p:ph idx="1" type="body"/>
          </p:nvPr>
        </p:nvSpPr>
        <p:spPr>
          <a:xfrm>
            <a:off x="1412111" y="2316009"/>
            <a:ext cx="305714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24"/>
              <a:buNone/>
              <a:defRPr b="1" sz="2400">
                <a:solidFill>
                  <a:schemeClr val="accent1"/>
                </a:solidFill>
              </a:defRPr>
            </a:lvl1pPr>
            <a:lvl2pPr indent="-228600" lvl="1" marL="914400" algn="l">
              <a:spcBef>
                <a:spcPts val="400"/>
              </a:spcBef>
              <a:spcAft>
                <a:spcPts val="0"/>
              </a:spcAft>
              <a:buSzPts val="1520"/>
              <a:buNone/>
              <a:defRPr b="1" sz="2000"/>
            </a:lvl2pPr>
            <a:lvl3pPr indent="-228600" lvl="2" marL="1371600" algn="l">
              <a:spcBef>
                <a:spcPts val="360"/>
              </a:spcBef>
              <a:spcAft>
                <a:spcPts val="0"/>
              </a:spcAft>
              <a:buSzPts val="1368"/>
              <a:buNone/>
              <a:defRPr b="1" sz="1800"/>
            </a:lvl3pPr>
            <a:lvl4pPr indent="-228600" lvl="3" marL="1828800" algn="l">
              <a:spcBef>
                <a:spcPts val="320"/>
              </a:spcBef>
              <a:spcAft>
                <a:spcPts val="0"/>
              </a:spcAft>
              <a:buSzPts val="1216"/>
              <a:buNone/>
              <a:defRPr b="1" sz="1600"/>
            </a:lvl4pPr>
            <a:lvl5pPr indent="-228600" lvl="4" marL="2286000" algn="l">
              <a:spcBef>
                <a:spcPts val="320"/>
              </a:spcBef>
              <a:spcAft>
                <a:spcPts val="0"/>
              </a:spcAft>
              <a:buSzPts val="1216"/>
              <a:buNone/>
              <a:defRPr b="1" sz="1600"/>
            </a:lvl5pPr>
            <a:lvl6pPr indent="-228600" lvl="5" marL="2743200" algn="l">
              <a:spcBef>
                <a:spcPts val="320"/>
              </a:spcBef>
              <a:spcAft>
                <a:spcPts val="0"/>
              </a:spcAft>
              <a:buSzPts val="1216"/>
              <a:buNone/>
              <a:defRPr b="1" sz="1600"/>
            </a:lvl6pPr>
            <a:lvl7pPr indent="-228600" lvl="6" marL="3200400" algn="l">
              <a:spcBef>
                <a:spcPts val="320"/>
              </a:spcBef>
              <a:spcAft>
                <a:spcPts val="0"/>
              </a:spcAft>
              <a:buSzPts val="1216"/>
              <a:buNone/>
              <a:defRPr b="1" sz="1600"/>
            </a:lvl7pPr>
            <a:lvl8pPr indent="-228600" lvl="7" marL="3657600" algn="l">
              <a:spcBef>
                <a:spcPts val="320"/>
              </a:spcBef>
              <a:spcAft>
                <a:spcPts val="0"/>
              </a:spcAft>
              <a:buSzPts val="1216"/>
              <a:buNone/>
              <a:defRPr b="1" sz="1600"/>
            </a:lvl8pPr>
            <a:lvl9pPr indent="-228600" lvl="8" marL="4114800" algn="l">
              <a:spcBef>
                <a:spcPts val="320"/>
              </a:spcBef>
              <a:spcAft>
                <a:spcPts val="0"/>
              </a:spcAft>
              <a:buSzPts val="1216"/>
              <a:buNone/>
              <a:defRPr b="1" sz="1600"/>
            </a:lvl9pPr>
          </a:lstStyle>
          <a:p/>
        </p:txBody>
      </p:sp>
      <p:sp>
        <p:nvSpPr>
          <p:cNvPr id="135" name="Google Shape;135;p7"/>
          <p:cNvSpPr txBox="1"/>
          <p:nvPr>
            <p:ph idx="2" type="body"/>
          </p:nvPr>
        </p:nvSpPr>
        <p:spPr>
          <a:xfrm>
            <a:off x="1041721" y="2974694"/>
            <a:ext cx="3419856" cy="2835797"/>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25119" lvl="1" marL="914400" algn="l">
              <a:spcBef>
                <a:spcPts val="400"/>
              </a:spcBef>
              <a:spcAft>
                <a:spcPts val="0"/>
              </a:spcAft>
              <a:buSzPts val="1520"/>
              <a:buChar char="🞇"/>
              <a:defRPr sz="2000"/>
            </a:lvl2pPr>
            <a:lvl3pPr indent="-315467" lvl="2" marL="1371600" algn="l">
              <a:spcBef>
                <a:spcPts val="360"/>
              </a:spcBef>
              <a:spcAft>
                <a:spcPts val="0"/>
              </a:spcAft>
              <a:buSzPts val="1368"/>
              <a:buChar char="🞇"/>
              <a:defRPr sz="1800"/>
            </a:lvl3pPr>
            <a:lvl4pPr indent="-305816" lvl="3" marL="1828800" algn="l">
              <a:spcBef>
                <a:spcPts val="320"/>
              </a:spcBef>
              <a:spcAft>
                <a:spcPts val="0"/>
              </a:spcAft>
              <a:buSzPts val="1216"/>
              <a:buChar char="🞇"/>
              <a:defRPr sz="1600"/>
            </a:lvl4pPr>
            <a:lvl5pPr indent="-305816" lvl="4" marL="2286000" algn="l">
              <a:spcBef>
                <a:spcPts val="320"/>
              </a:spcBef>
              <a:spcAft>
                <a:spcPts val="0"/>
              </a:spcAft>
              <a:buSzPts val="1216"/>
              <a:buChar char="🞇"/>
              <a:defRPr sz="1600"/>
            </a:lvl5pPr>
            <a:lvl6pPr indent="-305816" lvl="5" marL="2743200" algn="l">
              <a:spcBef>
                <a:spcPts val="320"/>
              </a:spcBef>
              <a:spcAft>
                <a:spcPts val="0"/>
              </a:spcAft>
              <a:buSzPts val="1216"/>
              <a:buChar char="🞇"/>
              <a:defRPr sz="1600"/>
            </a:lvl6pPr>
            <a:lvl7pPr indent="-305816" lvl="6" marL="3200400" algn="l">
              <a:spcBef>
                <a:spcPts val="320"/>
              </a:spcBef>
              <a:spcAft>
                <a:spcPts val="0"/>
              </a:spcAft>
              <a:buSzPts val="1216"/>
              <a:buChar char="🞇"/>
              <a:defRPr sz="1600"/>
            </a:lvl7pPr>
            <a:lvl8pPr indent="-305815" lvl="7" marL="3657600" algn="l">
              <a:spcBef>
                <a:spcPts val="320"/>
              </a:spcBef>
              <a:spcAft>
                <a:spcPts val="0"/>
              </a:spcAft>
              <a:buSzPts val="1216"/>
              <a:buChar char="🞇"/>
              <a:defRPr sz="1600"/>
            </a:lvl8pPr>
            <a:lvl9pPr indent="-305815" lvl="8" marL="4114800" algn="l">
              <a:spcBef>
                <a:spcPts val="320"/>
              </a:spcBef>
              <a:spcAft>
                <a:spcPts val="0"/>
              </a:spcAft>
              <a:buSzPts val="1216"/>
              <a:buChar char="🞇"/>
              <a:defRPr sz="1600"/>
            </a:lvl9pPr>
          </a:lstStyle>
          <a:p/>
        </p:txBody>
      </p:sp>
      <p:sp>
        <p:nvSpPr>
          <p:cNvPr id="136" name="Google Shape;136;p7"/>
          <p:cNvSpPr txBox="1"/>
          <p:nvPr>
            <p:ph idx="3" type="body"/>
          </p:nvPr>
        </p:nvSpPr>
        <p:spPr>
          <a:xfrm>
            <a:off x="5011837" y="2316010"/>
            <a:ext cx="30557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24"/>
              <a:buNone/>
              <a:defRPr b="1" sz="2400">
                <a:solidFill>
                  <a:schemeClr val="accent1"/>
                </a:solidFill>
              </a:defRPr>
            </a:lvl1pPr>
            <a:lvl2pPr indent="-228600" lvl="1" marL="914400" algn="l">
              <a:spcBef>
                <a:spcPts val="400"/>
              </a:spcBef>
              <a:spcAft>
                <a:spcPts val="0"/>
              </a:spcAft>
              <a:buSzPts val="1520"/>
              <a:buNone/>
              <a:defRPr b="1" sz="2000"/>
            </a:lvl2pPr>
            <a:lvl3pPr indent="-228600" lvl="2" marL="1371600" algn="l">
              <a:spcBef>
                <a:spcPts val="360"/>
              </a:spcBef>
              <a:spcAft>
                <a:spcPts val="0"/>
              </a:spcAft>
              <a:buSzPts val="1368"/>
              <a:buNone/>
              <a:defRPr b="1" sz="1800"/>
            </a:lvl3pPr>
            <a:lvl4pPr indent="-228600" lvl="3" marL="1828800" algn="l">
              <a:spcBef>
                <a:spcPts val="320"/>
              </a:spcBef>
              <a:spcAft>
                <a:spcPts val="0"/>
              </a:spcAft>
              <a:buSzPts val="1216"/>
              <a:buNone/>
              <a:defRPr b="1" sz="1600"/>
            </a:lvl4pPr>
            <a:lvl5pPr indent="-228600" lvl="4" marL="2286000" algn="l">
              <a:spcBef>
                <a:spcPts val="320"/>
              </a:spcBef>
              <a:spcAft>
                <a:spcPts val="0"/>
              </a:spcAft>
              <a:buSzPts val="1216"/>
              <a:buNone/>
              <a:defRPr b="1" sz="1600"/>
            </a:lvl5pPr>
            <a:lvl6pPr indent="-228600" lvl="5" marL="2743200" algn="l">
              <a:spcBef>
                <a:spcPts val="320"/>
              </a:spcBef>
              <a:spcAft>
                <a:spcPts val="0"/>
              </a:spcAft>
              <a:buSzPts val="1216"/>
              <a:buNone/>
              <a:defRPr b="1" sz="1600"/>
            </a:lvl6pPr>
            <a:lvl7pPr indent="-228600" lvl="6" marL="3200400" algn="l">
              <a:spcBef>
                <a:spcPts val="320"/>
              </a:spcBef>
              <a:spcAft>
                <a:spcPts val="0"/>
              </a:spcAft>
              <a:buSzPts val="1216"/>
              <a:buNone/>
              <a:defRPr b="1" sz="1600"/>
            </a:lvl7pPr>
            <a:lvl8pPr indent="-228600" lvl="7" marL="3657600" algn="l">
              <a:spcBef>
                <a:spcPts val="320"/>
              </a:spcBef>
              <a:spcAft>
                <a:spcPts val="0"/>
              </a:spcAft>
              <a:buSzPts val="1216"/>
              <a:buNone/>
              <a:defRPr b="1" sz="1600"/>
            </a:lvl8pPr>
            <a:lvl9pPr indent="-228600" lvl="8" marL="4114800" algn="l">
              <a:spcBef>
                <a:spcPts val="320"/>
              </a:spcBef>
              <a:spcAft>
                <a:spcPts val="0"/>
              </a:spcAft>
              <a:buSzPts val="1216"/>
              <a:buNone/>
              <a:defRPr b="1" sz="1600"/>
            </a:lvl9pPr>
          </a:lstStyle>
          <a:p/>
        </p:txBody>
      </p:sp>
      <p:sp>
        <p:nvSpPr>
          <p:cNvPr id="137" name="Google Shape;137;p7"/>
          <p:cNvSpPr txBox="1"/>
          <p:nvPr>
            <p:ph idx="4" type="body"/>
          </p:nvPr>
        </p:nvSpPr>
        <p:spPr>
          <a:xfrm>
            <a:off x="4645152" y="2974694"/>
            <a:ext cx="3419856" cy="2835797"/>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25119" lvl="1" marL="914400" algn="l">
              <a:spcBef>
                <a:spcPts val="400"/>
              </a:spcBef>
              <a:spcAft>
                <a:spcPts val="0"/>
              </a:spcAft>
              <a:buSzPts val="1520"/>
              <a:buChar char="🞇"/>
              <a:defRPr sz="2000"/>
            </a:lvl2pPr>
            <a:lvl3pPr indent="-315467" lvl="2" marL="1371600" algn="l">
              <a:spcBef>
                <a:spcPts val="360"/>
              </a:spcBef>
              <a:spcAft>
                <a:spcPts val="0"/>
              </a:spcAft>
              <a:buSzPts val="1368"/>
              <a:buChar char="🞇"/>
              <a:defRPr sz="1800"/>
            </a:lvl3pPr>
            <a:lvl4pPr indent="-305816" lvl="3" marL="1828800" algn="l">
              <a:spcBef>
                <a:spcPts val="320"/>
              </a:spcBef>
              <a:spcAft>
                <a:spcPts val="0"/>
              </a:spcAft>
              <a:buSzPts val="1216"/>
              <a:buChar char="🞇"/>
              <a:defRPr sz="1600"/>
            </a:lvl4pPr>
            <a:lvl5pPr indent="-305816" lvl="4" marL="2286000" algn="l">
              <a:spcBef>
                <a:spcPts val="320"/>
              </a:spcBef>
              <a:spcAft>
                <a:spcPts val="0"/>
              </a:spcAft>
              <a:buSzPts val="1216"/>
              <a:buChar char="🞇"/>
              <a:defRPr sz="1600"/>
            </a:lvl5pPr>
            <a:lvl6pPr indent="-305816" lvl="5" marL="2743200" algn="l">
              <a:spcBef>
                <a:spcPts val="320"/>
              </a:spcBef>
              <a:spcAft>
                <a:spcPts val="0"/>
              </a:spcAft>
              <a:buSzPts val="1216"/>
              <a:buChar char="🞇"/>
              <a:defRPr sz="1600"/>
            </a:lvl6pPr>
            <a:lvl7pPr indent="-305816" lvl="6" marL="3200400" algn="l">
              <a:spcBef>
                <a:spcPts val="320"/>
              </a:spcBef>
              <a:spcAft>
                <a:spcPts val="0"/>
              </a:spcAft>
              <a:buSzPts val="1216"/>
              <a:buChar char="🞇"/>
              <a:defRPr sz="1600"/>
            </a:lvl7pPr>
            <a:lvl8pPr indent="-305815" lvl="7" marL="3657600" algn="l">
              <a:spcBef>
                <a:spcPts val="320"/>
              </a:spcBef>
              <a:spcAft>
                <a:spcPts val="0"/>
              </a:spcAft>
              <a:buSzPts val="1216"/>
              <a:buChar char="🞇"/>
              <a:defRPr sz="1600"/>
            </a:lvl8pPr>
            <a:lvl9pPr indent="-305815" lvl="8" marL="4114800" algn="l">
              <a:spcBef>
                <a:spcPts val="320"/>
              </a:spcBef>
              <a:spcAft>
                <a:spcPts val="0"/>
              </a:spcAft>
              <a:buSzPts val="1216"/>
              <a:buChar char="🞇"/>
              <a:defRPr sz="1600"/>
            </a:lvl9pPr>
          </a:lstStyle>
          <a:p/>
        </p:txBody>
      </p:sp>
      <p:sp>
        <p:nvSpPr>
          <p:cNvPr id="138" name="Google Shape;138;p7"/>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8"/>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8"/>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8"/>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8"/>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6" name="Shape 146"/>
        <p:cNvGrpSpPr/>
        <p:nvPr/>
      </p:nvGrpSpPr>
      <p:grpSpPr>
        <a:xfrm>
          <a:off x="0" y="0"/>
          <a:ext cx="0" cy="0"/>
          <a:chOff x="0" y="0"/>
          <a:chExt cx="0" cy="0"/>
        </a:xfrm>
      </p:grpSpPr>
      <p:grpSp>
        <p:nvGrpSpPr>
          <p:cNvPr id="147" name="Google Shape;147;p9"/>
          <p:cNvGrpSpPr/>
          <p:nvPr/>
        </p:nvGrpSpPr>
        <p:grpSpPr>
          <a:xfrm>
            <a:off x="-644937" y="0"/>
            <a:ext cx="10458963" cy="7117349"/>
            <a:chOff x="-644736" y="0"/>
            <a:chExt cx="10458272" cy="7117349"/>
          </a:xfrm>
        </p:grpSpPr>
        <p:grpSp>
          <p:nvGrpSpPr>
            <p:cNvPr id="148" name="Google Shape;148;p9"/>
            <p:cNvGrpSpPr/>
            <p:nvPr/>
          </p:nvGrpSpPr>
          <p:grpSpPr>
            <a:xfrm>
              <a:off x="159" y="0"/>
              <a:ext cx="9143396" cy="6858000"/>
              <a:chOff x="159" y="0"/>
              <a:chExt cx="9143396" cy="6858000"/>
            </a:xfrm>
          </p:grpSpPr>
          <p:grpSp>
            <p:nvGrpSpPr>
              <p:cNvPr id="149" name="Google Shape;149;p9"/>
              <p:cNvGrpSpPr/>
              <p:nvPr/>
            </p:nvGrpSpPr>
            <p:grpSpPr>
              <a:xfrm>
                <a:off x="159" y="0"/>
                <a:ext cx="2514434" cy="6858000"/>
                <a:chOff x="159" y="0"/>
                <a:chExt cx="2514434" cy="6858000"/>
              </a:xfrm>
            </p:grpSpPr>
            <p:sp>
              <p:nvSpPr>
                <p:cNvPr id="150" name="Google Shape;150;p9"/>
                <p:cNvSpPr/>
                <p:nvPr/>
              </p:nvSpPr>
              <p:spPr>
                <a:xfrm>
                  <a:off x="914499"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1" name="Google Shape;151;p9"/>
                <p:cNvSpPr/>
                <p:nvPr/>
              </p:nvSpPr>
              <p:spPr>
                <a:xfrm>
                  <a:off x="159"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2" name="Google Shape;152;p9"/>
                <p:cNvSpPr/>
                <p:nvPr/>
              </p:nvSpPr>
              <p:spPr>
                <a:xfrm>
                  <a:off x="228744"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153" name="Google Shape;153;p9"/>
              <p:cNvGrpSpPr/>
              <p:nvPr/>
            </p:nvGrpSpPr>
            <p:grpSpPr>
              <a:xfrm>
                <a:off x="422406" y="0"/>
                <a:ext cx="2514434" cy="6858000"/>
                <a:chOff x="-504" y="0"/>
                <a:chExt cx="2514434" cy="6858000"/>
              </a:xfrm>
            </p:grpSpPr>
            <p:sp>
              <p:nvSpPr>
                <p:cNvPr id="154" name="Google Shape;154;p9"/>
                <p:cNvSpPr/>
                <p:nvPr/>
              </p:nvSpPr>
              <p:spPr>
                <a:xfrm>
                  <a:off x="913836"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5" name="Google Shape;155;p9"/>
                <p:cNvSpPr/>
                <p:nvPr/>
              </p:nvSpPr>
              <p:spPr>
                <a:xfrm>
                  <a:off x="-504"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6" name="Google Shape;156;p9"/>
                <p:cNvSpPr/>
                <p:nvPr/>
              </p:nvSpPr>
              <p:spPr>
                <a:xfrm>
                  <a:off x="228081"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157" name="Google Shape;157;p9"/>
              <p:cNvGrpSpPr/>
              <p:nvPr/>
            </p:nvGrpSpPr>
            <p:grpSpPr>
              <a:xfrm rot="10800000">
                <a:off x="6629121" y="0"/>
                <a:ext cx="2514434" cy="6858000"/>
                <a:chOff x="445" y="0"/>
                <a:chExt cx="2514434" cy="6858000"/>
              </a:xfrm>
            </p:grpSpPr>
            <p:sp>
              <p:nvSpPr>
                <p:cNvPr id="158" name="Google Shape;158;p9"/>
                <p:cNvSpPr/>
                <p:nvPr/>
              </p:nvSpPr>
              <p:spPr>
                <a:xfrm>
                  <a:off x="914785"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9" name="Google Shape;159;p9"/>
                <p:cNvSpPr/>
                <p:nvPr/>
              </p:nvSpPr>
              <p:spPr>
                <a:xfrm>
                  <a:off x="445"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60" name="Google Shape;160;p9"/>
                <p:cNvSpPr/>
                <p:nvPr/>
              </p:nvSpPr>
              <p:spPr>
                <a:xfrm>
                  <a:off x="229030"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161" name="Google Shape;161;p9"/>
              <p:cNvSpPr/>
              <p:nvPr/>
            </p:nvSpPr>
            <p:spPr>
              <a:xfrm>
                <a:off x="3809907" y="0"/>
                <a:ext cx="281921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62" name="Google Shape;162;p9"/>
              <p:cNvSpPr/>
              <p:nvPr/>
            </p:nvSpPr>
            <p:spPr>
              <a:xfrm>
                <a:off x="2895568"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63" name="Google Shape;163;p9"/>
              <p:cNvSpPr/>
              <p:nvPr/>
            </p:nvSpPr>
            <p:spPr>
              <a:xfrm>
                <a:off x="3124153"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164" name="Google Shape;164;p9"/>
            <p:cNvSpPr/>
            <p:nvPr/>
          </p:nvSpPr>
          <p:spPr>
            <a:xfrm>
              <a:off x="-12540" y="5035550"/>
              <a:ext cx="9144984" cy="1174750"/>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5" name="Google Shape;165;p9"/>
            <p:cNvSpPr/>
            <p:nvPr/>
          </p:nvSpPr>
          <p:spPr>
            <a:xfrm>
              <a:off x="-12540" y="3467100"/>
              <a:ext cx="9144984" cy="890588"/>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6" name="Google Shape;166;p9"/>
            <p:cNvSpPr/>
            <p:nvPr/>
          </p:nvSpPr>
          <p:spPr>
            <a:xfrm>
              <a:off x="-23653" y="5640388"/>
              <a:ext cx="3004940" cy="1211262"/>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7" name="Google Shape;167;p9"/>
            <p:cNvSpPr/>
            <p:nvPr/>
          </p:nvSpPr>
          <p:spPr>
            <a:xfrm>
              <a:off x="-12540" y="5284788"/>
              <a:ext cx="9144984" cy="1477962"/>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8" name="Google Shape;168;p9"/>
            <p:cNvSpPr/>
            <p:nvPr/>
          </p:nvSpPr>
          <p:spPr>
            <a:xfrm>
              <a:off x="2136793" y="5132388"/>
              <a:ext cx="6982952" cy="171926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9" name="Google Shape;169;p9"/>
            <p:cNvSpPr/>
            <p:nvPr/>
          </p:nvSpPr>
          <p:spPr>
            <a:xfrm rot="1800000">
              <a:off x="2995574" y="2859088"/>
              <a:ext cx="1601681"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0" name="Google Shape;170;p9"/>
            <p:cNvSpPr/>
            <p:nvPr/>
          </p:nvSpPr>
          <p:spPr>
            <a:xfrm rot="1800000">
              <a:off x="3719426"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1" name="Google Shape;171;p9"/>
            <p:cNvSpPr/>
            <p:nvPr/>
          </p:nvSpPr>
          <p:spPr>
            <a:xfrm rot="1800000">
              <a:off x="3728950" y="15922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2" name="Google Shape;172;p9"/>
            <p:cNvSpPr/>
            <p:nvPr/>
          </p:nvSpPr>
          <p:spPr>
            <a:xfrm rot="1800000">
              <a:off x="2976525" y="325438"/>
              <a:ext cx="1601681" cy="1389062"/>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3" name="Google Shape;173;p9"/>
            <p:cNvSpPr/>
            <p:nvPr/>
          </p:nvSpPr>
          <p:spPr>
            <a:xfrm rot="1800000">
              <a:off x="4462327" y="5383213"/>
              <a:ext cx="1601681" cy="1389062"/>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4" name="Google Shape;174;p9"/>
            <p:cNvSpPr/>
            <p:nvPr/>
          </p:nvSpPr>
          <p:spPr>
            <a:xfrm rot="1800000">
              <a:off x="-382404" y="4202113"/>
              <a:ext cx="1261980" cy="1387475"/>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5" name="Google Shape;175;p9"/>
            <p:cNvSpPr/>
            <p:nvPr/>
          </p:nvSpPr>
          <p:spPr>
            <a:xfrm rot="1800000">
              <a:off x="23970" y="540226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6" name="Google Shape;176;p9"/>
            <p:cNvSpPr/>
            <p:nvPr/>
          </p:nvSpPr>
          <p:spPr>
            <a:xfrm rot="1800000">
              <a:off x="52543" y="28495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7" name="Google Shape;177;p9"/>
            <p:cNvSpPr/>
            <p:nvPr/>
          </p:nvSpPr>
          <p:spPr>
            <a:xfrm rot="1800000">
              <a:off x="776395"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8" name="Google Shape;178;p9"/>
            <p:cNvSpPr/>
            <p:nvPr/>
          </p:nvSpPr>
          <p:spPr>
            <a:xfrm rot="1800000">
              <a:off x="1509772" y="54117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79" name="Google Shape;179;p9"/>
            <p:cNvSpPr/>
            <p:nvPr/>
          </p:nvSpPr>
          <p:spPr>
            <a:xfrm rot="1800000">
              <a:off x="1528821" y="2859088"/>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0" name="Google Shape;180;p9"/>
            <p:cNvSpPr/>
            <p:nvPr/>
          </p:nvSpPr>
          <p:spPr>
            <a:xfrm rot="1800000">
              <a:off x="795444" y="15636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1" name="Google Shape;181;p9"/>
            <p:cNvSpPr/>
            <p:nvPr/>
          </p:nvSpPr>
          <p:spPr>
            <a:xfrm rot="1800000">
              <a:off x="6806909" y="4144963"/>
              <a:ext cx="1600094"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2" name="Google Shape;182;p9"/>
            <p:cNvSpPr/>
            <p:nvPr/>
          </p:nvSpPr>
          <p:spPr>
            <a:xfrm rot="1800000">
              <a:off x="7549810" y="5421313"/>
              <a:ext cx="1600094"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3" name="Google Shape;183;p9"/>
            <p:cNvSpPr/>
            <p:nvPr/>
          </p:nvSpPr>
          <p:spPr>
            <a:xfrm rot="1800000">
              <a:off x="7549810" y="2868613"/>
              <a:ext cx="1600094"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4" name="Google Shape;184;p9"/>
            <p:cNvSpPr/>
            <p:nvPr/>
          </p:nvSpPr>
          <p:spPr>
            <a:xfrm rot="1800000">
              <a:off x="8306998" y="4056063"/>
              <a:ext cx="1242930" cy="1387475"/>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5" name="Google Shape;185;p9"/>
            <p:cNvSpPr/>
            <p:nvPr/>
          </p:nvSpPr>
          <p:spPr>
            <a:xfrm rot="1800000">
              <a:off x="8306998" y="1511300"/>
              <a:ext cx="1241343" cy="1389063"/>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186" name="Google Shape;186;p9"/>
          <p:cNvSpPr/>
          <p:nvPr/>
        </p:nvSpPr>
        <p:spPr>
          <a:xfrm>
            <a:off x="4560888" y="-22225"/>
            <a:ext cx="3679825" cy="6272213"/>
          </a:xfrm>
          <a:prstGeom prst="rect">
            <a:avLst/>
          </a:prstGeom>
          <a:solidFill>
            <a:srgbClr val="F5F5F5"/>
          </a:solidFill>
          <a:ln cap="flat" cmpd="sng" w="15875">
            <a:solidFill>
              <a:srgbClr val="898E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7" name="Google Shape;187;p9"/>
          <p:cNvSpPr/>
          <p:nvPr/>
        </p:nvSpPr>
        <p:spPr>
          <a:xfrm>
            <a:off x="4649788" y="-22225"/>
            <a:ext cx="3505200" cy="6238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8" name="Google Shape;188;p9"/>
          <p:cNvSpPr/>
          <p:nvPr/>
        </p:nvSpPr>
        <p:spPr>
          <a:xfrm>
            <a:off x="904875" y="601663"/>
            <a:ext cx="3562350" cy="564832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9" name="Google Shape;189;p9"/>
          <p:cNvSpPr/>
          <p:nvPr/>
        </p:nvSpPr>
        <p:spPr>
          <a:xfrm>
            <a:off x="4651375" y="6088063"/>
            <a:ext cx="3505200" cy="825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90" name="Google Shape;190;p9"/>
          <p:cNvSpPr txBox="1"/>
          <p:nvPr>
            <p:ph idx="1" type="body"/>
          </p:nvPr>
        </p:nvSpPr>
        <p:spPr>
          <a:xfrm>
            <a:off x="1145894" y="856527"/>
            <a:ext cx="3090440" cy="5150734"/>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34772" lvl="1" marL="914400" algn="l">
              <a:spcBef>
                <a:spcPts val="440"/>
              </a:spcBef>
              <a:spcAft>
                <a:spcPts val="0"/>
              </a:spcAft>
              <a:buSzPts val="1672"/>
              <a:buChar char="🞇"/>
              <a:defRPr sz="2200"/>
            </a:lvl2pPr>
            <a:lvl3pPr indent="-325119" lvl="2" marL="1371600" algn="l">
              <a:spcBef>
                <a:spcPts val="400"/>
              </a:spcBef>
              <a:spcAft>
                <a:spcPts val="0"/>
              </a:spcAft>
              <a:buSzPts val="1520"/>
              <a:buChar char="🞇"/>
              <a:defRPr sz="2000"/>
            </a:lvl3pPr>
            <a:lvl4pPr indent="-315467" lvl="3" marL="1828800" algn="l">
              <a:spcBef>
                <a:spcPts val="360"/>
              </a:spcBef>
              <a:spcAft>
                <a:spcPts val="0"/>
              </a:spcAft>
              <a:buSzPts val="1368"/>
              <a:buChar char="🞇"/>
              <a:defRPr sz="1800"/>
            </a:lvl4pPr>
            <a:lvl5pPr indent="-305816" lvl="4" marL="2286000" algn="l">
              <a:spcBef>
                <a:spcPts val="320"/>
              </a:spcBef>
              <a:spcAft>
                <a:spcPts val="0"/>
              </a:spcAft>
              <a:buSzPts val="1216"/>
              <a:buChar char="🞇"/>
              <a:defRPr sz="1600"/>
            </a:lvl5pPr>
            <a:lvl6pPr indent="-325120" lvl="5" marL="2743200" algn="l">
              <a:spcBef>
                <a:spcPts val="400"/>
              </a:spcBef>
              <a:spcAft>
                <a:spcPts val="0"/>
              </a:spcAft>
              <a:buSzPts val="1520"/>
              <a:buChar char="🞇"/>
              <a:defRPr sz="2000"/>
            </a:lvl6pPr>
            <a:lvl7pPr indent="-325120" lvl="6" marL="3200400" algn="l">
              <a:spcBef>
                <a:spcPts val="400"/>
              </a:spcBef>
              <a:spcAft>
                <a:spcPts val="0"/>
              </a:spcAft>
              <a:buSzPts val="1520"/>
              <a:buChar char="🞇"/>
              <a:defRPr sz="2000"/>
            </a:lvl7pPr>
            <a:lvl8pPr indent="-325120" lvl="7" marL="3657600" algn="l">
              <a:spcBef>
                <a:spcPts val="400"/>
              </a:spcBef>
              <a:spcAft>
                <a:spcPts val="0"/>
              </a:spcAft>
              <a:buSzPts val="1520"/>
              <a:buChar char="🞇"/>
              <a:defRPr sz="2000"/>
            </a:lvl8pPr>
            <a:lvl9pPr indent="-325120" lvl="8" marL="4114800" algn="l">
              <a:spcBef>
                <a:spcPts val="400"/>
              </a:spcBef>
              <a:spcAft>
                <a:spcPts val="0"/>
              </a:spcAft>
              <a:buSzPts val="1520"/>
              <a:buChar char="🞇"/>
              <a:defRPr sz="2000"/>
            </a:lvl9pPr>
          </a:lstStyle>
          <a:p/>
        </p:txBody>
      </p:sp>
      <p:sp>
        <p:nvSpPr>
          <p:cNvPr id="191" name="Google Shape;191;p9"/>
          <p:cNvSpPr txBox="1"/>
          <p:nvPr>
            <p:ph type="title"/>
          </p:nvPr>
        </p:nvSpPr>
        <p:spPr>
          <a:xfrm>
            <a:off x="4739833" y="2657434"/>
            <a:ext cx="3304572" cy="146315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9"/>
          <p:cNvSpPr txBox="1"/>
          <p:nvPr>
            <p:ph idx="2" type="body"/>
          </p:nvPr>
        </p:nvSpPr>
        <p:spPr>
          <a:xfrm>
            <a:off x="4736592" y="4136994"/>
            <a:ext cx="3298784" cy="1517904"/>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16"/>
              <a:buNone/>
              <a:defRPr sz="1600">
                <a:solidFill>
                  <a:srgbClr val="424242"/>
                </a:solidFill>
              </a:defRPr>
            </a:lvl1pPr>
            <a:lvl2pPr indent="-228600" lvl="1" marL="914400" algn="l">
              <a:spcBef>
                <a:spcPts val="240"/>
              </a:spcBef>
              <a:spcAft>
                <a:spcPts val="0"/>
              </a:spcAft>
              <a:buSzPts val="912"/>
              <a:buNone/>
              <a:defRPr sz="1200"/>
            </a:lvl2pPr>
            <a:lvl3pPr indent="-228600" lvl="2" marL="1371600" algn="l">
              <a:spcBef>
                <a:spcPts val="200"/>
              </a:spcBef>
              <a:spcAft>
                <a:spcPts val="0"/>
              </a:spcAft>
              <a:buSzPts val="760"/>
              <a:buNone/>
              <a:defRPr sz="1000"/>
            </a:lvl3pPr>
            <a:lvl4pPr indent="-228600" lvl="3" marL="1828800" algn="l">
              <a:spcBef>
                <a:spcPts val="180"/>
              </a:spcBef>
              <a:spcAft>
                <a:spcPts val="0"/>
              </a:spcAft>
              <a:buSzPts val="684"/>
              <a:buNone/>
              <a:defRPr sz="900"/>
            </a:lvl4pPr>
            <a:lvl5pPr indent="-228600" lvl="4" marL="2286000" algn="l">
              <a:spcBef>
                <a:spcPts val="180"/>
              </a:spcBef>
              <a:spcAft>
                <a:spcPts val="0"/>
              </a:spcAft>
              <a:buSzPts val="684"/>
              <a:buNone/>
              <a:defRPr sz="900"/>
            </a:lvl5pPr>
            <a:lvl6pPr indent="-228600" lvl="5" marL="2743200" algn="l">
              <a:spcBef>
                <a:spcPts val="180"/>
              </a:spcBef>
              <a:spcAft>
                <a:spcPts val="0"/>
              </a:spcAft>
              <a:buSzPts val="684"/>
              <a:buNone/>
              <a:defRPr sz="900"/>
            </a:lvl6pPr>
            <a:lvl7pPr indent="-228600" lvl="6" marL="3200400" algn="l">
              <a:spcBef>
                <a:spcPts val="180"/>
              </a:spcBef>
              <a:spcAft>
                <a:spcPts val="0"/>
              </a:spcAft>
              <a:buSzPts val="684"/>
              <a:buNone/>
              <a:defRPr sz="900"/>
            </a:lvl7pPr>
            <a:lvl8pPr indent="-228600" lvl="7" marL="3657600" algn="l">
              <a:spcBef>
                <a:spcPts val="180"/>
              </a:spcBef>
              <a:spcAft>
                <a:spcPts val="0"/>
              </a:spcAft>
              <a:buSzPts val="684"/>
              <a:buNone/>
              <a:defRPr sz="900"/>
            </a:lvl8pPr>
            <a:lvl9pPr indent="-228600" lvl="8" marL="4114800" algn="l">
              <a:spcBef>
                <a:spcPts val="180"/>
              </a:spcBef>
              <a:spcAft>
                <a:spcPts val="0"/>
              </a:spcAft>
              <a:buSzPts val="684"/>
              <a:buNone/>
              <a:defRPr sz="900"/>
            </a:lvl9pPr>
          </a:lstStyle>
          <a:p/>
        </p:txBody>
      </p:sp>
      <p:sp>
        <p:nvSpPr>
          <p:cNvPr id="193" name="Google Shape;193;p9"/>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9"/>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
        <p:nvSpPr>
          <p:cNvPr id="195" name="Google Shape;195;p9"/>
          <p:cNvSpPr txBox="1"/>
          <p:nvPr>
            <p:ph idx="11" type="ftr"/>
          </p:nvPr>
        </p:nvSpPr>
        <p:spPr>
          <a:xfrm>
            <a:off x="4641850" y="5724525"/>
            <a:ext cx="3492500"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6" name="Shape 196"/>
        <p:cNvGrpSpPr/>
        <p:nvPr/>
      </p:nvGrpSpPr>
      <p:grpSpPr>
        <a:xfrm>
          <a:off x="0" y="0"/>
          <a:ext cx="0" cy="0"/>
          <a:chOff x="0" y="0"/>
          <a:chExt cx="0" cy="0"/>
        </a:xfrm>
      </p:grpSpPr>
      <p:grpSp>
        <p:nvGrpSpPr>
          <p:cNvPr id="197" name="Google Shape;197;p10"/>
          <p:cNvGrpSpPr/>
          <p:nvPr/>
        </p:nvGrpSpPr>
        <p:grpSpPr>
          <a:xfrm>
            <a:off x="-644937" y="0"/>
            <a:ext cx="10458963" cy="7117349"/>
            <a:chOff x="-644736" y="0"/>
            <a:chExt cx="10458272" cy="7117349"/>
          </a:xfrm>
        </p:grpSpPr>
        <p:grpSp>
          <p:nvGrpSpPr>
            <p:cNvPr id="198" name="Google Shape;198;p10"/>
            <p:cNvGrpSpPr/>
            <p:nvPr/>
          </p:nvGrpSpPr>
          <p:grpSpPr>
            <a:xfrm>
              <a:off x="159" y="0"/>
              <a:ext cx="9143396" cy="6858000"/>
              <a:chOff x="159" y="0"/>
              <a:chExt cx="9143396" cy="6858000"/>
            </a:xfrm>
          </p:grpSpPr>
          <p:grpSp>
            <p:nvGrpSpPr>
              <p:cNvPr id="199" name="Google Shape;199;p10"/>
              <p:cNvGrpSpPr/>
              <p:nvPr/>
            </p:nvGrpSpPr>
            <p:grpSpPr>
              <a:xfrm>
                <a:off x="159" y="0"/>
                <a:ext cx="2514434" cy="6858000"/>
                <a:chOff x="159" y="0"/>
                <a:chExt cx="2514434" cy="6858000"/>
              </a:xfrm>
            </p:grpSpPr>
            <p:sp>
              <p:nvSpPr>
                <p:cNvPr id="200" name="Google Shape;200;p10"/>
                <p:cNvSpPr/>
                <p:nvPr/>
              </p:nvSpPr>
              <p:spPr>
                <a:xfrm>
                  <a:off x="914499"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01" name="Google Shape;201;p10"/>
                <p:cNvSpPr/>
                <p:nvPr/>
              </p:nvSpPr>
              <p:spPr>
                <a:xfrm>
                  <a:off x="159"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02" name="Google Shape;202;p10"/>
                <p:cNvSpPr/>
                <p:nvPr/>
              </p:nvSpPr>
              <p:spPr>
                <a:xfrm>
                  <a:off x="228744"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203" name="Google Shape;203;p10"/>
              <p:cNvGrpSpPr/>
              <p:nvPr/>
            </p:nvGrpSpPr>
            <p:grpSpPr>
              <a:xfrm>
                <a:off x="422406" y="0"/>
                <a:ext cx="2514434" cy="6858000"/>
                <a:chOff x="-504" y="0"/>
                <a:chExt cx="2514434" cy="6858000"/>
              </a:xfrm>
            </p:grpSpPr>
            <p:sp>
              <p:nvSpPr>
                <p:cNvPr id="204" name="Google Shape;204;p10"/>
                <p:cNvSpPr/>
                <p:nvPr/>
              </p:nvSpPr>
              <p:spPr>
                <a:xfrm>
                  <a:off x="913836"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05" name="Google Shape;205;p10"/>
                <p:cNvSpPr/>
                <p:nvPr/>
              </p:nvSpPr>
              <p:spPr>
                <a:xfrm>
                  <a:off x="-504"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06" name="Google Shape;206;p10"/>
                <p:cNvSpPr/>
                <p:nvPr/>
              </p:nvSpPr>
              <p:spPr>
                <a:xfrm>
                  <a:off x="228081"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207" name="Google Shape;207;p10"/>
              <p:cNvGrpSpPr/>
              <p:nvPr/>
            </p:nvGrpSpPr>
            <p:grpSpPr>
              <a:xfrm rot="10800000">
                <a:off x="6629121" y="0"/>
                <a:ext cx="2514434" cy="6858000"/>
                <a:chOff x="445" y="0"/>
                <a:chExt cx="2514434" cy="6858000"/>
              </a:xfrm>
            </p:grpSpPr>
            <p:sp>
              <p:nvSpPr>
                <p:cNvPr id="208" name="Google Shape;208;p10"/>
                <p:cNvSpPr/>
                <p:nvPr/>
              </p:nvSpPr>
              <p:spPr>
                <a:xfrm>
                  <a:off x="914785"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09" name="Google Shape;209;p10"/>
                <p:cNvSpPr/>
                <p:nvPr/>
              </p:nvSpPr>
              <p:spPr>
                <a:xfrm>
                  <a:off x="445"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10" name="Google Shape;210;p10"/>
                <p:cNvSpPr/>
                <p:nvPr/>
              </p:nvSpPr>
              <p:spPr>
                <a:xfrm>
                  <a:off x="229030"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211" name="Google Shape;211;p10"/>
              <p:cNvSpPr/>
              <p:nvPr/>
            </p:nvSpPr>
            <p:spPr>
              <a:xfrm>
                <a:off x="3809907" y="0"/>
                <a:ext cx="281921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12" name="Google Shape;212;p10"/>
              <p:cNvSpPr/>
              <p:nvPr/>
            </p:nvSpPr>
            <p:spPr>
              <a:xfrm>
                <a:off x="2895568"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13" name="Google Shape;213;p10"/>
              <p:cNvSpPr/>
              <p:nvPr/>
            </p:nvSpPr>
            <p:spPr>
              <a:xfrm>
                <a:off x="3124153"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214" name="Google Shape;214;p10"/>
            <p:cNvSpPr/>
            <p:nvPr/>
          </p:nvSpPr>
          <p:spPr>
            <a:xfrm>
              <a:off x="-12540" y="5035550"/>
              <a:ext cx="9144984" cy="1174750"/>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5" name="Google Shape;215;p10"/>
            <p:cNvSpPr/>
            <p:nvPr/>
          </p:nvSpPr>
          <p:spPr>
            <a:xfrm>
              <a:off x="-12540" y="3467100"/>
              <a:ext cx="9144984" cy="890588"/>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6" name="Google Shape;216;p10"/>
            <p:cNvSpPr/>
            <p:nvPr/>
          </p:nvSpPr>
          <p:spPr>
            <a:xfrm>
              <a:off x="-23653" y="5640388"/>
              <a:ext cx="3004940" cy="1211262"/>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7" name="Google Shape;217;p10"/>
            <p:cNvSpPr/>
            <p:nvPr/>
          </p:nvSpPr>
          <p:spPr>
            <a:xfrm>
              <a:off x="-12540" y="5284788"/>
              <a:ext cx="9144984" cy="1477962"/>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8" name="Google Shape;218;p10"/>
            <p:cNvSpPr/>
            <p:nvPr/>
          </p:nvSpPr>
          <p:spPr>
            <a:xfrm>
              <a:off x="2136793" y="5132388"/>
              <a:ext cx="6982952" cy="171926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9" name="Google Shape;219;p10"/>
            <p:cNvSpPr/>
            <p:nvPr/>
          </p:nvSpPr>
          <p:spPr>
            <a:xfrm rot="1800000">
              <a:off x="2995574" y="2859088"/>
              <a:ext cx="1601681"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0" name="Google Shape;220;p10"/>
            <p:cNvSpPr/>
            <p:nvPr/>
          </p:nvSpPr>
          <p:spPr>
            <a:xfrm rot="1800000">
              <a:off x="3719426"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1" name="Google Shape;221;p10"/>
            <p:cNvSpPr/>
            <p:nvPr/>
          </p:nvSpPr>
          <p:spPr>
            <a:xfrm rot="1800000">
              <a:off x="3728950" y="15922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2" name="Google Shape;222;p10"/>
            <p:cNvSpPr/>
            <p:nvPr/>
          </p:nvSpPr>
          <p:spPr>
            <a:xfrm rot="1800000">
              <a:off x="2976525" y="325438"/>
              <a:ext cx="1601681" cy="1389062"/>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3" name="Google Shape;223;p10"/>
            <p:cNvSpPr/>
            <p:nvPr/>
          </p:nvSpPr>
          <p:spPr>
            <a:xfrm rot="1800000">
              <a:off x="4462327" y="5383213"/>
              <a:ext cx="1601681" cy="1389062"/>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4" name="Google Shape;224;p10"/>
            <p:cNvSpPr/>
            <p:nvPr/>
          </p:nvSpPr>
          <p:spPr>
            <a:xfrm rot="1800000">
              <a:off x="-382404" y="4202113"/>
              <a:ext cx="1261980" cy="1387475"/>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5" name="Google Shape;225;p10"/>
            <p:cNvSpPr/>
            <p:nvPr/>
          </p:nvSpPr>
          <p:spPr>
            <a:xfrm rot="1800000">
              <a:off x="23970" y="540226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6" name="Google Shape;226;p10"/>
            <p:cNvSpPr/>
            <p:nvPr/>
          </p:nvSpPr>
          <p:spPr>
            <a:xfrm rot="1800000">
              <a:off x="52543" y="2849563"/>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7" name="Google Shape;227;p10"/>
            <p:cNvSpPr/>
            <p:nvPr/>
          </p:nvSpPr>
          <p:spPr>
            <a:xfrm rot="1800000">
              <a:off x="776395" y="4125913"/>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8" name="Google Shape;228;p10"/>
            <p:cNvSpPr/>
            <p:nvPr/>
          </p:nvSpPr>
          <p:spPr>
            <a:xfrm rot="1800000">
              <a:off x="1509772" y="54117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9" name="Google Shape;229;p10"/>
            <p:cNvSpPr/>
            <p:nvPr/>
          </p:nvSpPr>
          <p:spPr>
            <a:xfrm rot="1800000">
              <a:off x="1528821" y="2859088"/>
              <a:ext cx="1601681"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0" name="Google Shape;230;p10"/>
            <p:cNvSpPr/>
            <p:nvPr/>
          </p:nvSpPr>
          <p:spPr>
            <a:xfrm rot="1800000">
              <a:off x="795444" y="1563688"/>
              <a:ext cx="1601681"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1" name="Google Shape;231;p10"/>
            <p:cNvSpPr/>
            <p:nvPr/>
          </p:nvSpPr>
          <p:spPr>
            <a:xfrm rot="1800000">
              <a:off x="6806909" y="4144963"/>
              <a:ext cx="1600094"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2" name="Google Shape;232;p10"/>
            <p:cNvSpPr/>
            <p:nvPr/>
          </p:nvSpPr>
          <p:spPr>
            <a:xfrm rot="1800000">
              <a:off x="7549810" y="5421313"/>
              <a:ext cx="1600094"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3" name="Google Shape;233;p10"/>
            <p:cNvSpPr/>
            <p:nvPr/>
          </p:nvSpPr>
          <p:spPr>
            <a:xfrm rot="1800000">
              <a:off x="7549810" y="2868613"/>
              <a:ext cx="1600094"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4" name="Google Shape;234;p10"/>
            <p:cNvSpPr/>
            <p:nvPr/>
          </p:nvSpPr>
          <p:spPr>
            <a:xfrm rot="1800000">
              <a:off x="8306998" y="4056063"/>
              <a:ext cx="1242930" cy="1387475"/>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5" name="Google Shape;235;p10"/>
            <p:cNvSpPr/>
            <p:nvPr/>
          </p:nvSpPr>
          <p:spPr>
            <a:xfrm rot="1800000">
              <a:off x="8306998" y="1511300"/>
              <a:ext cx="1241343" cy="1389063"/>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236" name="Google Shape;236;p10"/>
          <p:cNvSpPr/>
          <p:nvPr/>
        </p:nvSpPr>
        <p:spPr>
          <a:xfrm>
            <a:off x="4560888" y="-22225"/>
            <a:ext cx="3679825" cy="6272213"/>
          </a:xfrm>
          <a:prstGeom prst="rect">
            <a:avLst/>
          </a:prstGeom>
          <a:solidFill>
            <a:srgbClr val="F5F5F5"/>
          </a:solidFill>
          <a:ln cap="flat" cmpd="sng" w="15875">
            <a:solidFill>
              <a:srgbClr val="898E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7" name="Google Shape;237;p10"/>
          <p:cNvSpPr/>
          <p:nvPr/>
        </p:nvSpPr>
        <p:spPr>
          <a:xfrm>
            <a:off x="4649788" y="-22225"/>
            <a:ext cx="3505200" cy="6238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8" name="Google Shape;238;p10"/>
          <p:cNvSpPr/>
          <p:nvPr/>
        </p:nvSpPr>
        <p:spPr>
          <a:xfrm>
            <a:off x="904875" y="601663"/>
            <a:ext cx="3562350" cy="5648325"/>
          </a:xfrm>
          <a:prstGeom prst="rect">
            <a:avLst/>
          </a:prstGeom>
          <a:solidFill>
            <a:srgbClr val="FFFFFF"/>
          </a:solidFill>
          <a:ln cap="flat" cmpd="sng" w="9525">
            <a:solidFill>
              <a:srgbClr val="333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9" name="Google Shape;239;p10"/>
          <p:cNvSpPr/>
          <p:nvPr/>
        </p:nvSpPr>
        <p:spPr>
          <a:xfrm>
            <a:off x="4651375" y="6088063"/>
            <a:ext cx="3505200" cy="825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pic>
        <p:nvPicPr>
          <p:cNvPr id="240" name="Google Shape;240;p10"/>
          <p:cNvPicPr preferRelativeResize="0"/>
          <p:nvPr/>
        </p:nvPicPr>
        <p:blipFill rotWithShape="1">
          <a:blip r:embed="rId2">
            <a:alphaModFix/>
          </a:blip>
          <a:srcRect b="0" l="0" r="0" t="0"/>
          <a:stretch/>
        </p:blipFill>
        <p:spPr>
          <a:xfrm>
            <a:off x="7885113" y="6373813"/>
            <a:ext cx="1003300" cy="404812"/>
          </a:xfrm>
          <a:prstGeom prst="rect">
            <a:avLst/>
          </a:prstGeom>
          <a:noFill/>
          <a:ln>
            <a:noFill/>
          </a:ln>
        </p:spPr>
      </p:pic>
      <p:sp>
        <p:nvSpPr>
          <p:cNvPr id="241" name="Google Shape;241;p10"/>
          <p:cNvSpPr txBox="1"/>
          <p:nvPr>
            <p:ph type="title"/>
          </p:nvPr>
        </p:nvSpPr>
        <p:spPr>
          <a:xfrm>
            <a:off x="4734424" y="2660904"/>
            <a:ext cx="3300984" cy="146304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0"/>
          <p:cNvSpPr/>
          <p:nvPr>
            <p:ph idx="2" type="pic"/>
          </p:nvPr>
        </p:nvSpPr>
        <p:spPr>
          <a:xfrm>
            <a:off x="1005208" y="693795"/>
            <a:ext cx="3359623" cy="5468112"/>
          </a:xfrm>
          <a:prstGeom prst="rect">
            <a:avLst/>
          </a:prstGeom>
          <a:noFill/>
          <a:ln>
            <a:noFill/>
          </a:ln>
        </p:spPr>
      </p:sp>
      <p:sp>
        <p:nvSpPr>
          <p:cNvPr id="243" name="Google Shape;243;p10"/>
          <p:cNvSpPr txBox="1"/>
          <p:nvPr>
            <p:ph idx="1" type="body"/>
          </p:nvPr>
        </p:nvSpPr>
        <p:spPr>
          <a:xfrm>
            <a:off x="4734630" y="4133088"/>
            <a:ext cx="3300573" cy="1519561"/>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16"/>
              <a:buNone/>
              <a:defRPr sz="1600">
                <a:solidFill>
                  <a:srgbClr val="424242"/>
                </a:solidFill>
              </a:defRPr>
            </a:lvl1pPr>
            <a:lvl2pPr indent="-228600" lvl="1" marL="914400" algn="l">
              <a:spcBef>
                <a:spcPts val="240"/>
              </a:spcBef>
              <a:spcAft>
                <a:spcPts val="0"/>
              </a:spcAft>
              <a:buSzPts val="912"/>
              <a:buNone/>
              <a:defRPr sz="1200"/>
            </a:lvl2pPr>
            <a:lvl3pPr indent="-228600" lvl="2" marL="1371600" algn="l">
              <a:spcBef>
                <a:spcPts val="200"/>
              </a:spcBef>
              <a:spcAft>
                <a:spcPts val="0"/>
              </a:spcAft>
              <a:buSzPts val="760"/>
              <a:buNone/>
              <a:defRPr sz="1000"/>
            </a:lvl3pPr>
            <a:lvl4pPr indent="-228600" lvl="3" marL="1828800" algn="l">
              <a:spcBef>
                <a:spcPts val="180"/>
              </a:spcBef>
              <a:spcAft>
                <a:spcPts val="0"/>
              </a:spcAft>
              <a:buSzPts val="684"/>
              <a:buNone/>
              <a:defRPr sz="900"/>
            </a:lvl4pPr>
            <a:lvl5pPr indent="-228600" lvl="4" marL="2286000" algn="l">
              <a:spcBef>
                <a:spcPts val="180"/>
              </a:spcBef>
              <a:spcAft>
                <a:spcPts val="0"/>
              </a:spcAft>
              <a:buSzPts val="684"/>
              <a:buNone/>
              <a:defRPr sz="900"/>
            </a:lvl5pPr>
            <a:lvl6pPr indent="-228600" lvl="5" marL="2743200" algn="l">
              <a:spcBef>
                <a:spcPts val="180"/>
              </a:spcBef>
              <a:spcAft>
                <a:spcPts val="0"/>
              </a:spcAft>
              <a:buSzPts val="684"/>
              <a:buNone/>
              <a:defRPr sz="900"/>
            </a:lvl6pPr>
            <a:lvl7pPr indent="-228600" lvl="6" marL="3200400" algn="l">
              <a:spcBef>
                <a:spcPts val="180"/>
              </a:spcBef>
              <a:spcAft>
                <a:spcPts val="0"/>
              </a:spcAft>
              <a:buSzPts val="684"/>
              <a:buNone/>
              <a:defRPr sz="900"/>
            </a:lvl7pPr>
            <a:lvl8pPr indent="-228600" lvl="7" marL="3657600" algn="l">
              <a:spcBef>
                <a:spcPts val="180"/>
              </a:spcBef>
              <a:spcAft>
                <a:spcPts val="0"/>
              </a:spcAft>
              <a:buSzPts val="684"/>
              <a:buNone/>
              <a:defRPr sz="900"/>
            </a:lvl8pPr>
            <a:lvl9pPr indent="-228600" lvl="8" marL="4114800" algn="l">
              <a:spcBef>
                <a:spcPts val="180"/>
              </a:spcBef>
              <a:spcAft>
                <a:spcPts val="0"/>
              </a:spcAft>
              <a:buSzPts val="684"/>
              <a:buNone/>
              <a:defRPr sz="900"/>
            </a:lvl9pPr>
          </a:lstStyle>
          <a:p/>
        </p:txBody>
      </p:sp>
      <p:sp>
        <p:nvSpPr>
          <p:cNvPr id="244" name="Google Shape;244;p10"/>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0"/>
          <p:cNvSpPr txBox="1"/>
          <p:nvPr>
            <p:ph idx="11" type="ftr"/>
          </p:nvPr>
        </p:nvSpPr>
        <p:spPr>
          <a:xfrm>
            <a:off x="4641850" y="5724525"/>
            <a:ext cx="3492500"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10"/>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FCC"/>
            </a:gs>
            <a:gs pos="62000">
              <a:srgbClr val="A1A291"/>
            </a:gs>
            <a:gs pos="100000">
              <a:srgbClr val="8F907E"/>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567149" y="0"/>
            <a:ext cx="10458963" cy="7117349"/>
            <a:chOff x="-644736" y="0"/>
            <a:chExt cx="10458272" cy="7117349"/>
          </a:xfrm>
        </p:grpSpPr>
        <p:grpSp>
          <p:nvGrpSpPr>
            <p:cNvPr id="11" name="Google Shape;11;p1"/>
            <p:cNvGrpSpPr/>
            <p:nvPr/>
          </p:nvGrpSpPr>
          <p:grpSpPr>
            <a:xfrm>
              <a:off x="159" y="0"/>
              <a:ext cx="9143396" cy="6858000"/>
              <a:chOff x="159" y="0"/>
              <a:chExt cx="9143396" cy="6858000"/>
            </a:xfrm>
          </p:grpSpPr>
          <p:grpSp>
            <p:nvGrpSpPr>
              <p:cNvPr id="12" name="Google Shape;12;p1"/>
              <p:cNvGrpSpPr/>
              <p:nvPr/>
            </p:nvGrpSpPr>
            <p:grpSpPr>
              <a:xfrm>
                <a:off x="159" y="0"/>
                <a:ext cx="2514434" cy="6858000"/>
                <a:chOff x="159" y="0"/>
                <a:chExt cx="2514434" cy="6858000"/>
              </a:xfrm>
            </p:grpSpPr>
            <p:sp>
              <p:nvSpPr>
                <p:cNvPr id="13" name="Google Shape;13;p1"/>
                <p:cNvSpPr/>
                <p:nvPr/>
              </p:nvSpPr>
              <p:spPr>
                <a:xfrm>
                  <a:off x="914499"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4" name="Google Shape;14;p1"/>
                <p:cNvSpPr/>
                <p:nvPr/>
              </p:nvSpPr>
              <p:spPr>
                <a:xfrm>
                  <a:off x="159"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5" name="Google Shape;15;p1"/>
                <p:cNvSpPr/>
                <p:nvPr/>
              </p:nvSpPr>
              <p:spPr>
                <a:xfrm>
                  <a:off x="228744"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16" name="Google Shape;16;p1"/>
              <p:cNvGrpSpPr/>
              <p:nvPr/>
            </p:nvGrpSpPr>
            <p:grpSpPr>
              <a:xfrm>
                <a:off x="422406" y="0"/>
                <a:ext cx="2514434" cy="6858000"/>
                <a:chOff x="-504" y="0"/>
                <a:chExt cx="2514434" cy="6858000"/>
              </a:xfrm>
            </p:grpSpPr>
            <p:sp>
              <p:nvSpPr>
                <p:cNvPr id="17" name="Google Shape;17;p1"/>
                <p:cNvSpPr/>
                <p:nvPr/>
              </p:nvSpPr>
              <p:spPr>
                <a:xfrm>
                  <a:off x="913836"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8" name="Google Shape;18;p1"/>
                <p:cNvSpPr/>
                <p:nvPr/>
              </p:nvSpPr>
              <p:spPr>
                <a:xfrm>
                  <a:off x="-504"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19" name="Google Shape;19;p1"/>
                <p:cNvSpPr/>
                <p:nvPr/>
              </p:nvSpPr>
              <p:spPr>
                <a:xfrm>
                  <a:off x="228081"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grpSp>
            <p:nvGrpSpPr>
              <p:cNvPr id="20" name="Google Shape;20;p1"/>
              <p:cNvGrpSpPr/>
              <p:nvPr/>
            </p:nvGrpSpPr>
            <p:grpSpPr>
              <a:xfrm rot="10800000">
                <a:off x="6629121" y="0"/>
                <a:ext cx="2514434" cy="6858000"/>
                <a:chOff x="445" y="0"/>
                <a:chExt cx="2514434" cy="6858000"/>
              </a:xfrm>
            </p:grpSpPr>
            <p:sp>
              <p:nvSpPr>
                <p:cNvPr id="21" name="Google Shape;21;p1"/>
                <p:cNvSpPr/>
                <p:nvPr/>
              </p:nvSpPr>
              <p:spPr>
                <a:xfrm>
                  <a:off x="914785" y="0"/>
                  <a:ext cx="160009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2" name="Google Shape;22;p1"/>
                <p:cNvSpPr/>
                <p:nvPr/>
              </p:nvSpPr>
              <p:spPr>
                <a:xfrm>
                  <a:off x="445"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3" name="Google Shape;23;p1"/>
                <p:cNvSpPr/>
                <p:nvPr/>
              </p:nvSpPr>
              <p:spPr>
                <a:xfrm>
                  <a:off x="229030"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24" name="Google Shape;24;p1"/>
              <p:cNvSpPr/>
              <p:nvPr/>
            </p:nvSpPr>
            <p:spPr>
              <a:xfrm>
                <a:off x="3809907" y="0"/>
                <a:ext cx="2819214"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5" name="Google Shape;25;p1"/>
              <p:cNvSpPr/>
              <p:nvPr/>
            </p:nvSpPr>
            <p:spPr>
              <a:xfrm>
                <a:off x="2895568" y="0"/>
                <a:ext cx="45717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26" name="Google Shape;26;p1"/>
              <p:cNvSpPr/>
              <p:nvPr/>
            </p:nvSpPr>
            <p:spPr>
              <a:xfrm>
                <a:off x="3124153" y="0"/>
                <a:ext cx="76195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27" name="Google Shape;27;p1"/>
            <p:cNvSpPr/>
            <p:nvPr/>
          </p:nvSpPr>
          <p:spPr>
            <a:xfrm>
              <a:off x="-12540" y="5035550"/>
              <a:ext cx="9144983" cy="1174750"/>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8" name="Google Shape;28;p1"/>
            <p:cNvSpPr/>
            <p:nvPr/>
          </p:nvSpPr>
          <p:spPr>
            <a:xfrm>
              <a:off x="-12540" y="3467100"/>
              <a:ext cx="9144983" cy="890588"/>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9" name="Google Shape;29;p1"/>
            <p:cNvSpPr/>
            <p:nvPr/>
          </p:nvSpPr>
          <p:spPr>
            <a:xfrm>
              <a:off x="-23653" y="5640388"/>
              <a:ext cx="3004940" cy="1211262"/>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30" name="Google Shape;30;p1"/>
            <p:cNvSpPr/>
            <p:nvPr/>
          </p:nvSpPr>
          <p:spPr>
            <a:xfrm>
              <a:off x="-12540" y="5284788"/>
              <a:ext cx="9144983" cy="1477962"/>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31" name="Google Shape;31;p1"/>
            <p:cNvSpPr/>
            <p:nvPr/>
          </p:nvSpPr>
          <p:spPr>
            <a:xfrm>
              <a:off x="2136793" y="5132388"/>
              <a:ext cx="6982951" cy="171926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32" name="Google Shape;32;p1"/>
            <p:cNvSpPr/>
            <p:nvPr/>
          </p:nvSpPr>
          <p:spPr>
            <a:xfrm rot="1800000">
              <a:off x="2995573" y="2859088"/>
              <a:ext cx="1601682"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3" name="Google Shape;33;p1"/>
            <p:cNvSpPr/>
            <p:nvPr/>
          </p:nvSpPr>
          <p:spPr>
            <a:xfrm rot="1800000">
              <a:off x="3719425" y="4125913"/>
              <a:ext cx="1601682"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4" name="Google Shape;34;p1"/>
            <p:cNvSpPr/>
            <p:nvPr/>
          </p:nvSpPr>
          <p:spPr>
            <a:xfrm rot="1800000">
              <a:off x="3728949" y="1592263"/>
              <a:ext cx="1601682"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5" name="Google Shape;35;p1"/>
            <p:cNvSpPr/>
            <p:nvPr/>
          </p:nvSpPr>
          <p:spPr>
            <a:xfrm rot="1800000">
              <a:off x="2976524" y="325438"/>
              <a:ext cx="1601682" cy="1389062"/>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6" name="Google Shape;36;p1"/>
            <p:cNvSpPr/>
            <p:nvPr/>
          </p:nvSpPr>
          <p:spPr>
            <a:xfrm rot="1800000">
              <a:off x="4462326" y="5383213"/>
              <a:ext cx="1601682" cy="1389062"/>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7" name="Google Shape;37;p1"/>
            <p:cNvSpPr/>
            <p:nvPr/>
          </p:nvSpPr>
          <p:spPr>
            <a:xfrm rot="1800000">
              <a:off x="-382404" y="4202113"/>
              <a:ext cx="1261980" cy="1387475"/>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8" name="Google Shape;38;p1"/>
            <p:cNvSpPr/>
            <p:nvPr/>
          </p:nvSpPr>
          <p:spPr>
            <a:xfrm rot="1800000">
              <a:off x="23969" y="5402263"/>
              <a:ext cx="1601682"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39" name="Google Shape;39;p1"/>
            <p:cNvSpPr/>
            <p:nvPr/>
          </p:nvSpPr>
          <p:spPr>
            <a:xfrm rot="1800000">
              <a:off x="52542" y="2849563"/>
              <a:ext cx="1601682"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0" name="Google Shape;40;p1"/>
            <p:cNvSpPr/>
            <p:nvPr/>
          </p:nvSpPr>
          <p:spPr>
            <a:xfrm rot="1800000">
              <a:off x="776394" y="4125913"/>
              <a:ext cx="1601682"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1" name="Google Shape;41;p1"/>
            <p:cNvSpPr/>
            <p:nvPr/>
          </p:nvSpPr>
          <p:spPr>
            <a:xfrm rot="1800000">
              <a:off x="1509771" y="5411788"/>
              <a:ext cx="1601682"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2" name="Google Shape;42;p1"/>
            <p:cNvSpPr/>
            <p:nvPr/>
          </p:nvSpPr>
          <p:spPr>
            <a:xfrm rot="1800000">
              <a:off x="1528820" y="2859088"/>
              <a:ext cx="1601682"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3" name="Google Shape;43;p1"/>
            <p:cNvSpPr/>
            <p:nvPr/>
          </p:nvSpPr>
          <p:spPr>
            <a:xfrm rot="1800000">
              <a:off x="795443" y="1563688"/>
              <a:ext cx="1601682"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4" name="Google Shape;44;p1"/>
            <p:cNvSpPr/>
            <p:nvPr/>
          </p:nvSpPr>
          <p:spPr>
            <a:xfrm rot="1800000">
              <a:off x="6806909" y="4144963"/>
              <a:ext cx="1600094" cy="1389062"/>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5" name="Google Shape;45;p1"/>
            <p:cNvSpPr/>
            <p:nvPr/>
          </p:nvSpPr>
          <p:spPr>
            <a:xfrm rot="1800000">
              <a:off x="7549810" y="5421313"/>
              <a:ext cx="1600094" cy="1389062"/>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6" name="Google Shape;46;p1"/>
            <p:cNvSpPr/>
            <p:nvPr/>
          </p:nvSpPr>
          <p:spPr>
            <a:xfrm rot="1800000">
              <a:off x="7549810" y="2868613"/>
              <a:ext cx="1600094" cy="1389062"/>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7" name="Google Shape;47;p1"/>
            <p:cNvSpPr/>
            <p:nvPr/>
          </p:nvSpPr>
          <p:spPr>
            <a:xfrm rot="1800000">
              <a:off x="8306997" y="4056063"/>
              <a:ext cx="1242931" cy="1387475"/>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48" name="Google Shape;48;p1"/>
            <p:cNvSpPr/>
            <p:nvPr/>
          </p:nvSpPr>
          <p:spPr>
            <a:xfrm rot="1800000">
              <a:off x="8306997" y="1511300"/>
              <a:ext cx="1241343" cy="1389063"/>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grpSp>
      <p:sp>
        <p:nvSpPr>
          <p:cNvPr id="49" name="Google Shape;49;p1"/>
          <p:cNvSpPr/>
          <p:nvPr/>
        </p:nvSpPr>
        <p:spPr>
          <a:xfrm>
            <a:off x="457200" y="333375"/>
            <a:ext cx="8229600" cy="6186488"/>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50" name="Google Shape;50;p1"/>
          <p:cNvSpPr/>
          <p:nvPr/>
        </p:nvSpPr>
        <p:spPr>
          <a:xfrm>
            <a:off x="4560888" y="-22225"/>
            <a:ext cx="3679825" cy="700088"/>
          </a:xfrm>
          <a:prstGeom prst="rect">
            <a:avLst/>
          </a:prstGeom>
          <a:solidFill>
            <a:srgbClr val="F5F5F5"/>
          </a:solidFill>
          <a:ln cap="flat" cmpd="sng" w="15875">
            <a:solidFill>
              <a:srgbClr val="898E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51" name="Google Shape;51;p1"/>
          <p:cNvSpPr/>
          <p:nvPr/>
        </p:nvSpPr>
        <p:spPr>
          <a:xfrm>
            <a:off x="4649788" y="-22225"/>
            <a:ext cx="3505200" cy="6238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sp>
        <p:nvSpPr>
          <p:cNvPr id="52" name="Google Shape;52;p1"/>
          <p:cNvSpPr txBox="1"/>
          <p:nvPr>
            <p:ph type="title"/>
          </p:nvPr>
        </p:nvSpPr>
        <p:spPr>
          <a:xfrm>
            <a:off x="1042988" y="1027113"/>
            <a:ext cx="7024687"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4000" u="none" cap="none" strike="noStrike">
                <a:solidFill>
                  <a:schemeClr val="accent1"/>
                </a:solidFill>
                <a:latin typeface="Century Gothic"/>
                <a:ea typeface="Century Gothic"/>
                <a:cs typeface="Century Gothic"/>
                <a:sym typeface="Century Gothic"/>
              </a:defRPr>
            </a:lvl2pPr>
            <a:lvl3pPr lvl="2" marR="0" rtl="0" algn="l">
              <a:spcBef>
                <a:spcPts val="0"/>
              </a:spcBef>
              <a:spcAft>
                <a:spcPts val="0"/>
              </a:spcAft>
              <a:buSzPts val="1400"/>
              <a:buNone/>
              <a:defRPr b="0" i="0" sz="4000" u="none" cap="none" strike="noStrike">
                <a:solidFill>
                  <a:schemeClr val="accent1"/>
                </a:solidFill>
                <a:latin typeface="Century Gothic"/>
                <a:ea typeface="Century Gothic"/>
                <a:cs typeface="Century Gothic"/>
                <a:sym typeface="Century Gothic"/>
              </a:defRPr>
            </a:lvl3pPr>
            <a:lvl4pPr lvl="3" marR="0" rtl="0" algn="l">
              <a:spcBef>
                <a:spcPts val="0"/>
              </a:spcBef>
              <a:spcAft>
                <a:spcPts val="0"/>
              </a:spcAft>
              <a:buSzPts val="1400"/>
              <a:buNone/>
              <a:defRPr b="0" i="0" sz="4000" u="none" cap="none" strike="noStrike">
                <a:solidFill>
                  <a:schemeClr val="accent1"/>
                </a:solidFill>
                <a:latin typeface="Century Gothic"/>
                <a:ea typeface="Century Gothic"/>
                <a:cs typeface="Century Gothic"/>
                <a:sym typeface="Century Gothic"/>
              </a:defRPr>
            </a:lvl4pPr>
            <a:lvl5pPr lvl="4" marR="0" rtl="0" algn="l">
              <a:spcBef>
                <a:spcPts val="0"/>
              </a:spcBef>
              <a:spcAft>
                <a:spcPts val="0"/>
              </a:spcAft>
              <a:buSzPts val="1400"/>
              <a:buNone/>
              <a:defRPr b="0" i="0" sz="4000" u="none" cap="none" strike="noStrike">
                <a:solidFill>
                  <a:schemeClr val="accen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3" name="Google Shape;53;p1"/>
          <p:cNvSpPr txBox="1"/>
          <p:nvPr>
            <p:ph idx="1" type="body"/>
          </p:nvPr>
        </p:nvSpPr>
        <p:spPr>
          <a:xfrm>
            <a:off x="1042988" y="2324100"/>
            <a:ext cx="6777037" cy="3508375"/>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54" name="Google Shape;54;p1"/>
          <p:cNvSpPr txBox="1"/>
          <p:nvPr>
            <p:ph idx="10" type="dt"/>
          </p:nvPr>
        </p:nvSpPr>
        <p:spPr>
          <a:xfrm>
            <a:off x="5997575" y="223838"/>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FEFEFE"/>
                </a:solidFill>
                <a:latin typeface="Times"/>
                <a:ea typeface="Times"/>
                <a:cs typeface="Times"/>
                <a:sym typeface="Times"/>
              </a:defRPr>
            </a:lvl1pPr>
            <a:lvl2pPr lvl="1"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5" name="Google Shape;55;p1"/>
          <p:cNvSpPr txBox="1"/>
          <p:nvPr>
            <p:ph idx="11" type="ftr"/>
          </p:nvPr>
        </p:nvSpPr>
        <p:spPr>
          <a:xfrm>
            <a:off x="4641850" y="5851525"/>
            <a:ext cx="3502025"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Times"/>
                <a:ea typeface="Times"/>
                <a:cs typeface="Times"/>
                <a:sym typeface="Times"/>
              </a:defRPr>
            </a:lvl1pPr>
            <a:lvl2pPr lvl="1"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ctr">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6" name="Google Shape;56;p1"/>
          <p:cNvSpPr txBox="1"/>
          <p:nvPr>
            <p:ph idx="12" type="sldNum"/>
          </p:nvPr>
        </p:nvSpPr>
        <p:spPr>
          <a:xfrm>
            <a:off x="4649788" y="223838"/>
            <a:ext cx="1331912"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200" u="none" cap="none" strike="noStrike">
                <a:solidFill>
                  <a:srgbClr val="FEFEFE"/>
                </a:solidFill>
                <a:latin typeface="Times"/>
                <a:ea typeface="Times"/>
                <a:cs typeface="Times"/>
                <a:sym typeface="Times"/>
              </a:defRPr>
            </a:lvl1pPr>
            <a:lvl2pPr indent="0" lvl="1" marL="0" marR="0" rtl="0" algn="l">
              <a:spcBef>
                <a:spcPts val="0"/>
              </a:spcBef>
              <a:spcAft>
                <a:spcPts val="0"/>
              </a:spcAft>
              <a:buNone/>
              <a:defRPr b="0" i="0" sz="1200" u="none" cap="none" strike="noStrike">
                <a:solidFill>
                  <a:srgbClr val="FEFEFE"/>
                </a:solidFill>
                <a:latin typeface="Times"/>
                <a:ea typeface="Times"/>
                <a:cs typeface="Times"/>
                <a:sym typeface="Times"/>
              </a:defRPr>
            </a:lvl2pPr>
            <a:lvl3pPr indent="0" lvl="2" marL="0" marR="0" rtl="0" algn="l">
              <a:spcBef>
                <a:spcPts val="0"/>
              </a:spcBef>
              <a:spcAft>
                <a:spcPts val="0"/>
              </a:spcAft>
              <a:buNone/>
              <a:defRPr b="0" i="0" sz="1200" u="none" cap="none" strike="noStrike">
                <a:solidFill>
                  <a:srgbClr val="FEFEFE"/>
                </a:solidFill>
                <a:latin typeface="Times"/>
                <a:ea typeface="Times"/>
                <a:cs typeface="Times"/>
                <a:sym typeface="Times"/>
              </a:defRPr>
            </a:lvl3pPr>
            <a:lvl4pPr indent="0" lvl="3" marL="0" marR="0" rtl="0" algn="l">
              <a:spcBef>
                <a:spcPts val="0"/>
              </a:spcBef>
              <a:spcAft>
                <a:spcPts val="0"/>
              </a:spcAft>
              <a:buNone/>
              <a:defRPr b="0" i="0" sz="1200" u="none" cap="none" strike="noStrike">
                <a:solidFill>
                  <a:srgbClr val="FEFEFE"/>
                </a:solidFill>
                <a:latin typeface="Times"/>
                <a:ea typeface="Times"/>
                <a:cs typeface="Times"/>
                <a:sym typeface="Times"/>
              </a:defRPr>
            </a:lvl4pPr>
            <a:lvl5pPr indent="0" lvl="4" marL="0" marR="0" rtl="0" algn="l">
              <a:spcBef>
                <a:spcPts val="0"/>
              </a:spcBef>
              <a:spcAft>
                <a:spcPts val="0"/>
              </a:spcAft>
              <a:buNone/>
              <a:defRPr b="0" i="0" sz="1200" u="none" cap="none" strike="noStrike">
                <a:solidFill>
                  <a:srgbClr val="FEFEFE"/>
                </a:solidFill>
                <a:latin typeface="Times"/>
                <a:ea typeface="Times"/>
                <a:cs typeface="Times"/>
                <a:sym typeface="Times"/>
              </a:defRPr>
            </a:lvl5pPr>
            <a:lvl6pPr indent="0" lvl="5" marL="0" marR="0" rtl="0" algn="l">
              <a:spcBef>
                <a:spcPts val="0"/>
              </a:spcBef>
              <a:spcAft>
                <a:spcPts val="0"/>
              </a:spcAft>
              <a:buNone/>
              <a:defRPr b="0" i="0" sz="1200" u="none" cap="none" strike="noStrike">
                <a:solidFill>
                  <a:srgbClr val="FEFEFE"/>
                </a:solidFill>
                <a:latin typeface="Times"/>
                <a:ea typeface="Times"/>
                <a:cs typeface="Times"/>
                <a:sym typeface="Times"/>
              </a:defRPr>
            </a:lvl6pPr>
            <a:lvl7pPr indent="0" lvl="6" marL="0" marR="0" rtl="0" algn="l">
              <a:spcBef>
                <a:spcPts val="0"/>
              </a:spcBef>
              <a:spcAft>
                <a:spcPts val="0"/>
              </a:spcAft>
              <a:buNone/>
              <a:defRPr b="0" i="0" sz="1200" u="none" cap="none" strike="noStrike">
                <a:solidFill>
                  <a:srgbClr val="FEFEFE"/>
                </a:solidFill>
                <a:latin typeface="Times"/>
                <a:ea typeface="Times"/>
                <a:cs typeface="Times"/>
                <a:sym typeface="Times"/>
              </a:defRPr>
            </a:lvl7pPr>
            <a:lvl8pPr indent="0" lvl="7" marL="0" marR="0" rtl="0" algn="l">
              <a:spcBef>
                <a:spcPts val="0"/>
              </a:spcBef>
              <a:spcAft>
                <a:spcPts val="0"/>
              </a:spcAft>
              <a:buNone/>
              <a:defRPr b="0" i="0" sz="1200" u="none" cap="none" strike="noStrike">
                <a:solidFill>
                  <a:srgbClr val="FEFEFE"/>
                </a:solidFill>
                <a:latin typeface="Times"/>
                <a:ea typeface="Times"/>
                <a:cs typeface="Times"/>
                <a:sym typeface="Times"/>
              </a:defRPr>
            </a:lvl8pPr>
            <a:lvl9pPr indent="0" lvl="8" marL="0" marR="0" rtl="0" algn="l">
              <a:spcBef>
                <a:spcPts val="0"/>
              </a:spcBef>
              <a:spcAft>
                <a:spcPts val="0"/>
              </a:spcAft>
              <a:buNone/>
              <a:defRPr b="0" i="0" sz="1200" u="none" cap="none" strike="noStrike">
                <a:solidFill>
                  <a:srgbClr val="FEFEFE"/>
                </a:solidFill>
                <a:latin typeface="Times"/>
                <a:ea typeface="Times"/>
                <a:cs typeface="Times"/>
                <a:sym typeface="Times"/>
              </a:defRPr>
            </a:lvl9pPr>
          </a:lstStyle>
          <a:p>
            <a:pPr indent="0" lvl="0" marL="0" rtl="0" algn="l">
              <a:spcBef>
                <a:spcPts val="0"/>
              </a:spcBef>
              <a:spcAft>
                <a:spcPts val="0"/>
              </a:spcAft>
              <a:buNone/>
            </a:pPr>
            <a:fld id="{00000000-1234-1234-1234-123412341234}" type="slidenum">
              <a:rPr lang="en-US"/>
              <a:t>‹#›</a:t>
            </a:fld>
            <a:endParaRPr/>
          </a:p>
        </p:txBody>
      </p:sp>
      <p:pic>
        <p:nvPicPr>
          <p:cNvPr id="57" name="Google Shape;57;p1"/>
          <p:cNvPicPr preferRelativeResize="0"/>
          <p:nvPr/>
        </p:nvPicPr>
        <p:blipFill rotWithShape="1">
          <a:blip r:embed="rId1">
            <a:alphaModFix/>
          </a:blip>
          <a:srcRect b="0" l="0" r="0" t="0"/>
          <a:stretch/>
        </p:blipFill>
        <p:spPr>
          <a:xfrm>
            <a:off x="8077200" y="6400800"/>
            <a:ext cx="1003300" cy="4048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45.jpg"/><Relationship Id="rId5" Type="http://schemas.openxmlformats.org/officeDocument/2006/relationships/image" Target="../media/image32.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1.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0.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52.jpg"/><Relationship Id="rId5" Type="http://schemas.openxmlformats.org/officeDocument/2006/relationships/image" Target="../media/image53.jpg"/><Relationship Id="rId6" Type="http://schemas.openxmlformats.org/officeDocument/2006/relationships/image" Target="../media/image60.jpg"/><Relationship Id="rId7"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5.jp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7.jpg"/><Relationship Id="rId4" Type="http://schemas.openxmlformats.org/officeDocument/2006/relationships/image" Target="../media/image58.jpg"/><Relationship Id="rId5" Type="http://schemas.openxmlformats.org/officeDocument/2006/relationships/image" Target="../media/image62.jpg"/><Relationship Id="rId6"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1.jpg"/><Relationship Id="rId4" Type="http://schemas.openxmlformats.org/officeDocument/2006/relationships/image" Target="../media/image65.png"/><Relationship Id="rId5"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3.jp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18.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ctrTitle"/>
          </p:nvPr>
        </p:nvSpPr>
        <p:spPr>
          <a:xfrm>
            <a:off x="4657725" y="609600"/>
            <a:ext cx="3495675" cy="1447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b="1" lang="en-US" sz="3800">
                <a:solidFill>
                  <a:srgbClr val="002D5B"/>
                </a:solidFill>
              </a:rPr>
              <a:t>Basic Banking Services</a:t>
            </a:r>
            <a:endParaRPr/>
          </a:p>
        </p:txBody>
      </p:sp>
      <p:sp>
        <p:nvSpPr>
          <p:cNvPr id="265" name="Google Shape;265;p13"/>
          <p:cNvSpPr/>
          <p:nvPr/>
        </p:nvSpPr>
        <p:spPr>
          <a:xfrm>
            <a:off x="4572000" y="2743200"/>
            <a:ext cx="3581400" cy="30464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Times"/>
                <a:ea typeface="Times"/>
                <a:cs typeface="Times"/>
                <a:sym typeface="Times"/>
              </a:rPr>
              <a:t>This presentation will introduce students to the many features, background information, and provide an overview to the banking process and basic services provided to consumers. </a:t>
            </a:r>
            <a:endParaRPr b="0" i="0" sz="2400" u="none" cap="none" strike="noStrike">
              <a:solidFill>
                <a:schemeClr val="dk1"/>
              </a:solidFill>
              <a:latin typeface="Times"/>
              <a:ea typeface="Times"/>
              <a:cs typeface="Times"/>
              <a:sym typeface="Times"/>
            </a:endParaRPr>
          </a:p>
        </p:txBody>
      </p:sp>
      <p:pic>
        <p:nvPicPr>
          <p:cNvPr id="266" name="Google Shape;266;p13"/>
          <p:cNvPicPr preferRelativeResize="0"/>
          <p:nvPr/>
        </p:nvPicPr>
        <p:blipFill rotWithShape="1">
          <a:blip r:embed="rId3">
            <a:alphaModFix/>
          </a:blip>
          <a:srcRect b="0" l="0" r="0" t="0"/>
          <a:stretch/>
        </p:blipFill>
        <p:spPr>
          <a:xfrm>
            <a:off x="8382000" y="1524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2"/>
          <p:cNvSpPr/>
          <p:nvPr/>
        </p:nvSpPr>
        <p:spPr>
          <a:xfrm>
            <a:off x="990600" y="6372225"/>
            <a:ext cx="6477000" cy="152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900" u="none" cap="none" strike="noStrike">
              <a:solidFill>
                <a:schemeClr val="dk2"/>
              </a:solidFill>
              <a:latin typeface="Tahoma"/>
              <a:ea typeface="Tahoma"/>
              <a:cs typeface="Tahoma"/>
              <a:sym typeface="Tahoma"/>
            </a:endParaRPr>
          </a:p>
        </p:txBody>
      </p:sp>
      <p:sp>
        <p:nvSpPr>
          <p:cNvPr id="354" name="Google Shape;354;p22"/>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55" name="Google Shape;355;p22"/>
          <p:cNvSpPr txBox="1"/>
          <p:nvPr>
            <p:ph type="title"/>
          </p:nvPr>
        </p:nvSpPr>
        <p:spPr>
          <a:xfrm>
            <a:off x="457200" y="685800"/>
            <a:ext cx="7024688" cy="7985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Bank Occupations</a:t>
            </a:r>
            <a:endParaRPr>
              <a:solidFill>
                <a:srgbClr val="50B48C"/>
              </a:solidFill>
              <a:latin typeface="Times"/>
              <a:ea typeface="Times"/>
              <a:cs typeface="Times"/>
              <a:sym typeface="Times"/>
            </a:endParaRPr>
          </a:p>
        </p:txBody>
      </p:sp>
      <p:sp>
        <p:nvSpPr>
          <p:cNvPr id="356" name="Google Shape;356;p22"/>
          <p:cNvSpPr txBox="1"/>
          <p:nvPr>
            <p:ph idx="1" type="body"/>
          </p:nvPr>
        </p:nvSpPr>
        <p:spPr>
          <a:xfrm>
            <a:off x="685800" y="1981200"/>
            <a:ext cx="3967163" cy="3508375"/>
          </a:xfrm>
          <a:prstGeom prst="rect">
            <a:avLst/>
          </a:prstGeom>
          <a:noFill/>
          <a:ln>
            <a:noFill/>
          </a:ln>
        </p:spPr>
        <p:txBody>
          <a:bodyPr anchorCtr="0" anchor="t" bIns="45700" lIns="91425" spcFirstLastPara="1" rIns="91425" wrap="square" tIns="45700">
            <a:normAutofit/>
          </a:bodyPr>
          <a:lstStyle/>
          <a:p>
            <a:pPr indent="0" lvl="0" marL="452438" rtl="0" algn="l">
              <a:lnSpc>
                <a:spcPct val="125000"/>
              </a:lnSpc>
              <a:spcBef>
                <a:spcPts val="0"/>
              </a:spcBef>
              <a:spcAft>
                <a:spcPts val="0"/>
              </a:spcAft>
              <a:buSzPts val="1748"/>
              <a:buFont typeface="Noto Sans Symbols"/>
              <a:buNone/>
            </a:pPr>
            <a:r>
              <a:rPr lang="en-US" sz="2300">
                <a:solidFill>
                  <a:schemeClr val="dk1"/>
                </a:solidFill>
                <a:latin typeface="Tahoma"/>
                <a:ea typeface="Tahoma"/>
                <a:cs typeface="Tahoma"/>
                <a:sym typeface="Tahoma"/>
              </a:rPr>
              <a:t>• Tellers</a:t>
            </a:r>
            <a:endParaRPr/>
          </a:p>
          <a:p>
            <a:pPr indent="0" lvl="0" marL="452438" rtl="0" algn="l">
              <a:lnSpc>
                <a:spcPct val="125000"/>
              </a:lnSpc>
              <a:spcBef>
                <a:spcPts val="460"/>
              </a:spcBef>
              <a:spcAft>
                <a:spcPts val="0"/>
              </a:spcAft>
              <a:buSzPts val="1748"/>
              <a:buFont typeface="Noto Sans Symbols"/>
              <a:buNone/>
            </a:pPr>
            <a:r>
              <a:rPr lang="en-US" sz="2300">
                <a:solidFill>
                  <a:schemeClr val="dk1"/>
                </a:solidFill>
                <a:latin typeface="Tahoma"/>
                <a:ea typeface="Tahoma"/>
                <a:cs typeface="Tahoma"/>
                <a:sym typeface="Tahoma"/>
              </a:rPr>
              <a:t>• Platform Bankers</a:t>
            </a:r>
            <a:endParaRPr/>
          </a:p>
          <a:p>
            <a:pPr indent="0" lvl="0" marL="452438" rtl="0" algn="l">
              <a:lnSpc>
                <a:spcPct val="125000"/>
              </a:lnSpc>
              <a:spcBef>
                <a:spcPts val="460"/>
              </a:spcBef>
              <a:spcAft>
                <a:spcPts val="0"/>
              </a:spcAft>
              <a:buSzPts val="1748"/>
              <a:buFont typeface="Noto Sans Symbols"/>
              <a:buNone/>
            </a:pPr>
            <a:r>
              <a:rPr lang="en-US" sz="2300">
                <a:solidFill>
                  <a:schemeClr val="dk1"/>
                </a:solidFill>
                <a:latin typeface="Tahoma"/>
                <a:ea typeface="Tahoma"/>
                <a:cs typeface="Tahoma"/>
                <a:sym typeface="Tahoma"/>
              </a:rPr>
              <a:t>• Mortgage Lenders</a:t>
            </a:r>
            <a:endParaRPr/>
          </a:p>
          <a:p>
            <a:pPr indent="0" lvl="0" marL="452438" rtl="0" algn="l">
              <a:lnSpc>
                <a:spcPct val="125000"/>
              </a:lnSpc>
              <a:spcBef>
                <a:spcPts val="460"/>
              </a:spcBef>
              <a:spcAft>
                <a:spcPts val="0"/>
              </a:spcAft>
              <a:buSzPts val="1748"/>
              <a:buFont typeface="Noto Sans Symbols"/>
              <a:buNone/>
            </a:pPr>
            <a:r>
              <a:rPr lang="en-US" sz="2300">
                <a:solidFill>
                  <a:schemeClr val="dk1"/>
                </a:solidFill>
                <a:latin typeface="Tahoma"/>
                <a:ea typeface="Tahoma"/>
                <a:cs typeface="Tahoma"/>
                <a:sym typeface="Tahoma"/>
              </a:rPr>
              <a:t>• Operations Managers</a:t>
            </a:r>
            <a:endParaRPr/>
          </a:p>
          <a:p>
            <a:pPr indent="0" lvl="0" marL="452438" rtl="0" algn="l">
              <a:lnSpc>
                <a:spcPct val="125000"/>
              </a:lnSpc>
              <a:spcBef>
                <a:spcPts val="460"/>
              </a:spcBef>
              <a:spcAft>
                <a:spcPts val="0"/>
              </a:spcAft>
              <a:buSzPts val="1748"/>
              <a:buFont typeface="Noto Sans Symbols"/>
              <a:buNone/>
            </a:pPr>
            <a:r>
              <a:rPr lang="en-US" sz="2300">
                <a:solidFill>
                  <a:schemeClr val="dk1"/>
                </a:solidFill>
                <a:latin typeface="Tahoma"/>
                <a:ea typeface="Tahoma"/>
                <a:cs typeface="Tahoma"/>
                <a:sym typeface="Tahoma"/>
              </a:rPr>
              <a:t>• Branch Managers</a:t>
            </a:r>
            <a:endParaRPr/>
          </a:p>
          <a:p>
            <a:pPr indent="-158496" lvl="0" marL="342900" rtl="0" algn="l">
              <a:spcBef>
                <a:spcPts val="480"/>
              </a:spcBef>
              <a:spcAft>
                <a:spcPts val="0"/>
              </a:spcAft>
              <a:buSzPts val="1824"/>
              <a:buNone/>
            </a:pPr>
            <a:r>
              <a:t/>
            </a:r>
            <a:endParaRPr/>
          </a:p>
        </p:txBody>
      </p:sp>
      <p:pic>
        <p:nvPicPr>
          <p:cNvPr id="357" name="Google Shape;357;p22"/>
          <p:cNvPicPr preferRelativeResize="0"/>
          <p:nvPr/>
        </p:nvPicPr>
        <p:blipFill rotWithShape="1">
          <a:blip r:embed="rId3">
            <a:alphaModFix/>
          </a:blip>
          <a:srcRect b="0" l="0" r="0" t="0"/>
          <a:stretch/>
        </p:blipFill>
        <p:spPr>
          <a:xfrm>
            <a:off x="4419600" y="1981200"/>
            <a:ext cx="3817938" cy="27273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58" name="Google Shape;358;p22"/>
          <p:cNvPicPr preferRelativeResize="0"/>
          <p:nvPr/>
        </p:nvPicPr>
        <p:blipFill rotWithShape="1">
          <a:blip r:embed="rId4">
            <a:alphaModFix/>
          </a:blip>
          <a:srcRect b="0" l="0" r="0" t="0"/>
          <a:stretch/>
        </p:blipFill>
        <p:spPr>
          <a:xfrm>
            <a:off x="8077200"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ph type="title"/>
          </p:nvPr>
        </p:nvSpPr>
        <p:spPr>
          <a:xfrm>
            <a:off x="463550" y="685800"/>
            <a:ext cx="7805738" cy="80168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Electronic Banking Systems</a:t>
            </a:r>
            <a:endParaRPr/>
          </a:p>
        </p:txBody>
      </p:sp>
      <p:sp>
        <p:nvSpPr>
          <p:cNvPr id="365" name="Google Shape;365;p23"/>
          <p:cNvSpPr txBox="1"/>
          <p:nvPr>
            <p:ph idx="1" type="body"/>
          </p:nvPr>
        </p:nvSpPr>
        <p:spPr>
          <a:xfrm>
            <a:off x="3629025" y="1752600"/>
            <a:ext cx="4800600" cy="3810000"/>
          </a:xfrm>
          <a:prstGeom prst="rect">
            <a:avLst/>
          </a:prstGeom>
          <a:noFill/>
          <a:ln>
            <a:noFill/>
          </a:ln>
        </p:spPr>
        <p:txBody>
          <a:bodyPr anchorCtr="0" anchor="t" bIns="45700" lIns="91425" spcFirstLastPara="1" rIns="91425" wrap="square" tIns="45700">
            <a:normAutofit fontScale="92500" lnSpcReduction="20000"/>
          </a:bodyPr>
          <a:lstStyle/>
          <a:p>
            <a:pPr indent="-274319" lvl="0" marL="342900" rtl="0" algn="l">
              <a:spcBef>
                <a:spcPts val="0"/>
              </a:spcBef>
              <a:spcAft>
                <a:spcPts val="0"/>
              </a:spcAft>
              <a:buSzPct val="76000"/>
              <a:buChar char="🞇"/>
            </a:pPr>
            <a:r>
              <a:rPr lang="en-US">
                <a:solidFill>
                  <a:schemeClr val="dk1"/>
                </a:solidFill>
                <a:latin typeface="Tahoma"/>
                <a:ea typeface="Tahoma"/>
                <a:cs typeface="Tahoma"/>
                <a:sym typeface="Tahoma"/>
              </a:rPr>
              <a:t>Online banking is the fastest growing Internet activity in the United States</a:t>
            </a:r>
            <a:endParaRPr/>
          </a:p>
          <a:p>
            <a:pPr indent="-167182" lvl="0" marL="342900" rtl="0" algn="l">
              <a:spcBef>
                <a:spcPts val="555"/>
              </a:spcBef>
              <a:spcAft>
                <a:spcPts val="0"/>
              </a:spcAft>
              <a:buSzPct val="76000"/>
              <a:buNone/>
            </a:pPr>
            <a:r>
              <a:t/>
            </a:r>
            <a:endParaRPr>
              <a:solidFill>
                <a:schemeClr val="dk1"/>
              </a:solidFill>
              <a:latin typeface="Tahoma"/>
              <a:ea typeface="Tahoma"/>
              <a:cs typeface="Tahoma"/>
              <a:sym typeface="Tahoma"/>
            </a:endParaRPr>
          </a:p>
          <a:p>
            <a:pPr indent="-274319" lvl="0" marL="342900" rtl="0" algn="l">
              <a:spcBef>
                <a:spcPts val="444"/>
              </a:spcBef>
              <a:spcAft>
                <a:spcPts val="0"/>
              </a:spcAft>
              <a:buSzPct val="76000"/>
              <a:buChar char="🞇"/>
            </a:pPr>
            <a:r>
              <a:rPr b="1" lang="en-US">
                <a:solidFill>
                  <a:schemeClr val="dk1"/>
                </a:solidFill>
                <a:latin typeface="Tahoma"/>
                <a:ea typeface="Tahoma"/>
                <a:cs typeface="Tahoma"/>
                <a:sym typeface="Tahoma"/>
              </a:rPr>
              <a:t>Types of Services:</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Bank Cards</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Automated Service</a:t>
            </a:r>
            <a:r>
              <a:rPr lang="en-US">
                <a:latin typeface="Tahoma"/>
                <a:ea typeface="Tahoma"/>
                <a:cs typeface="Tahoma"/>
                <a:sym typeface="Tahoma"/>
              </a:rPr>
              <a:t>s </a:t>
            </a:r>
            <a:endParaRPr/>
          </a:p>
          <a:p>
            <a:pPr indent="-167182" lvl="0" marL="342900" rtl="0" algn="l">
              <a:spcBef>
                <a:spcPts val="444"/>
              </a:spcBef>
              <a:spcAft>
                <a:spcPts val="0"/>
              </a:spcAft>
              <a:buSzPct val="76000"/>
              <a:buFont typeface="Century Gothic"/>
              <a:buNone/>
            </a:pPr>
            <a:r>
              <a:t/>
            </a:r>
            <a:endParaRPr>
              <a:latin typeface="Tahoma"/>
              <a:ea typeface="Tahoma"/>
              <a:cs typeface="Tahoma"/>
              <a:sym typeface="Tahoma"/>
            </a:endParaRPr>
          </a:p>
          <a:p>
            <a:pPr indent="-274319" lvl="0" marL="342900" rtl="0" algn="l">
              <a:spcBef>
                <a:spcPts val="444"/>
              </a:spcBef>
              <a:spcAft>
                <a:spcPts val="0"/>
              </a:spcAft>
              <a:buSzPct val="76000"/>
              <a:buChar char="🞇"/>
            </a:pPr>
            <a:r>
              <a:rPr b="1" lang="en-US">
                <a:solidFill>
                  <a:srgbClr val="C00000"/>
                </a:solidFill>
                <a:latin typeface="Tahoma"/>
                <a:ea typeface="Tahoma"/>
                <a:cs typeface="Tahoma"/>
                <a:sym typeface="Tahoma"/>
              </a:rPr>
              <a:t>Protect Your Passwords!</a:t>
            </a:r>
            <a:endParaRPr/>
          </a:p>
          <a:p>
            <a:pPr indent="-274320" lvl="1" marL="640080" rtl="0" algn="l">
              <a:spcBef>
                <a:spcPts val="407"/>
              </a:spcBef>
              <a:spcAft>
                <a:spcPts val="0"/>
              </a:spcAft>
              <a:buSzPct val="76000"/>
              <a:buChar char="🞇"/>
            </a:pPr>
            <a:r>
              <a:rPr lang="en-US">
                <a:solidFill>
                  <a:srgbClr val="C00000"/>
                </a:solidFill>
                <a:latin typeface="Tahoma"/>
                <a:ea typeface="Tahoma"/>
                <a:cs typeface="Tahoma"/>
                <a:sym typeface="Tahoma"/>
              </a:rPr>
              <a:t>Change passwords often and use different characters </a:t>
            </a:r>
            <a:endParaRPr/>
          </a:p>
          <a:p>
            <a:pPr indent="-274320" lvl="1" marL="640080" rtl="0" algn="l">
              <a:spcBef>
                <a:spcPts val="407"/>
              </a:spcBef>
              <a:spcAft>
                <a:spcPts val="0"/>
              </a:spcAft>
              <a:buSzPct val="76000"/>
              <a:buChar char="🞇"/>
            </a:pPr>
            <a:r>
              <a:rPr lang="en-US">
                <a:solidFill>
                  <a:srgbClr val="C00000"/>
                </a:solidFill>
                <a:latin typeface="Tahoma"/>
                <a:ea typeface="Tahoma"/>
                <a:cs typeface="Tahoma"/>
                <a:sym typeface="Tahoma"/>
              </a:rPr>
              <a:t>Example: c3!in3-M?</a:t>
            </a:r>
            <a:endParaRPr/>
          </a:p>
        </p:txBody>
      </p:sp>
      <p:sp>
        <p:nvSpPr>
          <p:cNvPr id="366" name="Google Shape;366;p23"/>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descr="C:\Users\LenovoOwner\AppData\Local\Microsoft\Windows\Temporary Internet Files\Content.IE5\41IN7RC8\MP900446464[1].jpg" id="367" name="Google Shape;367;p23"/>
          <p:cNvPicPr preferRelativeResize="0"/>
          <p:nvPr/>
        </p:nvPicPr>
        <p:blipFill rotWithShape="1">
          <a:blip r:embed="rId3">
            <a:alphaModFix/>
          </a:blip>
          <a:srcRect b="0" l="0" r="0" t="0"/>
          <a:stretch/>
        </p:blipFill>
        <p:spPr>
          <a:xfrm>
            <a:off x="762000" y="2224088"/>
            <a:ext cx="2862263" cy="2819400"/>
          </a:xfrm>
          <a:prstGeom prst="rect">
            <a:avLst/>
          </a:prstGeom>
          <a:noFill/>
          <a:ln>
            <a:noFill/>
          </a:ln>
        </p:spPr>
      </p:pic>
      <p:pic>
        <p:nvPicPr>
          <p:cNvPr id="368" name="Google Shape;368;p23"/>
          <p:cNvPicPr preferRelativeResize="0"/>
          <p:nvPr/>
        </p:nvPicPr>
        <p:blipFill rotWithShape="1">
          <a:blip r:embed="rId4">
            <a:alphaModFix/>
          </a:blip>
          <a:srcRect b="0" l="0" r="0" t="0"/>
          <a:stretch/>
        </p:blipFill>
        <p:spPr>
          <a:xfrm>
            <a:off x="7933660"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nvSpPr>
        <p:spPr>
          <a:xfrm>
            <a:off x="755650" y="2133600"/>
            <a:ext cx="4384675" cy="2862263"/>
          </a:xfrm>
          <a:prstGeom prst="rect">
            <a:avLst/>
          </a:prstGeom>
          <a:noFill/>
          <a:ln>
            <a:noFill/>
          </a:ln>
        </p:spPr>
        <p:txBody>
          <a:bodyPr anchorCtr="0" anchor="t" bIns="45700" lIns="91425" spcFirstLastPara="1" rIns="91425" wrap="square" tIns="45700">
            <a:spAutoFit/>
          </a:bodyPr>
          <a:lstStyle/>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Direct Deposit</a:t>
            </a:r>
            <a:endParaRPr/>
          </a:p>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Transfers between Accounts</a:t>
            </a:r>
            <a:endParaRPr/>
          </a:p>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Transfers to a Third Party</a:t>
            </a:r>
            <a:endParaRPr/>
          </a:p>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Online Banking</a:t>
            </a:r>
            <a:endParaRPr/>
          </a:p>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Bank by Phone</a:t>
            </a:r>
            <a:endParaRPr/>
          </a:p>
          <a:p>
            <a:pPr indent="-225425" lvl="0" marL="225425" marR="0" rtl="0" algn="l">
              <a:lnSpc>
                <a:spcPct val="125000"/>
              </a:lnSpc>
              <a:spcBef>
                <a:spcPts val="0"/>
              </a:spcBef>
              <a:spcAft>
                <a:spcPts val="0"/>
              </a:spcAft>
              <a:buNone/>
            </a:pPr>
            <a:r>
              <a:rPr b="0" i="0" lang="en-US" sz="2400" u="none" cap="none" strike="noStrike">
                <a:solidFill>
                  <a:schemeClr val="dk1"/>
                </a:solidFill>
                <a:latin typeface="Tahoma"/>
                <a:ea typeface="Tahoma"/>
                <a:cs typeface="Tahoma"/>
                <a:sym typeface="Tahoma"/>
              </a:rPr>
              <a:t>• ATM</a:t>
            </a:r>
            <a:endParaRPr/>
          </a:p>
        </p:txBody>
      </p:sp>
      <p:sp>
        <p:nvSpPr>
          <p:cNvPr id="375" name="Google Shape;375;p24"/>
          <p:cNvSpPr/>
          <p:nvPr/>
        </p:nvSpPr>
        <p:spPr>
          <a:xfrm>
            <a:off x="1524000" y="6553200"/>
            <a:ext cx="5867400" cy="152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300" u="none" cap="none" strike="noStrike">
              <a:solidFill>
                <a:schemeClr val="dk2"/>
              </a:solidFill>
              <a:latin typeface="Tahoma"/>
              <a:ea typeface="Tahoma"/>
              <a:cs typeface="Tahoma"/>
              <a:sym typeface="Tahoma"/>
            </a:endParaRPr>
          </a:p>
        </p:txBody>
      </p:sp>
      <p:sp>
        <p:nvSpPr>
          <p:cNvPr id="376" name="Google Shape;376;p24"/>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77" name="Google Shape;377;p24"/>
          <p:cNvSpPr txBox="1"/>
          <p:nvPr/>
        </p:nvSpPr>
        <p:spPr>
          <a:xfrm>
            <a:off x="528638" y="685800"/>
            <a:ext cx="66294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Electronic Banking Systems</a:t>
            </a:r>
            <a:endParaRPr/>
          </a:p>
        </p:txBody>
      </p:sp>
      <p:pic>
        <p:nvPicPr>
          <p:cNvPr descr="C:\Users\LenovoOwner\AppData\Local\Microsoft\Windows\Temporary Internet Files\Content.IE5\PAUJZ7ON\MP900427702[1].jpg" id="378" name="Google Shape;378;p24"/>
          <p:cNvPicPr preferRelativeResize="0"/>
          <p:nvPr/>
        </p:nvPicPr>
        <p:blipFill rotWithShape="1">
          <a:blip r:embed="rId3">
            <a:alphaModFix/>
          </a:blip>
          <a:srcRect b="0" l="0" r="0" t="0"/>
          <a:stretch/>
        </p:blipFill>
        <p:spPr>
          <a:xfrm>
            <a:off x="5257800" y="1905000"/>
            <a:ext cx="2732088" cy="41084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79" name="Google Shape;379;p24"/>
          <p:cNvPicPr preferRelativeResize="0"/>
          <p:nvPr/>
        </p:nvPicPr>
        <p:blipFill rotWithShape="1">
          <a:blip r:embed="rId4">
            <a:alphaModFix/>
          </a:blip>
          <a:srcRect b="0" l="0" r="0" t="0"/>
          <a:stretch/>
        </p:blipFill>
        <p:spPr>
          <a:xfrm>
            <a:off x="7989888" y="75151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5"/>
          <p:cNvSpPr txBox="1"/>
          <p:nvPr/>
        </p:nvSpPr>
        <p:spPr>
          <a:xfrm>
            <a:off x="609600" y="762000"/>
            <a:ext cx="7391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Times"/>
                <a:ea typeface="Times"/>
                <a:cs typeface="Times"/>
                <a:sym typeface="Times"/>
              </a:rPr>
              <a:t>Bank Card Types </a:t>
            </a:r>
            <a:endParaRPr/>
          </a:p>
        </p:txBody>
      </p:sp>
      <p:sp>
        <p:nvSpPr>
          <p:cNvPr id="386" name="Google Shape;386;p25"/>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87" name="Google Shape;387;p25"/>
          <p:cNvSpPr/>
          <p:nvPr/>
        </p:nvSpPr>
        <p:spPr>
          <a:xfrm>
            <a:off x="646706" y="1905000"/>
            <a:ext cx="2247334" cy="1236034"/>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2400" u="none" cap="none" strike="noStrike">
                <a:solidFill>
                  <a:schemeClr val="lt1"/>
                </a:solidFill>
                <a:latin typeface="Times"/>
                <a:ea typeface="Times"/>
                <a:cs typeface="Times"/>
                <a:sym typeface="Times"/>
              </a:rPr>
              <a:t>ATM/ Debit Cards </a:t>
            </a:r>
            <a:endParaRPr b="0" i="0" sz="2400" u="none" cap="none" strike="noStrike">
              <a:solidFill>
                <a:schemeClr val="lt1"/>
              </a:solidFill>
              <a:latin typeface="Times"/>
              <a:ea typeface="Times"/>
              <a:cs typeface="Times"/>
              <a:sym typeface="Times"/>
            </a:endParaRPr>
          </a:p>
        </p:txBody>
      </p:sp>
      <p:sp>
        <p:nvSpPr>
          <p:cNvPr id="388" name="Google Shape;388;p25"/>
          <p:cNvSpPr/>
          <p:nvPr/>
        </p:nvSpPr>
        <p:spPr>
          <a:xfrm rot="5400000">
            <a:off x="3399690" y="1399350"/>
            <a:ext cx="1236034" cy="2247334"/>
          </a:xfrm>
          <a:prstGeom prst="round2SameRect">
            <a:avLst>
              <a:gd fmla="val 16667" name="adj1"/>
              <a:gd fmla="val 0" name="adj2"/>
            </a:avLst>
          </a:prstGeom>
          <a:solidFill>
            <a:srgbClr val="D4E0D5">
              <a:alpha val="89803"/>
            </a:srgbClr>
          </a:solidFill>
          <a:ln cap="flat" cmpd="sng" w="15875">
            <a:solidFill>
              <a:srgbClr val="D4E0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txBox="1"/>
          <p:nvPr/>
        </p:nvSpPr>
        <p:spPr>
          <a:xfrm>
            <a:off x="2894025" y="1965338"/>
            <a:ext cx="2186996" cy="1115358"/>
          </a:xfrm>
          <a:prstGeom prst="rect">
            <a:avLst/>
          </a:prstGeom>
          <a:noFill/>
          <a:ln>
            <a:noFill/>
          </a:ln>
        </p:spPr>
        <p:txBody>
          <a:bodyPr anchorCtr="0"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Bank cards that allow for the payment of goods and services to be subtracted </a:t>
            </a:r>
            <a:r>
              <a:rPr b="0" i="1" lang="en-US" sz="2400" u="none" cap="none" strike="noStrike">
                <a:solidFill>
                  <a:schemeClr val="dk1"/>
                </a:solidFill>
                <a:latin typeface="Tahoma"/>
                <a:ea typeface="Tahoma"/>
                <a:cs typeface="Tahoma"/>
                <a:sym typeface="Tahoma"/>
              </a:rPr>
              <a:t>directly </a:t>
            </a:r>
            <a:r>
              <a:rPr b="0" i="0" lang="en-US" sz="2400" u="none" cap="none" strike="noStrike">
                <a:solidFill>
                  <a:schemeClr val="dk1"/>
                </a:solidFill>
                <a:latin typeface="Tahoma"/>
                <a:ea typeface="Tahoma"/>
                <a:cs typeface="Tahoma"/>
                <a:sym typeface="Tahoma"/>
              </a:rPr>
              <a:t>from a bank deposit account.</a:t>
            </a:r>
            <a:endParaRPr b="0" i="0" sz="2400" u="none" cap="none" strike="noStrike">
              <a:solidFill>
                <a:schemeClr val="dk1"/>
              </a:solidFill>
              <a:latin typeface="Times"/>
              <a:ea typeface="Times"/>
              <a:cs typeface="Times"/>
              <a:sym typeface="Times"/>
            </a:endParaRPr>
          </a:p>
        </p:txBody>
      </p:sp>
      <p:sp>
        <p:nvSpPr>
          <p:cNvPr id="390" name="Google Shape;390;p25"/>
          <p:cNvSpPr/>
          <p:nvPr/>
        </p:nvSpPr>
        <p:spPr>
          <a:xfrm>
            <a:off x="646706" y="3326439"/>
            <a:ext cx="2247334" cy="1236034"/>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2400" u="none" cap="none" strike="noStrike">
                <a:solidFill>
                  <a:schemeClr val="lt1"/>
                </a:solidFill>
                <a:latin typeface="Times"/>
                <a:ea typeface="Times"/>
                <a:cs typeface="Times"/>
                <a:sym typeface="Times"/>
              </a:rPr>
              <a:t>Credit Cards</a:t>
            </a:r>
            <a:endParaRPr b="0" i="0" sz="2400" u="none" cap="none" strike="noStrike">
              <a:solidFill>
                <a:schemeClr val="lt1"/>
              </a:solidFill>
              <a:latin typeface="Times"/>
              <a:ea typeface="Times"/>
              <a:cs typeface="Times"/>
              <a:sym typeface="Times"/>
            </a:endParaRPr>
          </a:p>
        </p:txBody>
      </p:sp>
      <p:sp>
        <p:nvSpPr>
          <p:cNvPr id="391" name="Google Shape;391;p25"/>
          <p:cNvSpPr/>
          <p:nvPr/>
        </p:nvSpPr>
        <p:spPr>
          <a:xfrm rot="5400000">
            <a:off x="3399690" y="2820789"/>
            <a:ext cx="1236034" cy="2247334"/>
          </a:xfrm>
          <a:prstGeom prst="round2SameRect">
            <a:avLst>
              <a:gd fmla="val 16667" name="adj1"/>
              <a:gd fmla="val 0" name="adj2"/>
            </a:avLst>
          </a:prstGeom>
          <a:solidFill>
            <a:srgbClr val="D4E0D5">
              <a:alpha val="89803"/>
            </a:srgbClr>
          </a:solidFill>
          <a:ln cap="flat" cmpd="sng" w="15875">
            <a:solidFill>
              <a:srgbClr val="D4E0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txBox="1"/>
          <p:nvPr/>
        </p:nvSpPr>
        <p:spPr>
          <a:xfrm>
            <a:off x="2894025" y="3386763"/>
            <a:ext cx="2186996" cy="1115358"/>
          </a:xfrm>
          <a:prstGeom prst="rect">
            <a:avLst/>
          </a:prstGeom>
          <a:noFill/>
          <a:ln>
            <a:noFill/>
          </a:ln>
        </p:spPr>
        <p:txBody>
          <a:bodyPr anchorCtr="0"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Can be used with merchants that take major credit cards—known as point of sale (POS) transactions.</a:t>
            </a:r>
            <a:endParaRPr b="0" i="0" sz="2400" u="none" cap="none" strike="noStrike">
              <a:solidFill>
                <a:schemeClr val="dk1"/>
              </a:solidFill>
              <a:latin typeface="Times"/>
              <a:ea typeface="Times"/>
              <a:cs typeface="Times"/>
              <a:sym typeface="Times"/>
            </a:endParaRPr>
          </a:p>
          <a:p>
            <a:pPr indent="-152400" lvl="1" marL="114300" marR="0" rtl="0" algn="l">
              <a:lnSpc>
                <a:spcPct val="75000"/>
              </a:lnSpc>
              <a:spcBef>
                <a:spcPts val="24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Variable interest rates </a:t>
            </a:r>
            <a:endParaRPr b="0" i="0" sz="2400" u="none" cap="none" strike="noStrike">
              <a:solidFill>
                <a:schemeClr val="dk1"/>
              </a:solidFill>
              <a:latin typeface="Tahoma"/>
              <a:ea typeface="Tahoma"/>
              <a:cs typeface="Tahoma"/>
              <a:sym typeface="Tahoma"/>
            </a:endParaRPr>
          </a:p>
        </p:txBody>
      </p:sp>
      <p:sp>
        <p:nvSpPr>
          <p:cNvPr id="393" name="Google Shape;393;p25"/>
          <p:cNvSpPr/>
          <p:nvPr/>
        </p:nvSpPr>
        <p:spPr>
          <a:xfrm>
            <a:off x="646706" y="4747878"/>
            <a:ext cx="2247334" cy="1236034"/>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2400" u="none" cap="none" strike="noStrike">
                <a:solidFill>
                  <a:schemeClr val="lt1"/>
                </a:solidFill>
                <a:latin typeface="Times"/>
                <a:ea typeface="Times"/>
                <a:cs typeface="Times"/>
                <a:sym typeface="Times"/>
              </a:rPr>
              <a:t>Stored Value Cards</a:t>
            </a:r>
            <a:endParaRPr b="0" i="0" sz="2400" u="none" cap="none" strike="noStrike">
              <a:solidFill>
                <a:schemeClr val="lt1"/>
              </a:solidFill>
              <a:latin typeface="Times"/>
              <a:ea typeface="Times"/>
              <a:cs typeface="Times"/>
              <a:sym typeface="Times"/>
            </a:endParaRPr>
          </a:p>
        </p:txBody>
      </p:sp>
      <p:sp>
        <p:nvSpPr>
          <p:cNvPr id="394" name="Google Shape;394;p25"/>
          <p:cNvSpPr/>
          <p:nvPr/>
        </p:nvSpPr>
        <p:spPr>
          <a:xfrm rot="5400000">
            <a:off x="3399690" y="4242228"/>
            <a:ext cx="1236034" cy="2247334"/>
          </a:xfrm>
          <a:prstGeom prst="round2SameRect">
            <a:avLst>
              <a:gd fmla="val 16667" name="adj1"/>
              <a:gd fmla="val 0" name="adj2"/>
            </a:avLst>
          </a:prstGeom>
          <a:solidFill>
            <a:srgbClr val="D4E0D5">
              <a:alpha val="89803"/>
            </a:srgbClr>
          </a:solidFill>
          <a:ln cap="flat" cmpd="sng" w="15875">
            <a:solidFill>
              <a:srgbClr val="D4E0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txBox="1"/>
          <p:nvPr/>
        </p:nvSpPr>
        <p:spPr>
          <a:xfrm>
            <a:off x="2894025" y="4808213"/>
            <a:ext cx="2186996" cy="1115358"/>
          </a:xfrm>
          <a:prstGeom prst="rect">
            <a:avLst/>
          </a:prstGeom>
          <a:noFill/>
          <a:ln>
            <a:noFill/>
          </a:ln>
        </p:spPr>
        <p:txBody>
          <a:bodyPr anchorCtr="0"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Bank cards with preset, limited value. </a:t>
            </a:r>
            <a:endParaRPr b="0" i="0" sz="2400" u="none" cap="none" strike="noStrike">
              <a:solidFill>
                <a:schemeClr val="dk1"/>
              </a:solidFill>
              <a:latin typeface="Times"/>
              <a:ea typeface="Times"/>
              <a:cs typeface="Times"/>
              <a:sym typeface="Times"/>
            </a:endParaRPr>
          </a:p>
          <a:p>
            <a:pPr indent="-152400" lvl="1" marL="114300" marR="0" rtl="0" algn="l">
              <a:lnSpc>
                <a:spcPct val="75000"/>
              </a:lnSpc>
              <a:spcBef>
                <a:spcPts val="24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Used to pay for goods and services.</a:t>
            </a:r>
            <a:endParaRPr b="0" i="0" sz="2400" u="none" cap="none" strike="noStrike">
              <a:solidFill>
                <a:schemeClr val="dk1"/>
              </a:solidFill>
              <a:latin typeface="Tahoma"/>
              <a:ea typeface="Tahoma"/>
              <a:cs typeface="Tahoma"/>
              <a:sym typeface="Tahoma"/>
            </a:endParaRPr>
          </a:p>
          <a:p>
            <a:pPr indent="-152400" lvl="1" marL="114300" marR="0" rtl="0" algn="l">
              <a:lnSpc>
                <a:spcPct val="75000"/>
              </a:lnSpc>
              <a:spcBef>
                <a:spcPts val="24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Alternative to cash.</a:t>
            </a:r>
            <a:endParaRPr b="0" i="0" sz="2400" u="none" cap="none" strike="noStrike">
              <a:solidFill>
                <a:schemeClr val="dk1"/>
              </a:solidFill>
              <a:latin typeface="Arial"/>
              <a:ea typeface="Arial"/>
              <a:cs typeface="Arial"/>
              <a:sym typeface="Arial"/>
            </a:endParaRPr>
          </a:p>
        </p:txBody>
      </p:sp>
      <p:pic>
        <p:nvPicPr>
          <p:cNvPr id="396" name="Google Shape;396;p25"/>
          <p:cNvPicPr preferRelativeResize="0"/>
          <p:nvPr/>
        </p:nvPicPr>
        <p:blipFill rotWithShape="1">
          <a:blip r:embed="rId3">
            <a:alphaModFix/>
          </a:blip>
          <a:srcRect b="0" l="0" r="0" t="0"/>
          <a:stretch/>
        </p:blipFill>
        <p:spPr>
          <a:xfrm>
            <a:off x="7848600" y="86042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6"/>
          <p:cNvSpPr txBox="1"/>
          <p:nvPr/>
        </p:nvSpPr>
        <p:spPr>
          <a:xfrm>
            <a:off x="568325" y="1600200"/>
            <a:ext cx="5984875" cy="3346450"/>
          </a:xfrm>
          <a:prstGeom prst="rect">
            <a:avLst/>
          </a:prstGeom>
          <a:noFill/>
          <a:ln>
            <a:noFill/>
          </a:ln>
        </p:spPr>
        <p:txBody>
          <a:bodyPr anchorCtr="0" anchor="t" bIns="45700" lIns="91425" spcFirstLastPara="1" rIns="91425" wrap="square" tIns="45700">
            <a:spAutoFit/>
          </a:bodyPr>
          <a:lstStyle/>
          <a:p>
            <a:pPr indent="-225425" lvl="0" marL="225425" marR="0" rtl="0" algn="l">
              <a:lnSpc>
                <a:spcPct val="75000"/>
              </a:lnSpc>
              <a:spcBef>
                <a:spcPts val="0"/>
              </a:spcBef>
              <a:spcAft>
                <a:spcPts val="0"/>
              </a:spcAft>
              <a:buNone/>
            </a:pPr>
            <a:r>
              <a:rPr b="1" i="0" lang="en-US" sz="2200" u="sng" cap="none" strike="noStrike">
                <a:solidFill>
                  <a:schemeClr val="dk1"/>
                </a:solidFill>
                <a:latin typeface="Times"/>
                <a:ea typeface="Times"/>
                <a:cs typeface="Times"/>
                <a:sym typeface="Times"/>
              </a:rPr>
              <a:t>Electronic Fund Transfer Act:</a:t>
            </a:r>
            <a:endParaRPr b="0" i="0" sz="2400" u="sng" cap="none" strike="noStrike">
              <a:solidFill>
                <a:srgbClr val="002D5B"/>
              </a:solidFill>
              <a:latin typeface="Times"/>
              <a:ea typeface="Times"/>
              <a:cs typeface="Times"/>
              <a:sym typeface="Times"/>
            </a:endParaRPr>
          </a:p>
          <a:p>
            <a:pPr indent="-225425" lvl="0" marL="225425" marR="0" rtl="0" algn="l">
              <a:spcBef>
                <a:spcPts val="0"/>
              </a:spcBef>
              <a:spcAft>
                <a:spcPts val="0"/>
              </a:spcAft>
              <a:buNone/>
            </a:pPr>
            <a:r>
              <a:rPr b="0" i="0" lang="en-US" sz="2000" u="none" cap="none" strike="noStrike">
                <a:solidFill>
                  <a:schemeClr val="dk1"/>
                </a:solidFill>
                <a:latin typeface="Tahoma"/>
                <a:ea typeface="Tahoma"/>
                <a:cs typeface="Tahoma"/>
                <a:sym typeface="Tahoma"/>
              </a:rPr>
              <a:t>Protects consumers using any type of electronic </a:t>
            </a:r>
            <a:endParaRPr/>
          </a:p>
          <a:p>
            <a:pPr indent="-225425" lvl="0" marL="225425" marR="0" rtl="0" algn="l">
              <a:spcBef>
                <a:spcPts val="0"/>
              </a:spcBef>
              <a:spcAft>
                <a:spcPts val="0"/>
              </a:spcAft>
              <a:buNone/>
            </a:pPr>
            <a:r>
              <a:rPr b="0" i="0" lang="en-US" sz="2000" u="none" cap="none" strike="noStrike">
                <a:solidFill>
                  <a:schemeClr val="dk1"/>
                </a:solidFill>
                <a:latin typeface="Tahoma"/>
                <a:ea typeface="Tahoma"/>
                <a:cs typeface="Tahoma"/>
                <a:sym typeface="Tahoma"/>
              </a:rPr>
              <a:t>banking from loss and protects their privacy.</a:t>
            </a:r>
            <a:endParaRPr b="1" i="0" sz="20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None/>
            </a:pPr>
            <a:r>
              <a:t/>
            </a:r>
            <a:endParaRPr b="1" i="0" sz="20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None/>
            </a:pPr>
            <a:r>
              <a:rPr b="1" i="0" lang="en-US" sz="2000" u="sng" cap="none" strike="noStrike">
                <a:solidFill>
                  <a:schemeClr val="dk1"/>
                </a:solidFill>
                <a:latin typeface="Times"/>
                <a:ea typeface="Times"/>
                <a:cs typeface="Times"/>
                <a:sym typeface="Times"/>
              </a:rPr>
              <a:t>Banks must:</a:t>
            </a:r>
            <a:endParaRPr/>
          </a:p>
          <a:p>
            <a:pPr indent="-225425" lvl="0" marL="225425" marR="0" rtl="0" algn="l">
              <a:spcBef>
                <a:spcPts val="0"/>
              </a:spcBef>
              <a:spcAft>
                <a:spcPts val="0"/>
              </a:spcAft>
              <a:buClr>
                <a:schemeClr val="dk1"/>
              </a:buClr>
              <a:buSzPts val="2000"/>
              <a:buFont typeface="Tahoma"/>
              <a:buChar char="•"/>
            </a:pPr>
            <a:r>
              <a:rPr b="0" i="0" lang="en-US" sz="2000" u="none" cap="none" strike="noStrike">
                <a:solidFill>
                  <a:schemeClr val="dk1"/>
                </a:solidFill>
                <a:latin typeface="Tahoma"/>
                <a:ea typeface="Tahoma"/>
                <a:cs typeface="Tahoma"/>
                <a:sym typeface="Tahoma"/>
              </a:rPr>
              <a:t>Offer customers a record or receipt for all computer transactions.</a:t>
            </a:r>
            <a:endParaRPr/>
          </a:p>
          <a:p>
            <a:pPr indent="-225425" lvl="0" marL="225425" marR="0" rtl="0" algn="l">
              <a:spcBef>
                <a:spcPts val="0"/>
              </a:spcBef>
              <a:spcAft>
                <a:spcPts val="0"/>
              </a:spcAft>
              <a:buClr>
                <a:schemeClr val="dk1"/>
              </a:buClr>
              <a:buSzPts val="2000"/>
              <a:buFont typeface="Tahoma"/>
              <a:buChar char="•"/>
            </a:pPr>
            <a:r>
              <a:rPr b="0" i="0" lang="en-US" sz="2000" u="none" cap="none" strike="noStrike">
                <a:solidFill>
                  <a:schemeClr val="dk1"/>
                </a:solidFill>
                <a:latin typeface="Tahoma"/>
                <a:ea typeface="Tahoma"/>
                <a:cs typeface="Tahoma"/>
                <a:sym typeface="Tahoma"/>
              </a:rPr>
              <a:t>Investigate errors and report to customer within ten days of error notification.</a:t>
            </a:r>
            <a:endParaRPr/>
          </a:p>
          <a:p>
            <a:pPr indent="-225425" lvl="0" marL="225425" marR="0" rtl="0" algn="l">
              <a:lnSpc>
                <a:spcPct val="75000"/>
              </a:lnSpc>
              <a:spcBef>
                <a:spcPts val="0"/>
              </a:spcBef>
              <a:spcAft>
                <a:spcPts val="0"/>
              </a:spcAft>
              <a:buNone/>
            </a:pPr>
            <a:r>
              <a:t/>
            </a:r>
            <a:endParaRPr b="0" i="0" sz="20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None/>
            </a:pPr>
            <a:r>
              <a:rPr b="1" i="0" lang="en-US" sz="2000" u="sng" cap="none" strike="noStrike">
                <a:solidFill>
                  <a:schemeClr val="dk1"/>
                </a:solidFill>
                <a:latin typeface="Times"/>
                <a:ea typeface="Times"/>
                <a:cs typeface="Times"/>
                <a:sym typeface="Times"/>
              </a:rPr>
              <a:t>Customers</a:t>
            </a:r>
            <a:r>
              <a:rPr b="1" i="0" lang="en-US" sz="2000" u="none" cap="none" strike="noStrike">
                <a:solidFill>
                  <a:schemeClr val="dk1"/>
                </a:solidFill>
                <a:latin typeface="Tahoma"/>
                <a:ea typeface="Tahoma"/>
                <a:cs typeface="Tahoma"/>
                <a:sym typeface="Tahoma"/>
              </a:rPr>
              <a:t> </a:t>
            </a:r>
            <a:r>
              <a:rPr b="0" i="0" lang="en-US" sz="2000" u="none" cap="none" strike="noStrike">
                <a:solidFill>
                  <a:schemeClr val="dk1"/>
                </a:solidFill>
                <a:latin typeface="Tahoma"/>
                <a:ea typeface="Tahoma"/>
                <a:cs typeface="Tahoma"/>
                <a:sym typeface="Tahoma"/>
              </a:rPr>
              <a:t>are responsible to report any errors.</a:t>
            </a:r>
            <a:endParaRPr b="1" i="0" sz="2200" u="none" cap="none" strike="noStrike">
              <a:solidFill>
                <a:schemeClr val="dk1"/>
              </a:solidFill>
              <a:latin typeface="Times"/>
              <a:ea typeface="Times"/>
              <a:cs typeface="Times"/>
              <a:sym typeface="Times"/>
            </a:endParaRPr>
          </a:p>
        </p:txBody>
      </p:sp>
      <p:sp>
        <p:nvSpPr>
          <p:cNvPr id="403" name="Google Shape;403;p26"/>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404" name="Google Shape;404;p26"/>
          <p:cNvSpPr txBox="1"/>
          <p:nvPr/>
        </p:nvSpPr>
        <p:spPr>
          <a:xfrm>
            <a:off x="457200" y="609600"/>
            <a:ext cx="8847138"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500" u="none" cap="none" strike="noStrike">
                <a:solidFill>
                  <a:srgbClr val="50B48C"/>
                </a:solidFill>
                <a:latin typeface="Times"/>
                <a:ea typeface="Times"/>
                <a:cs typeface="Times"/>
                <a:sym typeface="Times"/>
              </a:rPr>
              <a:t>Regulation of Electronic Banking Services </a:t>
            </a:r>
            <a:endParaRPr/>
          </a:p>
        </p:txBody>
      </p:sp>
      <p:pic>
        <p:nvPicPr>
          <p:cNvPr descr="C:\Users\LenovoOwner\AppData\Local\Microsoft\Windows\Temporary Internet Files\Content.IE5\8D7VVRWU\banking_receipt_bad[1].JPG" id="405" name="Google Shape;405;p26"/>
          <p:cNvPicPr preferRelativeResize="0"/>
          <p:nvPr/>
        </p:nvPicPr>
        <p:blipFill rotWithShape="1">
          <a:blip r:embed="rId3">
            <a:alphaModFix/>
          </a:blip>
          <a:srcRect b="0" l="0" r="0" t="0"/>
          <a:stretch/>
        </p:blipFill>
        <p:spPr>
          <a:xfrm>
            <a:off x="6629400" y="1981200"/>
            <a:ext cx="2112963" cy="35814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06" name="Google Shape;406;p26"/>
          <p:cNvPicPr preferRelativeResize="0"/>
          <p:nvPr/>
        </p:nvPicPr>
        <p:blipFill rotWithShape="1">
          <a:blip r:embed="rId4">
            <a:alphaModFix/>
          </a:blip>
          <a:srcRect b="0" l="0" r="0" t="0"/>
          <a:stretch/>
        </p:blipFill>
        <p:spPr>
          <a:xfrm>
            <a:off x="8077200" y="1143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p:nvPr/>
        </p:nvSpPr>
        <p:spPr>
          <a:xfrm>
            <a:off x="838200" y="2401888"/>
            <a:ext cx="4119563" cy="27082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3200"/>
              <a:buFont typeface="Courier New"/>
              <a:buChar char="o"/>
            </a:pPr>
            <a:r>
              <a:rPr b="1" i="1" lang="en-US" sz="3200" u="none" cap="none" strike="noStrike">
                <a:solidFill>
                  <a:schemeClr val="dk1"/>
                </a:solidFill>
                <a:latin typeface="Times"/>
                <a:ea typeface="Times"/>
                <a:cs typeface="Times"/>
                <a:sym typeface="Times"/>
              </a:rPr>
              <a:t>Overview:   </a:t>
            </a:r>
            <a:endParaRPr/>
          </a:p>
          <a:p>
            <a:pPr indent="-225425" lvl="0" marL="576263"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Purposes of a checking account</a:t>
            </a:r>
            <a:endParaRPr/>
          </a:p>
          <a:p>
            <a:pPr indent="-225425" lvl="0" marL="576263"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Shopping for and comparing checking accounts</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413" name="Google Shape;413;p27"/>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414" name="Google Shape;414;p27"/>
          <p:cNvSpPr txBox="1"/>
          <p:nvPr/>
        </p:nvSpPr>
        <p:spPr>
          <a:xfrm>
            <a:off x="730250" y="727075"/>
            <a:ext cx="7804150"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3200" u="none" cap="none" strike="noStrike">
                <a:solidFill>
                  <a:schemeClr val="dk1"/>
                </a:solidFill>
                <a:latin typeface="Times"/>
                <a:ea typeface="Times"/>
                <a:cs typeface="Times"/>
                <a:sym typeface="Times"/>
              </a:rPr>
              <a:t>Activity 3:</a:t>
            </a:r>
            <a:endParaRPr/>
          </a:p>
          <a:p>
            <a:pPr indent="0" lvl="0" marL="0" marR="0" rtl="0" algn="l">
              <a:spcBef>
                <a:spcPts val="0"/>
              </a:spcBef>
              <a:spcAft>
                <a:spcPts val="0"/>
              </a:spcAft>
              <a:buNone/>
            </a:pPr>
            <a:r>
              <a:rPr b="1" i="0" lang="en-US" sz="4000" u="none" cap="none" strike="noStrike">
                <a:solidFill>
                  <a:srgbClr val="50B48C"/>
                </a:solidFill>
                <a:latin typeface="Times"/>
                <a:ea typeface="Times"/>
                <a:cs typeface="Times"/>
                <a:sym typeface="Times"/>
              </a:rPr>
              <a:t>Checking Accounts 101</a:t>
            </a:r>
            <a:endParaRPr/>
          </a:p>
        </p:txBody>
      </p:sp>
      <p:pic>
        <p:nvPicPr>
          <p:cNvPr descr="C:\Users\LenovoOwner\AppData\Local\Microsoft\Windows\Temporary Internet Files\Content.IE5\8D7VVRWU\MC900030070[1].wmf" id="415" name="Google Shape;415;p27"/>
          <p:cNvPicPr preferRelativeResize="0"/>
          <p:nvPr/>
        </p:nvPicPr>
        <p:blipFill rotWithShape="1">
          <a:blip r:embed="rId3">
            <a:alphaModFix/>
          </a:blip>
          <a:srcRect b="0" l="0" r="0" t="0"/>
          <a:stretch/>
        </p:blipFill>
        <p:spPr>
          <a:xfrm>
            <a:off x="4724400" y="2514600"/>
            <a:ext cx="3292475" cy="2746375"/>
          </a:xfrm>
          <a:prstGeom prst="rect">
            <a:avLst/>
          </a:prstGeom>
          <a:noFill/>
          <a:ln>
            <a:noFill/>
          </a:ln>
        </p:spPr>
      </p:pic>
      <p:pic>
        <p:nvPicPr>
          <p:cNvPr id="416" name="Google Shape;416;p27"/>
          <p:cNvPicPr preferRelativeResize="0"/>
          <p:nvPr/>
        </p:nvPicPr>
        <p:blipFill rotWithShape="1">
          <a:blip r:embed="rId4">
            <a:alphaModFix/>
          </a:blip>
          <a:srcRect b="0" l="0" r="0" t="0"/>
          <a:stretch/>
        </p:blipFill>
        <p:spPr>
          <a:xfrm>
            <a:off x="7924800" y="746568"/>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8"/>
          <p:cNvSpPr/>
          <p:nvPr/>
        </p:nvSpPr>
        <p:spPr>
          <a:xfrm>
            <a:off x="1981200" y="6400800"/>
            <a:ext cx="6934200" cy="152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900" u="none" cap="none" strike="noStrike">
              <a:solidFill>
                <a:schemeClr val="dk2"/>
              </a:solidFill>
              <a:latin typeface="Tahoma"/>
              <a:ea typeface="Tahoma"/>
              <a:cs typeface="Tahoma"/>
              <a:sym typeface="Tahoma"/>
            </a:endParaRPr>
          </a:p>
        </p:txBody>
      </p:sp>
      <p:sp>
        <p:nvSpPr>
          <p:cNvPr id="423" name="Google Shape;423;p28"/>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424" name="Google Shape;424;p28"/>
          <p:cNvSpPr txBox="1"/>
          <p:nvPr/>
        </p:nvSpPr>
        <p:spPr>
          <a:xfrm>
            <a:off x="312738" y="762000"/>
            <a:ext cx="66294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Checking Account Terms</a:t>
            </a:r>
            <a:endParaRPr/>
          </a:p>
        </p:txBody>
      </p:sp>
      <p:pic>
        <p:nvPicPr>
          <p:cNvPr descr="C:\Users\LenovoOwner\AppData\Local\Microsoft\Windows\Temporary Internet Files\Content.IE5\AHIBDN95\MC900030052[1].wmf" id="425" name="Google Shape;425;p28"/>
          <p:cNvPicPr preferRelativeResize="0"/>
          <p:nvPr/>
        </p:nvPicPr>
        <p:blipFill rotWithShape="1">
          <a:blip r:embed="rId3">
            <a:alphaModFix/>
          </a:blip>
          <a:srcRect b="0" l="0" r="0" t="0"/>
          <a:stretch/>
        </p:blipFill>
        <p:spPr>
          <a:xfrm>
            <a:off x="7324449" y="723210"/>
            <a:ext cx="1196624" cy="785603"/>
          </a:xfrm>
          <a:prstGeom prst="rect">
            <a:avLst/>
          </a:prstGeom>
          <a:noFill/>
          <a:ln>
            <a:noFill/>
          </a:ln>
        </p:spPr>
      </p:pic>
      <p:graphicFrame>
        <p:nvGraphicFramePr>
          <p:cNvPr id="426" name="Google Shape;426;p28"/>
          <p:cNvGraphicFramePr/>
          <p:nvPr/>
        </p:nvGraphicFramePr>
        <p:xfrm>
          <a:off x="914400" y="1602154"/>
          <a:ext cx="3000000" cy="3000000"/>
        </p:xfrm>
        <a:graphic>
          <a:graphicData uri="http://schemas.openxmlformats.org/drawingml/2006/table">
            <a:tbl>
              <a:tblPr bandRow="1" firstRow="1">
                <a:noFill/>
                <a:tableStyleId>{3F0E065E-54F7-4571-8946-EA64363BA00C}</a:tableStyleId>
              </a:tblPr>
              <a:tblGrid>
                <a:gridCol w="2009300"/>
                <a:gridCol w="4688375"/>
              </a:tblGrid>
              <a:tr h="723675">
                <a:tc>
                  <a:txBody>
                    <a:bodyPr/>
                    <a:lstStyle/>
                    <a:p>
                      <a:pPr indent="0" lvl="0" marL="0" marR="0" rtl="0" algn="ctr">
                        <a:spcBef>
                          <a:spcPts val="0"/>
                        </a:spcBef>
                        <a:spcAft>
                          <a:spcPts val="0"/>
                        </a:spcAft>
                        <a:buNone/>
                      </a:pPr>
                      <a:r>
                        <a:rPr lang="en-US" sz="1800" u="none" cap="none" strike="noStrike">
                          <a:latin typeface="Tahoma"/>
                          <a:ea typeface="Tahoma"/>
                          <a:cs typeface="Tahoma"/>
                          <a:sym typeface="Tahoma"/>
                        </a:rPr>
                        <a:t>Term</a:t>
                      </a:r>
                      <a:endParaRPr sz="1800" u="none" cap="none" strike="noStrike">
                        <a:latin typeface="Tahoma"/>
                        <a:ea typeface="Tahoma"/>
                        <a:cs typeface="Tahoma"/>
                        <a:sym typeface="Tahoma"/>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Tahoma"/>
                          <a:ea typeface="Tahoma"/>
                          <a:cs typeface="Tahoma"/>
                          <a:sym typeface="Tahoma"/>
                        </a:rPr>
                        <a:t>Definition </a:t>
                      </a:r>
                      <a:endParaRPr sz="1800" u="none" cap="none" strike="noStrike">
                        <a:latin typeface="Tahoma"/>
                        <a:ea typeface="Tahoma"/>
                        <a:cs typeface="Tahoma"/>
                        <a:sym typeface="Tahoma"/>
                      </a:endParaRPr>
                    </a:p>
                  </a:txBody>
                  <a:tcPr marT="45725" marB="45725" marR="91450" marL="91450" anchor="ctr"/>
                </a:tc>
              </a:tr>
              <a:tr h="727250">
                <a:tc>
                  <a:txBody>
                    <a:bodyPr/>
                    <a:lstStyle/>
                    <a:p>
                      <a:pPr indent="0" lvl="0" marL="0" marR="0" rtl="0" algn="ctr">
                        <a:spcBef>
                          <a:spcPts val="0"/>
                        </a:spcBef>
                        <a:spcAft>
                          <a:spcPts val="0"/>
                        </a:spcAft>
                        <a:buNone/>
                      </a:pPr>
                      <a:r>
                        <a:rPr lang="en-US" sz="1600" u="none" cap="none" strike="noStrike">
                          <a:latin typeface="Tahoma"/>
                          <a:ea typeface="Tahoma"/>
                          <a:cs typeface="Tahoma"/>
                          <a:sym typeface="Tahoma"/>
                        </a:rPr>
                        <a:t>Bank Statement</a:t>
                      </a:r>
                      <a:endParaRPr sz="1600" u="none" cap="none" strike="noStrike">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b="0" lang="en-US" sz="1600" u="none" cap="none" strike="noStrike">
                          <a:latin typeface="Tahoma"/>
                          <a:ea typeface="Tahoma"/>
                          <a:cs typeface="Tahoma"/>
                          <a:sym typeface="Tahoma"/>
                        </a:rPr>
                        <a:t>A monthly statement of all the activity within an account that is provided by the bank. </a:t>
                      </a:r>
                      <a:endParaRPr b="0" sz="1600">
                        <a:latin typeface="Tahoma"/>
                        <a:ea typeface="Tahoma"/>
                        <a:cs typeface="Tahoma"/>
                        <a:sym typeface="Tahoma"/>
                      </a:endParaRPr>
                    </a:p>
                  </a:txBody>
                  <a:tcPr marT="45725" marB="45725" marR="91450" marL="91450"/>
                </a:tc>
              </a:tr>
              <a:tr h="904600">
                <a:tc>
                  <a:txBody>
                    <a:bodyPr/>
                    <a:lstStyle/>
                    <a:p>
                      <a:pPr indent="0" lvl="0" marL="0" marR="0" rtl="0" algn="ctr">
                        <a:spcBef>
                          <a:spcPts val="0"/>
                        </a:spcBef>
                        <a:spcAft>
                          <a:spcPts val="0"/>
                        </a:spcAft>
                        <a:buNone/>
                      </a:pPr>
                      <a:r>
                        <a:rPr lang="en-US" sz="1600">
                          <a:latin typeface="Tahoma"/>
                          <a:ea typeface="Tahoma"/>
                          <a:cs typeface="Tahoma"/>
                          <a:sym typeface="Tahoma"/>
                        </a:rPr>
                        <a:t>Cancelled Check</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b="0" lang="en-US" sz="1600">
                          <a:latin typeface="Tahoma"/>
                          <a:ea typeface="Tahoma"/>
                          <a:cs typeface="Tahoma"/>
                          <a:sym typeface="Tahoma"/>
                        </a:rPr>
                        <a:t>A check that has been stamped to show that the payee has received</a:t>
                      </a:r>
                      <a:r>
                        <a:rPr b="0" lang="en-US" sz="1600">
                          <a:latin typeface="Tahoma"/>
                          <a:ea typeface="Tahoma"/>
                          <a:cs typeface="Tahoma"/>
                          <a:sym typeface="Tahoma"/>
                        </a:rPr>
                        <a:t> the money, and the money has been deducted from the account holder’s account. </a:t>
                      </a:r>
                      <a:endParaRPr b="0" sz="1600">
                        <a:latin typeface="Tahoma"/>
                        <a:ea typeface="Tahoma"/>
                        <a:cs typeface="Tahoma"/>
                        <a:sym typeface="Tahoma"/>
                      </a:endParaRPr>
                    </a:p>
                  </a:txBody>
                  <a:tcPr marT="45725" marB="45725" marR="91450" marL="91450"/>
                </a:tc>
              </a:tr>
              <a:tr h="814125">
                <a:tc>
                  <a:txBody>
                    <a:bodyPr/>
                    <a:lstStyle/>
                    <a:p>
                      <a:pPr indent="0" lvl="0" marL="0" marR="0" rtl="0" algn="ctr">
                        <a:spcBef>
                          <a:spcPts val="0"/>
                        </a:spcBef>
                        <a:spcAft>
                          <a:spcPts val="0"/>
                        </a:spcAft>
                        <a:buNone/>
                      </a:pPr>
                      <a:r>
                        <a:rPr lang="en-US" sz="1600">
                          <a:latin typeface="Tahoma"/>
                          <a:ea typeface="Tahoma"/>
                          <a:cs typeface="Tahoma"/>
                          <a:sym typeface="Tahoma"/>
                        </a:rPr>
                        <a:t>Check</a:t>
                      </a:r>
                      <a:r>
                        <a:rPr lang="en-US" sz="1600">
                          <a:latin typeface="Tahoma"/>
                          <a:ea typeface="Tahoma"/>
                          <a:cs typeface="Tahoma"/>
                          <a:sym typeface="Tahoma"/>
                        </a:rPr>
                        <a:t> register/Ledger </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b="0" lang="en-US" sz="1600">
                          <a:latin typeface="Tahoma"/>
                          <a:ea typeface="Tahoma"/>
                          <a:cs typeface="Tahoma"/>
                          <a:sym typeface="Tahoma"/>
                        </a:rPr>
                        <a:t>A record</a:t>
                      </a:r>
                      <a:r>
                        <a:rPr b="0" lang="en-US" sz="1600">
                          <a:latin typeface="Tahoma"/>
                          <a:ea typeface="Tahoma"/>
                          <a:cs typeface="Tahoma"/>
                          <a:sym typeface="Tahoma"/>
                        </a:rPr>
                        <a:t> of all activity that happens within a checking account maintained by the account holder. </a:t>
                      </a:r>
                      <a:endParaRPr b="0" sz="1600">
                        <a:latin typeface="Tahoma"/>
                        <a:ea typeface="Tahoma"/>
                        <a:cs typeface="Tahoma"/>
                        <a:sym typeface="Tahoma"/>
                      </a:endParaRPr>
                    </a:p>
                  </a:txBody>
                  <a:tcPr marT="45725" marB="45725" marR="91450" marL="91450"/>
                </a:tc>
              </a:tr>
              <a:tr h="542750">
                <a:tc>
                  <a:txBody>
                    <a:bodyPr/>
                    <a:lstStyle/>
                    <a:p>
                      <a:pPr indent="0" lvl="0" marL="0" marR="0" rtl="0" algn="ctr">
                        <a:spcBef>
                          <a:spcPts val="0"/>
                        </a:spcBef>
                        <a:spcAft>
                          <a:spcPts val="0"/>
                        </a:spcAft>
                        <a:buNone/>
                      </a:pPr>
                      <a:r>
                        <a:rPr lang="en-US" sz="1600">
                          <a:latin typeface="Tahoma"/>
                          <a:ea typeface="Tahoma"/>
                          <a:cs typeface="Tahoma"/>
                          <a:sym typeface="Tahoma"/>
                        </a:rPr>
                        <a:t>Fee</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b="0" lang="en-US" sz="1600">
                          <a:latin typeface="Tahoma"/>
                          <a:ea typeface="Tahoma"/>
                          <a:cs typeface="Tahoma"/>
                          <a:sym typeface="Tahoma"/>
                        </a:rPr>
                        <a:t>Charges for</a:t>
                      </a:r>
                      <a:r>
                        <a:rPr b="0" lang="en-US" sz="1600">
                          <a:latin typeface="Tahoma"/>
                          <a:ea typeface="Tahoma"/>
                          <a:cs typeface="Tahoma"/>
                          <a:sym typeface="Tahoma"/>
                        </a:rPr>
                        <a:t> the use of certain bank services </a:t>
                      </a:r>
                      <a:endParaRPr b="0" sz="1600">
                        <a:latin typeface="Tahoma"/>
                        <a:ea typeface="Tahoma"/>
                        <a:cs typeface="Tahoma"/>
                        <a:sym typeface="Tahoma"/>
                      </a:endParaRPr>
                    </a:p>
                  </a:txBody>
                  <a:tcPr marT="45725" marB="45725" marR="91450" marL="91450"/>
                </a:tc>
              </a:tr>
              <a:tr h="742150">
                <a:tc>
                  <a:txBody>
                    <a:bodyPr/>
                    <a:lstStyle/>
                    <a:p>
                      <a:pPr indent="0" lvl="0" marL="0" marR="0" rtl="0" algn="ctr">
                        <a:spcBef>
                          <a:spcPts val="0"/>
                        </a:spcBef>
                        <a:spcAft>
                          <a:spcPts val="0"/>
                        </a:spcAft>
                        <a:buNone/>
                      </a:pPr>
                      <a:r>
                        <a:rPr lang="en-US" sz="1600">
                          <a:latin typeface="Tahoma"/>
                          <a:ea typeface="Tahoma"/>
                          <a:cs typeface="Tahoma"/>
                          <a:sym typeface="Tahoma"/>
                        </a:rPr>
                        <a:t>Interest</a:t>
                      </a:r>
                      <a:r>
                        <a:rPr lang="en-US" sz="1600">
                          <a:latin typeface="Tahoma"/>
                          <a:ea typeface="Tahoma"/>
                          <a:cs typeface="Tahoma"/>
                          <a:sym typeface="Tahoma"/>
                        </a:rPr>
                        <a:t> </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b="0" lang="en-US" sz="1600">
                          <a:latin typeface="Tahoma"/>
                          <a:ea typeface="Tahoma"/>
                          <a:cs typeface="Tahoma"/>
                          <a:sym typeface="Tahoma"/>
                        </a:rPr>
                        <a:t>Money</a:t>
                      </a:r>
                      <a:r>
                        <a:rPr b="0" lang="en-US" sz="1600">
                          <a:latin typeface="Tahoma"/>
                          <a:ea typeface="Tahoma"/>
                          <a:cs typeface="Tahoma"/>
                          <a:sym typeface="Tahoma"/>
                        </a:rPr>
                        <a:t> paid to holders of savings accounts and investors for the use of their saved or invested money. </a:t>
                      </a:r>
                      <a:endParaRPr b="0" sz="1600">
                        <a:latin typeface="Tahoma"/>
                        <a:ea typeface="Tahoma"/>
                        <a:cs typeface="Tahoma"/>
                        <a:sym typeface="Tahoma"/>
                      </a:endParaRPr>
                    </a:p>
                  </a:txBody>
                  <a:tcPr marT="45725" marB="45725" marR="91450" marL="91450"/>
                </a:tc>
              </a:tr>
            </a:tbl>
          </a:graphicData>
        </a:graphic>
      </p:graphicFrame>
      <p:pic>
        <p:nvPicPr>
          <p:cNvPr id="427" name="Google Shape;427;p28"/>
          <p:cNvPicPr preferRelativeResize="0"/>
          <p:nvPr/>
        </p:nvPicPr>
        <p:blipFill rotWithShape="1">
          <a:blip r:embed="rId4">
            <a:alphaModFix/>
          </a:blip>
          <a:srcRect b="0" l="0" r="0" t="0"/>
          <a:stretch/>
        </p:blipFill>
        <p:spPr>
          <a:xfrm>
            <a:off x="7922762" y="1805164"/>
            <a:ext cx="598312" cy="598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9"/>
          <p:cNvSpPr txBox="1"/>
          <p:nvPr/>
        </p:nvSpPr>
        <p:spPr>
          <a:xfrm>
            <a:off x="152400" y="609600"/>
            <a:ext cx="8113713"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Checking Account Terms</a:t>
            </a:r>
            <a:endParaRPr/>
          </a:p>
        </p:txBody>
      </p:sp>
      <p:pic>
        <p:nvPicPr>
          <p:cNvPr descr="C:\Users\LenovoOwner\AppData\Local\Microsoft\Windows\Temporary Internet Files\Content.IE5\AHIBDN95\MC900030052[1].wmf" id="433" name="Google Shape;433;p29"/>
          <p:cNvPicPr preferRelativeResize="0"/>
          <p:nvPr/>
        </p:nvPicPr>
        <p:blipFill rotWithShape="1">
          <a:blip r:embed="rId3">
            <a:alphaModFix/>
          </a:blip>
          <a:srcRect b="0" l="0" r="0" t="0"/>
          <a:stretch/>
        </p:blipFill>
        <p:spPr>
          <a:xfrm>
            <a:off x="7086600" y="1474788"/>
            <a:ext cx="1398588" cy="919162"/>
          </a:xfrm>
          <a:prstGeom prst="rect">
            <a:avLst/>
          </a:prstGeom>
          <a:noFill/>
          <a:ln>
            <a:noFill/>
          </a:ln>
        </p:spPr>
      </p:pic>
      <p:graphicFrame>
        <p:nvGraphicFramePr>
          <p:cNvPr id="434" name="Google Shape;434;p29"/>
          <p:cNvGraphicFramePr/>
          <p:nvPr/>
        </p:nvGraphicFramePr>
        <p:xfrm>
          <a:off x="838200" y="1474788"/>
          <a:ext cx="3000000" cy="3000000"/>
        </p:xfrm>
        <a:graphic>
          <a:graphicData uri="http://schemas.openxmlformats.org/drawingml/2006/table">
            <a:tbl>
              <a:tblPr bandRow="1" firstRow="1">
                <a:noFill/>
                <a:tableStyleId>{3F0E065E-54F7-4571-8946-EA64363BA00C}</a:tableStyleId>
              </a:tblPr>
              <a:tblGrid>
                <a:gridCol w="1652250"/>
                <a:gridCol w="4367550"/>
              </a:tblGrid>
              <a:tr h="594300">
                <a:tc>
                  <a:txBody>
                    <a:bodyPr/>
                    <a:lstStyle/>
                    <a:p>
                      <a:pPr indent="0" lvl="0" marL="0" marR="0" rtl="0" algn="ctr">
                        <a:spcBef>
                          <a:spcPts val="0"/>
                        </a:spcBef>
                        <a:spcAft>
                          <a:spcPts val="0"/>
                        </a:spcAft>
                        <a:buNone/>
                      </a:pPr>
                      <a:r>
                        <a:rPr lang="en-US" sz="1800"/>
                        <a:t>Term </a:t>
                      </a:r>
                      <a:endParaRPr sz="1800"/>
                    </a:p>
                  </a:txBody>
                  <a:tcPr marT="45725" marB="45725" marR="91450" marL="91450" anchor="ctr"/>
                </a:tc>
                <a:tc>
                  <a:txBody>
                    <a:bodyPr/>
                    <a:lstStyle/>
                    <a:p>
                      <a:pPr indent="0" lvl="0" marL="0" marR="0" rtl="0" algn="ctr">
                        <a:spcBef>
                          <a:spcPts val="0"/>
                        </a:spcBef>
                        <a:spcAft>
                          <a:spcPts val="0"/>
                        </a:spcAft>
                        <a:buNone/>
                      </a:pPr>
                      <a:r>
                        <a:rPr lang="en-US" sz="1800"/>
                        <a:t>Definition </a:t>
                      </a:r>
                      <a:endParaRPr sz="1800"/>
                    </a:p>
                  </a:txBody>
                  <a:tcPr marT="45725" marB="45725" marR="91450" marL="91450" anchor="ctr"/>
                </a:tc>
              </a:tr>
              <a:tr h="731600">
                <a:tc>
                  <a:txBody>
                    <a:bodyPr/>
                    <a:lstStyle/>
                    <a:p>
                      <a:pPr indent="0" lvl="0" marL="0" marR="0" rtl="0" algn="ctr">
                        <a:spcBef>
                          <a:spcPts val="0"/>
                        </a:spcBef>
                        <a:spcAft>
                          <a:spcPts val="0"/>
                        </a:spcAft>
                        <a:buNone/>
                      </a:pPr>
                      <a:r>
                        <a:rPr lang="en-US" sz="1600">
                          <a:latin typeface="Tahoma"/>
                          <a:ea typeface="Tahoma"/>
                          <a:cs typeface="Tahoma"/>
                          <a:sym typeface="Tahoma"/>
                        </a:rPr>
                        <a:t>Minimum balance</a:t>
                      </a:r>
                      <a:r>
                        <a:rPr lang="en-US" sz="1600">
                          <a:latin typeface="Tahoma"/>
                          <a:ea typeface="Tahoma"/>
                          <a:cs typeface="Tahoma"/>
                          <a:sym typeface="Tahoma"/>
                        </a:rPr>
                        <a:t> </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600">
                          <a:latin typeface="Tahoma"/>
                          <a:ea typeface="Tahoma"/>
                          <a:cs typeface="Tahoma"/>
                          <a:sym typeface="Tahoma"/>
                        </a:rPr>
                        <a:t>Requirement to keep a certain amount of money in the account; otherwise, monthly service charges may result</a:t>
                      </a:r>
                      <a:endParaRPr sz="1600">
                        <a:latin typeface="Tahoma"/>
                        <a:ea typeface="Tahoma"/>
                        <a:cs typeface="Tahoma"/>
                        <a:sym typeface="Tahoma"/>
                      </a:endParaRPr>
                    </a:p>
                  </a:txBody>
                  <a:tcPr marT="45725" marB="45725" marR="91450" marL="91450"/>
                </a:tc>
              </a:tr>
              <a:tr h="731600">
                <a:tc>
                  <a:txBody>
                    <a:bodyPr/>
                    <a:lstStyle/>
                    <a:p>
                      <a:pPr indent="0" lvl="0" marL="0" marR="0" rtl="0" algn="ctr">
                        <a:spcBef>
                          <a:spcPts val="0"/>
                        </a:spcBef>
                        <a:spcAft>
                          <a:spcPts val="0"/>
                        </a:spcAft>
                        <a:buNone/>
                      </a:pPr>
                      <a:r>
                        <a:rPr lang="en-US" sz="1600">
                          <a:latin typeface="Tahoma"/>
                          <a:ea typeface="Tahoma"/>
                          <a:cs typeface="Tahoma"/>
                          <a:sym typeface="Tahoma"/>
                        </a:rPr>
                        <a:t>Outstanding transaction</a:t>
                      </a:r>
                      <a:endParaRPr sz="16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Transactions that do not clear the bank by the date of the bank statement.</a:t>
                      </a:r>
                      <a:endParaRPr b="1" sz="1600">
                        <a:latin typeface="Tahoma"/>
                        <a:ea typeface="Tahoma"/>
                        <a:cs typeface="Tahoma"/>
                        <a:sym typeface="Tahoma"/>
                      </a:endParaRPr>
                    </a:p>
                    <a:p>
                      <a:pPr indent="0" lvl="0" marL="0" marR="0" rtl="0" algn="l">
                        <a:spcBef>
                          <a:spcPts val="0"/>
                        </a:spcBef>
                        <a:spcAft>
                          <a:spcPts val="0"/>
                        </a:spcAft>
                        <a:buNone/>
                      </a:pPr>
                      <a:r>
                        <a:t/>
                      </a:r>
                      <a:endParaRPr sz="1600">
                        <a:latin typeface="Tahoma"/>
                        <a:ea typeface="Tahoma"/>
                        <a:cs typeface="Tahoma"/>
                        <a:sym typeface="Tahoma"/>
                      </a:endParaRPr>
                    </a:p>
                  </a:txBody>
                  <a:tcPr marT="45725" marB="45725" marR="91450" marL="91450"/>
                </a:tc>
              </a:tr>
              <a:tr h="944975">
                <a:tc>
                  <a:txBody>
                    <a:bodyPr/>
                    <a:lstStyle/>
                    <a:p>
                      <a:pPr indent="0" lvl="0" marL="0" marR="0" rtl="0" algn="ctr">
                        <a:spcBef>
                          <a:spcPts val="0"/>
                        </a:spcBef>
                        <a:spcAft>
                          <a:spcPts val="0"/>
                        </a:spcAft>
                        <a:buNone/>
                      </a:pPr>
                      <a:r>
                        <a:rPr lang="en-US" sz="1600">
                          <a:latin typeface="Tahoma"/>
                          <a:ea typeface="Tahoma"/>
                          <a:cs typeface="Tahoma"/>
                          <a:sym typeface="Tahoma"/>
                        </a:rPr>
                        <a:t>Overdraft protection </a:t>
                      </a:r>
                      <a:endParaRPr sz="16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600">
                          <a:latin typeface="Tahoma"/>
                          <a:ea typeface="Tahoma"/>
                          <a:cs typeface="Tahoma"/>
                          <a:sym typeface="Tahoma"/>
                        </a:rPr>
                        <a:t>Procedure agreed upon by an account holder and a bank in</a:t>
                      </a:r>
                      <a:r>
                        <a:rPr lang="en-US" sz="1600">
                          <a:latin typeface="Tahoma"/>
                          <a:ea typeface="Tahoma"/>
                          <a:cs typeface="Tahoma"/>
                          <a:sym typeface="Tahoma"/>
                        </a:rPr>
                        <a:t> </a:t>
                      </a:r>
                      <a:r>
                        <a:rPr lang="en-US" sz="1600">
                          <a:latin typeface="Tahoma"/>
                          <a:ea typeface="Tahoma"/>
                          <a:cs typeface="Tahoma"/>
                          <a:sym typeface="Tahoma"/>
                        </a:rPr>
                        <a:t>advance to transfer funds from a savings or credit account to a checking account to cover insufficient funds.</a:t>
                      </a:r>
                      <a:endParaRPr sz="1600">
                        <a:latin typeface="Tahoma"/>
                        <a:ea typeface="Tahoma"/>
                        <a:cs typeface="Tahoma"/>
                        <a:sym typeface="Tahoma"/>
                      </a:endParaRPr>
                    </a:p>
                  </a:txBody>
                  <a:tcPr marT="45725" marB="45725" marR="91450" marL="91450"/>
                </a:tc>
              </a:tr>
              <a:tr h="731600">
                <a:tc>
                  <a:txBody>
                    <a:bodyPr/>
                    <a:lstStyle/>
                    <a:p>
                      <a:pPr indent="0" lvl="0" marL="0" marR="0" rtl="0" algn="ctr">
                        <a:spcBef>
                          <a:spcPts val="0"/>
                        </a:spcBef>
                        <a:spcAft>
                          <a:spcPts val="0"/>
                        </a:spcAft>
                        <a:buNone/>
                      </a:pPr>
                      <a:r>
                        <a:rPr lang="en-US" sz="1600">
                          <a:latin typeface="Tahoma"/>
                          <a:ea typeface="Tahoma"/>
                          <a:cs typeface="Tahoma"/>
                          <a:sym typeface="Tahoma"/>
                        </a:rPr>
                        <a:t>Payee </a:t>
                      </a:r>
                      <a:endParaRPr sz="16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The person or organization to whom a check is made payable.</a:t>
                      </a:r>
                      <a:endParaRPr b="1" sz="1600">
                        <a:latin typeface="Tahoma"/>
                        <a:ea typeface="Tahoma"/>
                        <a:cs typeface="Tahoma"/>
                        <a:sym typeface="Tahoma"/>
                      </a:endParaRPr>
                    </a:p>
                    <a:p>
                      <a:pPr indent="0" lvl="0" marL="0" marR="0" rtl="0" algn="l">
                        <a:spcBef>
                          <a:spcPts val="0"/>
                        </a:spcBef>
                        <a:spcAft>
                          <a:spcPts val="0"/>
                        </a:spcAft>
                        <a:buNone/>
                      </a:pPr>
                      <a:r>
                        <a:t/>
                      </a:r>
                      <a:endParaRPr sz="1600">
                        <a:latin typeface="Tahoma"/>
                        <a:ea typeface="Tahoma"/>
                        <a:cs typeface="Tahoma"/>
                        <a:sym typeface="Tahoma"/>
                      </a:endParaRPr>
                    </a:p>
                  </a:txBody>
                  <a:tcPr marT="45725" marB="45725" marR="91450" marL="91450"/>
                </a:tc>
              </a:tr>
              <a:tr h="842675">
                <a:tc>
                  <a:txBody>
                    <a:bodyPr/>
                    <a:lstStyle/>
                    <a:p>
                      <a:pPr indent="0" lvl="0" marL="0" marR="0" rtl="0" algn="ctr">
                        <a:spcBef>
                          <a:spcPts val="0"/>
                        </a:spcBef>
                        <a:spcAft>
                          <a:spcPts val="0"/>
                        </a:spcAft>
                        <a:buNone/>
                      </a:pPr>
                      <a:r>
                        <a:rPr lang="en-US" sz="1600">
                          <a:latin typeface="Tahoma"/>
                          <a:ea typeface="Tahoma"/>
                          <a:cs typeface="Tahoma"/>
                          <a:sym typeface="Tahoma"/>
                        </a:rPr>
                        <a:t>Reconciling a Bank Statement </a:t>
                      </a:r>
                      <a:endParaRPr sz="16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Balancing a bank statement with a check register/ledger.</a:t>
                      </a:r>
                      <a:endParaRPr b="1" sz="1600">
                        <a:latin typeface="Tahoma"/>
                        <a:ea typeface="Tahoma"/>
                        <a:cs typeface="Tahoma"/>
                        <a:sym typeface="Tahoma"/>
                      </a:endParaRPr>
                    </a:p>
                    <a:p>
                      <a:pPr indent="0" lvl="0" marL="0" marR="0" rtl="0" algn="l">
                        <a:spcBef>
                          <a:spcPts val="0"/>
                        </a:spcBef>
                        <a:spcAft>
                          <a:spcPts val="0"/>
                        </a:spcAft>
                        <a:buNone/>
                      </a:pPr>
                      <a:r>
                        <a:t/>
                      </a:r>
                      <a:endParaRPr sz="1600">
                        <a:latin typeface="Tahoma"/>
                        <a:ea typeface="Tahoma"/>
                        <a:cs typeface="Tahoma"/>
                        <a:sym typeface="Tahoma"/>
                      </a:endParaRPr>
                    </a:p>
                  </a:txBody>
                  <a:tcPr marT="45725" marB="45725" marR="91450" marL="91450"/>
                </a:tc>
              </a:tr>
            </a:tbl>
          </a:graphicData>
        </a:graphic>
      </p:graphicFrame>
      <p:pic>
        <p:nvPicPr>
          <p:cNvPr id="435" name="Google Shape;435;p29"/>
          <p:cNvPicPr preferRelativeResize="0"/>
          <p:nvPr/>
        </p:nvPicPr>
        <p:blipFill rotWithShape="1">
          <a:blip r:embed="rId4">
            <a:alphaModFix/>
          </a:blip>
          <a:srcRect b="0" l="0" r="0" t="0"/>
          <a:stretch/>
        </p:blipFill>
        <p:spPr>
          <a:xfrm>
            <a:off x="7656513" y="2667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0"/>
          <p:cNvSpPr txBox="1"/>
          <p:nvPr/>
        </p:nvSpPr>
        <p:spPr>
          <a:xfrm>
            <a:off x="228600" y="762000"/>
            <a:ext cx="8113713"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Checking Account Terms</a:t>
            </a:r>
            <a:endParaRPr/>
          </a:p>
        </p:txBody>
      </p:sp>
      <p:graphicFrame>
        <p:nvGraphicFramePr>
          <p:cNvPr id="441" name="Google Shape;441;p30"/>
          <p:cNvGraphicFramePr/>
          <p:nvPr/>
        </p:nvGraphicFramePr>
        <p:xfrm>
          <a:off x="914400" y="1906588"/>
          <a:ext cx="3000000" cy="3000000"/>
        </p:xfrm>
        <a:graphic>
          <a:graphicData uri="http://schemas.openxmlformats.org/drawingml/2006/table">
            <a:tbl>
              <a:tblPr bandRow="1" firstRow="1">
                <a:noFill/>
                <a:tableStyleId>{3F0E065E-54F7-4571-8946-EA64363BA00C}</a:tableStyleId>
              </a:tblPr>
              <a:tblGrid>
                <a:gridCol w="1968225"/>
                <a:gridCol w="4051575"/>
              </a:tblGrid>
              <a:tr h="430025">
                <a:tc>
                  <a:txBody>
                    <a:bodyPr/>
                    <a:lstStyle/>
                    <a:p>
                      <a:pPr indent="0" lvl="0" marL="0" marR="0" rtl="0" algn="ctr">
                        <a:spcBef>
                          <a:spcPts val="0"/>
                        </a:spcBef>
                        <a:spcAft>
                          <a:spcPts val="0"/>
                        </a:spcAft>
                        <a:buNone/>
                      </a:pPr>
                      <a:r>
                        <a:rPr lang="en-US" sz="1800">
                          <a:latin typeface="Tahoma"/>
                          <a:ea typeface="Tahoma"/>
                          <a:cs typeface="Tahoma"/>
                          <a:sym typeface="Tahoma"/>
                        </a:rPr>
                        <a:t>Term</a:t>
                      </a:r>
                      <a:endParaRPr sz="1800">
                        <a:latin typeface="Tahoma"/>
                        <a:ea typeface="Tahoma"/>
                        <a:cs typeface="Tahoma"/>
                        <a:sym typeface="Tahoma"/>
                      </a:endParaRPr>
                    </a:p>
                  </a:txBody>
                  <a:tcPr marT="45725" marB="45725" marR="91450" marL="91450" anchor="ctr"/>
                </a:tc>
                <a:tc>
                  <a:txBody>
                    <a:bodyPr/>
                    <a:lstStyle/>
                    <a:p>
                      <a:pPr indent="0" lvl="0" marL="0" marR="0" rtl="0" algn="ctr">
                        <a:spcBef>
                          <a:spcPts val="0"/>
                        </a:spcBef>
                        <a:spcAft>
                          <a:spcPts val="0"/>
                        </a:spcAft>
                        <a:buNone/>
                      </a:pPr>
                      <a:r>
                        <a:rPr lang="en-US" sz="1800">
                          <a:latin typeface="Tahoma"/>
                          <a:ea typeface="Tahoma"/>
                          <a:cs typeface="Tahoma"/>
                          <a:sym typeface="Tahoma"/>
                        </a:rPr>
                        <a:t>Definition </a:t>
                      </a:r>
                      <a:endParaRPr sz="1800">
                        <a:latin typeface="Tahoma"/>
                        <a:ea typeface="Tahoma"/>
                        <a:cs typeface="Tahoma"/>
                        <a:sym typeface="Tahoma"/>
                      </a:endParaRPr>
                    </a:p>
                  </a:txBody>
                  <a:tcPr marT="45725" marB="45725" marR="91450" marL="91450" anchor="ctr"/>
                </a:tc>
              </a:tr>
              <a:tr h="954300">
                <a:tc>
                  <a:txBody>
                    <a:bodyPr/>
                    <a:lstStyle/>
                    <a:p>
                      <a:pPr indent="0" lvl="0" marL="0" marR="0" rtl="0" algn="ctr">
                        <a:spcBef>
                          <a:spcPts val="0"/>
                        </a:spcBef>
                        <a:spcAft>
                          <a:spcPts val="0"/>
                        </a:spcAft>
                        <a:buNone/>
                      </a:pPr>
                      <a:r>
                        <a:rPr lang="en-US" sz="1800">
                          <a:latin typeface="Tahoma"/>
                          <a:ea typeface="Tahoma"/>
                          <a:cs typeface="Tahoma"/>
                          <a:sym typeface="Tahoma"/>
                        </a:rPr>
                        <a:t>Transaction limits </a:t>
                      </a:r>
                      <a:endParaRPr sz="18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600">
                          <a:latin typeface="Tahoma"/>
                          <a:ea typeface="Tahoma"/>
                          <a:cs typeface="Tahoma"/>
                          <a:sym typeface="Tahoma"/>
                        </a:rPr>
                        <a:t>Some accounts have a limit on the number of transactions</a:t>
                      </a:r>
                      <a:r>
                        <a:rPr lang="en-US" sz="1600">
                          <a:latin typeface="Tahoma"/>
                          <a:ea typeface="Tahoma"/>
                          <a:cs typeface="Tahoma"/>
                          <a:sym typeface="Tahoma"/>
                        </a:rPr>
                        <a:t> </a:t>
                      </a:r>
                      <a:r>
                        <a:rPr lang="en-US" sz="1600">
                          <a:latin typeface="Tahoma"/>
                          <a:ea typeface="Tahoma"/>
                          <a:cs typeface="Tahoma"/>
                          <a:sym typeface="Tahoma"/>
                        </a:rPr>
                        <a:t>performed during a certain time period. </a:t>
                      </a:r>
                      <a:endParaRPr sz="1600">
                        <a:latin typeface="Tahoma"/>
                        <a:ea typeface="Tahoma"/>
                        <a:cs typeface="Tahoma"/>
                        <a:sym typeface="Tahoma"/>
                      </a:endParaRPr>
                    </a:p>
                  </a:txBody>
                  <a:tcPr marT="45725" marB="45725" marR="91450" marL="91450"/>
                </a:tc>
              </a:tr>
              <a:tr h="977875">
                <a:tc>
                  <a:txBody>
                    <a:bodyPr/>
                    <a:lstStyle/>
                    <a:p>
                      <a:pPr indent="0" lvl="0" marL="0" marR="0" rtl="0" algn="ctr">
                        <a:spcBef>
                          <a:spcPts val="0"/>
                        </a:spcBef>
                        <a:spcAft>
                          <a:spcPts val="0"/>
                        </a:spcAft>
                        <a:buNone/>
                      </a:pPr>
                      <a:r>
                        <a:rPr lang="en-US" sz="1800">
                          <a:latin typeface="Tahoma"/>
                          <a:ea typeface="Tahoma"/>
                          <a:cs typeface="Tahoma"/>
                          <a:sym typeface="Tahoma"/>
                        </a:rPr>
                        <a:t>Endorsement </a:t>
                      </a:r>
                      <a:endParaRPr sz="18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A written mark on the back of a check, such as a signature, entitling the payee to either receive or transfer payment.</a:t>
                      </a:r>
                      <a:endParaRPr b="1" sz="1600">
                        <a:latin typeface="Tahoma"/>
                        <a:ea typeface="Tahoma"/>
                        <a:cs typeface="Tahoma"/>
                        <a:sym typeface="Tahoma"/>
                      </a:endParaRPr>
                    </a:p>
                  </a:txBody>
                  <a:tcPr marT="45725" marB="45725" marR="91450" marL="91450"/>
                </a:tc>
              </a:tr>
              <a:tr h="849450">
                <a:tc>
                  <a:txBody>
                    <a:bodyPr/>
                    <a:lstStyle/>
                    <a:p>
                      <a:pPr indent="0" lvl="0" marL="0" marR="0" rtl="0" algn="ctr">
                        <a:spcBef>
                          <a:spcPts val="0"/>
                        </a:spcBef>
                        <a:spcAft>
                          <a:spcPts val="0"/>
                        </a:spcAft>
                        <a:buNone/>
                      </a:pPr>
                      <a:r>
                        <a:rPr lang="en-US" sz="1800">
                          <a:latin typeface="Tahoma"/>
                          <a:ea typeface="Tahoma"/>
                          <a:cs typeface="Tahoma"/>
                          <a:sym typeface="Tahoma"/>
                        </a:rPr>
                        <a:t>Overdraft </a:t>
                      </a:r>
                      <a:endParaRPr sz="18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600">
                          <a:latin typeface="Tahoma"/>
                          <a:ea typeface="Tahoma"/>
                          <a:cs typeface="Tahoma"/>
                          <a:sym typeface="Tahoma"/>
                        </a:rPr>
                        <a:t>Lack of sufficient funds in a checking account to cover the full amount of a check. </a:t>
                      </a:r>
                      <a:endParaRPr sz="1600">
                        <a:latin typeface="Tahoma"/>
                        <a:ea typeface="Tahoma"/>
                        <a:cs typeface="Tahoma"/>
                        <a:sym typeface="Tahoma"/>
                      </a:endParaRPr>
                    </a:p>
                  </a:txBody>
                  <a:tcPr marT="45725" marB="45725" marR="91450" marL="91450"/>
                </a:tc>
              </a:tr>
              <a:tr h="826950">
                <a:tc>
                  <a:txBody>
                    <a:bodyPr/>
                    <a:lstStyle/>
                    <a:p>
                      <a:pPr indent="0" lvl="0" marL="0" marR="0" rtl="0" algn="ctr">
                        <a:spcBef>
                          <a:spcPts val="0"/>
                        </a:spcBef>
                        <a:spcAft>
                          <a:spcPts val="0"/>
                        </a:spcAft>
                        <a:buNone/>
                      </a:pPr>
                      <a:r>
                        <a:rPr lang="en-US" sz="1800">
                          <a:latin typeface="Tahoma"/>
                          <a:ea typeface="Tahoma"/>
                          <a:cs typeface="Tahoma"/>
                          <a:sym typeface="Tahoma"/>
                        </a:rPr>
                        <a:t>Check </a:t>
                      </a:r>
                      <a:endParaRPr sz="18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Tahoma"/>
                        <a:buNone/>
                      </a:pPr>
                      <a:r>
                        <a:rPr lang="en-US" sz="1600">
                          <a:latin typeface="Tahoma"/>
                          <a:ea typeface="Tahoma"/>
                          <a:cs typeface="Tahoma"/>
                          <a:sym typeface="Tahoma"/>
                        </a:rPr>
                        <a:t>A written order to pay a specified sum from funds held in a bank or credit union account.</a:t>
                      </a:r>
                      <a:endParaRPr b="1" sz="1600">
                        <a:latin typeface="Tahoma"/>
                        <a:ea typeface="Tahoma"/>
                        <a:cs typeface="Tahoma"/>
                        <a:sym typeface="Tahoma"/>
                      </a:endParaRPr>
                    </a:p>
                  </a:txBody>
                  <a:tcPr marT="45725" marB="45725" marR="91450" marL="91450"/>
                </a:tc>
              </a:tr>
            </a:tbl>
          </a:graphicData>
        </a:graphic>
      </p:graphicFrame>
      <p:pic>
        <p:nvPicPr>
          <p:cNvPr descr="C:\Users\LenovoOwner\AppData\Local\Microsoft\Windows\Temporary Internet Files\Content.IE5\AHIBDN95\MC900030052[1].wmf" id="442" name="Google Shape;442;p30"/>
          <p:cNvPicPr preferRelativeResize="0"/>
          <p:nvPr/>
        </p:nvPicPr>
        <p:blipFill rotWithShape="1">
          <a:blip r:embed="rId3">
            <a:alphaModFix/>
          </a:blip>
          <a:srcRect b="0" l="0" r="0" t="0"/>
          <a:stretch/>
        </p:blipFill>
        <p:spPr>
          <a:xfrm>
            <a:off x="7162800" y="1470025"/>
            <a:ext cx="1328738" cy="873125"/>
          </a:xfrm>
          <a:prstGeom prst="rect">
            <a:avLst/>
          </a:prstGeom>
          <a:noFill/>
          <a:ln>
            <a:noFill/>
          </a:ln>
        </p:spPr>
      </p:pic>
      <p:pic>
        <p:nvPicPr>
          <p:cNvPr id="443" name="Google Shape;443;p30"/>
          <p:cNvPicPr preferRelativeResize="0"/>
          <p:nvPr/>
        </p:nvPicPr>
        <p:blipFill rotWithShape="1">
          <a:blip r:embed="rId4">
            <a:alphaModFix/>
          </a:blip>
          <a:srcRect b="0" l="0" r="0" t="0"/>
          <a:stretch/>
        </p:blipFill>
        <p:spPr>
          <a:xfrm>
            <a:off x="7522369" y="2514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1"/>
          <p:cNvSpPr txBox="1"/>
          <p:nvPr/>
        </p:nvSpPr>
        <p:spPr>
          <a:xfrm>
            <a:off x="514350" y="773113"/>
            <a:ext cx="4530725" cy="708025"/>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None/>
            </a:pPr>
            <a:r>
              <a:rPr b="1" i="0" lang="en-US" sz="4000" u="none" cap="none" strike="noStrike">
                <a:solidFill>
                  <a:srgbClr val="50B48C"/>
                </a:solidFill>
                <a:latin typeface="Times"/>
                <a:ea typeface="Times"/>
                <a:cs typeface="Times"/>
                <a:sym typeface="Times"/>
              </a:rPr>
              <a:t>Shopping Around</a:t>
            </a:r>
            <a:endParaRPr b="1" i="0" sz="2400" u="none" cap="none" strike="noStrike">
              <a:solidFill>
                <a:schemeClr val="dk1"/>
              </a:solidFill>
              <a:latin typeface="Arial"/>
              <a:ea typeface="Arial"/>
              <a:cs typeface="Arial"/>
              <a:sym typeface="Arial"/>
            </a:endParaRPr>
          </a:p>
        </p:txBody>
      </p:sp>
      <p:sp>
        <p:nvSpPr>
          <p:cNvPr id="450" name="Google Shape;450;p31"/>
          <p:cNvSpPr txBox="1"/>
          <p:nvPr/>
        </p:nvSpPr>
        <p:spPr>
          <a:xfrm>
            <a:off x="4860925" y="669925"/>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451" name="Google Shape;451;p31"/>
          <p:cNvSpPr txBox="1"/>
          <p:nvPr/>
        </p:nvSpPr>
        <p:spPr>
          <a:xfrm>
            <a:off x="3490913" y="1739900"/>
            <a:ext cx="4800600" cy="451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ahoma"/>
                <a:ea typeface="Tahoma"/>
                <a:cs typeface="Tahoma"/>
                <a:sym typeface="Tahoma"/>
              </a:rPr>
              <a:t>SERVICES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Location of bank</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Location of ATMs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Banking hours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Minimum balance required</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Minimum transactions or limits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Interest-bearing accounts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Other</a:t>
            </a:r>
            <a:endParaRPr/>
          </a:p>
          <a:p>
            <a:pPr indent="0" lvl="0" marL="0"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1" i="0" lang="en-US" sz="1800" u="none" cap="none" strike="noStrike">
                <a:solidFill>
                  <a:schemeClr val="dk1"/>
                </a:solidFill>
                <a:latin typeface="Tahoma"/>
                <a:ea typeface="Tahoma"/>
                <a:cs typeface="Tahoma"/>
                <a:sym typeface="Tahoma"/>
              </a:rPr>
              <a:t>COSTS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Non-primary bank ATM transactions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In-branch transaction fees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Per-check fees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Other checking fees</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Overdraft protection</a:t>
            </a:r>
            <a:endParaRPr/>
          </a:p>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Printing of checks</a:t>
            </a:r>
            <a:endParaRPr/>
          </a:p>
        </p:txBody>
      </p:sp>
      <p:pic>
        <p:nvPicPr>
          <p:cNvPr id="452" name="Google Shape;452;p31"/>
          <p:cNvPicPr preferRelativeResize="0"/>
          <p:nvPr/>
        </p:nvPicPr>
        <p:blipFill rotWithShape="1">
          <a:blip r:embed="rId3">
            <a:alphaModFix/>
          </a:blip>
          <a:srcRect b="0" l="0" r="0" t="0"/>
          <a:stretch/>
        </p:blipFill>
        <p:spPr>
          <a:xfrm>
            <a:off x="3276600" y="2057400"/>
            <a:ext cx="320675" cy="257175"/>
          </a:xfrm>
          <a:prstGeom prst="rect">
            <a:avLst/>
          </a:prstGeom>
          <a:noFill/>
          <a:ln>
            <a:noFill/>
          </a:ln>
        </p:spPr>
      </p:pic>
      <p:pic>
        <p:nvPicPr>
          <p:cNvPr id="453" name="Google Shape;453;p31"/>
          <p:cNvPicPr preferRelativeResize="0"/>
          <p:nvPr/>
        </p:nvPicPr>
        <p:blipFill rotWithShape="1">
          <a:blip r:embed="rId3">
            <a:alphaModFix/>
          </a:blip>
          <a:srcRect b="0" l="0" r="0" t="0"/>
          <a:stretch/>
        </p:blipFill>
        <p:spPr>
          <a:xfrm>
            <a:off x="3276600" y="2362200"/>
            <a:ext cx="320675" cy="257175"/>
          </a:xfrm>
          <a:prstGeom prst="rect">
            <a:avLst/>
          </a:prstGeom>
          <a:noFill/>
          <a:ln>
            <a:noFill/>
          </a:ln>
        </p:spPr>
      </p:pic>
      <p:pic>
        <p:nvPicPr>
          <p:cNvPr id="454" name="Google Shape;454;p31"/>
          <p:cNvPicPr preferRelativeResize="0"/>
          <p:nvPr/>
        </p:nvPicPr>
        <p:blipFill rotWithShape="1">
          <a:blip r:embed="rId3">
            <a:alphaModFix/>
          </a:blip>
          <a:srcRect b="0" l="0" r="0" t="0"/>
          <a:stretch/>
        </p:blipFill>
        <p:spPr>
          <a:xfrm>
            <a:off x="3276600" y="2667000"/>
            <a:ext cx="320675" cy="257175"/>
          </a:xfrm>
          <a:prstGeom prst="rect">
            <a:avLst/>
          </a:prstGeom>
          <a:noFill/>
          <a:ln>
            <a:noFill/>
          </a:ln>
        </p:spPr>
      </p:pic>
      <p:pic>
        <p:nvPicPr>
          <p:cNvPr id="455" name="Google Shape;455;p31"/>
          <p:cNvPicPr preferRelativeResize="0"/>
          <p:nvPr/>
        </p:nvPicPr>
        <p:blipFill rotWithShape="1">
          <a:blip r:embed="rId3">
            <a:alphaModFix/>
          </a:blip>
          <a:srcRect b="0" l="0" r="0" t="0"/>
          <a:stretch/>
        </p:blipFill>
        <p:spPr>
          <a:xfrm>
            <a:off x="3276600" y="2895600"/>
            <a:ext cx="320675" cy="304800"/>
          </a:xfrm>
          <a:prstGeom prst="rect">
            <a:avLst/>
          </a:prstGeom>
          <a:noFill/>
          <a:ln>
            <a:noFill/>
          </a:ln>
        </p:spPr>
      </p:pic>
      <p:pic>
        <p:nvPicPr>
          <p:cNvPr id="456" name="Google Shape;456;p31"/>
          <p:cNvPicPr preferRelativeResize="0"/>
          <p:nvPr/>
        </p:nvPicPr>
        <p:blipFill rotWithShape="1">
          <a:blip r:embed="rId3">
            <a:alphaModFix/>
          </a:blip>
          <a:srcRect b="0" l="0" r="0" t="0"/>
          <a:stretch/>
        </p:blipFill>
        <p:spPr>
          <a:xfrm>
            <a:off x="3276600" y="3200400"/>
            <a:ext cx="320675" cy="257175"/>
          </a:xfrm>
          <a:prstGeom prst="rect">
            <a:avLst/>
          </a:prstGeom>
          <a:noFill/>
          <a:ln>
            <a:noFill/>
          </a:ln>
        </p:spPr>
      </p:pic>
      <p:pic>
        <p:nvPicPr>
          <p:cNvPr id="457" name="Google Shape;457;p31"/>
          <p:cNvPicPr preferRelativeResize="0"/>
          <p:nvPr/>
        </p:nvPicPr>
        <p:blipFill rotWithShape="1">
          <a:blip r:embed="rId3">
            <a:alphaModFix/>
          </a:blip>
          <a:srcRect b="0" l="0" r="0" t="0"/>
          <a:stretch/>
        </p:blipFill>
        <p:spPr>
          <a:xfrm>
            <a:off x="3276600" y="3429000"/>
            <a:ext cx="320675" cy="257175"/>
          </a:xfrm>
          <a:prstGeom prst="rect">
            <a:avLst/>
          </a:prstGeom>
          <a:noFill/>
          <a:ln>
            <a:noFill/>
          </a:ln>
        </p:spPr>
      </p:pic>
      <p:pic>
        <p:nvPicPr>
          <p:cNvPr id="458" name="Google Shape;458;p31"/>
          <p:cNvPicPr preferRelativeResize="0"/>
          <p:nvPr/>
        </p:nvPicPr>
        <p:blipFill rotWithShape="1">
          <a:blip r:embed="rId3">
            <a:alphaModFix/>
          </a:blip>
          <a:srcRect b="0" l="0" r="0" t="0"/>
          <a:stretch/>
        </p:blipFill>
        <p:spPr>
          <a:xfrm>
            <a:off x="3276600" y="4572000"/>
            <a:ext cx="320675" cy="257175"/>
          </a:xfrm>
          <a:prstGeom prst="rect">
            <a:avLst/>
          </a:prstGeom>
          <a:noFill/>
          <a:ln>
            <a:noFill/>
          </a:ln>
        </p:spPr>
      </p:pic>
      <p:pic>
        <p:nvPicPr>
          <p:cNvPr id="459" name="Google Shape;459;p31"/>
          <p:cNvPicPr preferRelativeResize="0"/>
          <p:nvPr/>
        </p:nvPicPr>
        <p:blipFill rotWithShape="1">
          <a:blip r:embed="rId3">
            <a:alphaModFix/>
          </a:blip>
          <a:srcRect b="0" l="0" r="0" t="0"/>
          <a:stretch/>
        </p:blipFill>
        <p:spPr>
          <a:xfrm>
            <a:off x="3276600" y="4800600"/>
            <a:ext cx="320675" cy="257175"/>
          </a:xfrm>
          <a:prstGeom prst="rect">
            <a:avLst/>
          </a:prstGeom>
          <a:noFill/>
          <a:ln>
            <a:noFill/>
          </a:ln>
        </p:spPr>
      </p:pic>
      <p:pic>
        <p:nvPicPr>
          <p:cNvPr id="460" name="Google Shape;460;p31"/>
          <p:cNvPicPr preferRelativeResize="0"/>
          <p:nvPr/>
        </p:nvPicPr>
        <p:blipFill rotWithShape="1">
          <a:blip r:embed="rId3">
            <a:alphaModFix/>
          </a:blip>
          <a:srcRect b="0" l="0" r="0" t="0"/>
          <a:stretch/>
        </p:blipFill>
        <p:spPr>
          <a:xfrm>
            <a:off x="3276600" y="5105400"/>
            <a:ext cx="320675" cy="257175"/>
          </a:xfrm>
          <a:prstGeom prst="rect">
            <a:avLst/>
          </a:prstGeom>
          <a:noFill/>
          <a:ln>
            <a:noFill/>
          </a:ln>
        </p:spPr>
      </p:pic>
      <p:pic>
        <p:nvPicPr>
          <p:cNvPr id="461" name="Google Shape;461;p31"/>
          <p:cNvPicPr preferRelativeResize="0"/>
          <p:nvPr/>
        </p:nvPicPr>
        <p:blipFill rotWithShape="1">
          <a:blip r:embed="rId3">
            <a:alphaModFix/>
          </a:blip>
          <a:srcRect b="0" l="0" r="0" t="0"/>
          <a:stretch/>
        </p:blipFill>
        <p:spPr>
          <a:xfrm>
            <a:off x="3276600" y="5334000"/>
            <a:ext cx="320675" cy="333375"/>
          </a:xfrm>
          <a:prstGeom prst="rect">
            <a:avLst/>
          </a:prstGeom>
          <a:noFill/>
          <a:ln>
            <a:noFill/>
          </a:ln>
        </p:spPr>
      </p:pic>
      <p:pic>
        <p:nvPicPr>
          <p:cNvPr id="462" name="Google Shape;462;p31"/>
          <p:cNvPicPr preferRelativeResize="0"/>
          <p:nvPr/>
        </p:nvPicPr>
        <p:blipFill rotWithShape="1">
          <a:blip r:embed="rId3">
            <a:alphaModFix/>
          </a:blip>
          <a:srcRect b="0" l="0" r="0" t="0"/>
          <a:stretch/>
        </p:blipFill>
        <p:spPr>
          <a:xfrm>
            <a:off x="3276600" y="5638800"/>
            <a:ext cx="320675" cy="257175"/>
          </a:xfrm>
          <a:prstGeom prst="rect">
            <a:avLst/>
          </a:prstGeom>
          <a:noFill/>
          <a:ln>
            <a:noFill/>
          </a:ln>
        </p:spPr>
      </p:pic>
      <p:sp>
        <p:nvSpPr>
          <p:cNvPr id="463" name="Google Shape;463;p31"/>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464" name="Google Shape;464;p31"/>
          <p:cNvPicPr preferRelativeResize="0"/>
          <p:nvPr/>
        </p:nvPicPr>
        <p:blipFill rotWithShape="1">
          <a:blip r:embed="rId3">
            <a:alphaModFix/>
          </a:blip>
          <a:srcRect b="0" l="0" r="0" t="0"/>
          <a:stretch/>
        </p:blipFill>
        <p:spPr>
          <a:xfrm>
            <a:off x="3276600" y="3733800"/>
            <a:ext cx="320675" cy="257175"/>
          </a:xfrm>
          <a:prstGeom prst="rect">
            <a:avLst/>
          </a:prstGeom>
          <a:noFill/>
          <a:ln>
            <a:noFill/>
          </a:ln>
        </p:spPr>
      </p:pic>
      <p:pic>
        <p:nvPicPr>
          <p:cNvPr id="465" name="Google Shape;465;p31"/>
          <p:cNvPicPr preferRelativeResize="0"/>
          <p:nvPr/>
        </p:nvPicPr>
        <p:blipFill rotWithShape="1">
          <a:blip r:embed="rId3">
            <a:alphaModFix/>
          </a:blip>
          <a:srcRect b="0" l="0" r="0" t="0"/>
          <a:stretch/>
        </p:blipFill>
        <p:spPr>
          <a:xfrm>
            <a:off x="3276600" y="5915025"/>
            <a:ext cx="320675" cy="257175"/>
          </a:xfrm>
          <a:prstGeom prst="rect">
            <a:avLst/>
          </a:prstGeom>
          <a:noFill/>
          <a:ln>
            <a:noFill/>
          </a:ln>
        </p:spPr>
      </p:pic>
      <p:sp>
        <p:nvSpPr>
          <p:cNvPr id="466" name="Google Shape;466;p31"/>
          <p:cNvSpPr txBox="1"/>
          <p:nvPr/>
        </p:nvSpPr>
        <p:spPr>
          <a:xfrm>
            <a:off x="568325" y="2667000"/>
            <a:ext cx="2522538"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Times"/>
                <a:ea typeface="Times"/>
                <a:cs typeface="Times"/>
                <a:sym typeface="Times"/>
              </a:rPr>
              <a:t>Things to ask about:</a:t>
            </a:r>
            <a:endParaRPr/>
          </a:p>
        </p:txBody>
      </p:sp>
      <p:pic>
        <p:nvPicPr>
          <p:cNvPr descr="C:\Users\LenovoOwner\AppData\Local\Microsoft\Windows\Temporary Internet Files\Content.IE5\PAUJZ7ON\MP900387805[1].jpg" id="467" name="Google Shape;467;p31"/>
          <p:cNvPicPr preferRelativeResize="0"/>
          <p:nvPr/>
        </p:nvPicPr>
        <p:blipFill rotWithShape="1">
          <a:blip r:embed="rId4">
            <a:alphaModFix/>
          </a:blip>
          <a:srcRect b="0" l="0" r="0" t="0"/>
          <a:stretch/>
        </p:blipFill>
        <p:spPr>
          <a:xfrm>
            <a:off x="1001713" y="3557588"/>
            <a:ext cx="1657350" cy="23209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C:\Users\LenovoOwner\AppData\Local\Microsoft\Windows\Temporary Internet Files\Content.IE5\PAUJZ7ON\MC900441459[1].png" id="468" name="Google Shape;468;p31"/>
          <p:cNvPicPr preferRelativeResize="0"/>
          <p:nvPr/>
        </p:nvPicPr>
        <p:blipFill rotWithShape="1">
          <a:blip r:embed="rId5">
            <a:alphaModFix/>
          </a:blip>
          <a:srcRect b="0" l="0" r="0" t="0"/>
          <a:stretch/>
        </p:blipFill>
        <p:spPr>
          <a:xfrm>
            <a:off x="6400800" y="1279525"/>
            <a:ext cx="1739900" cy="2214563"/>
          </a:xfrm>
          <a:prstGeom prst="rect">
            <a:avLst/>
          </a:prstGeom>
          <a:noFill/>
          <a:ln>
            <a:noFill/>
          </a:ln>
        </p:spPr>
      </p:pic>
      <p:pic>
        <p:nvPicPr>
          <p:cNvPr id="469" name="Google Shape;469;p31"/>
          <p:cNvPicPr preferRelativeResize="0"/>
          <p:nvPr/>
        </p:nvPicPr>
        <p:blipFill rotWithShape="1">
          <a:blip r:embed="rId6">
            <a:alphaModFix/>
          </a:blip>
          <a:srcRect b="0" l="0" r="0" t="0"/>
          <a:stretch/>
        </p:blipFill>
        <p:spPr>
          <a:xfrm>
            <a:off x="7835900" y="89852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txBox="1"/>
          <p:nvPr>
            <p:ph type="title"/>
          </p:nvPr>
        </p:nvSpPr>
        <p:spPr>
          <a:xfrm>
            <a:off x="685800" y="762000"/>
            <a:ext cx="7024688" cy="79851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33352A"/>
                </a:solidFill>
              </a:rPr>
              <a:t>Presentation Activities</a:t>
            </a:r>
            <a:endParaRPr/>
          </a:p>
        </p:txBody>
      </p:sp>
      <p:sp>
        <p:nvSpPr>
          <p:cNvPr id="273" name="Google Shape;273;p14"/>
          <p:cNvSpPr txBox="1"/>
          <p:nvPr>
            <p:ph idx="1" type="body"/>
          </p:nvPr>
        </p:nvSpPr>
        <p:spPr>
          <a:xfrm>
            <a:off x="990600" y="1703388"/>
            <a:ext cx="7415213" cy="3508375"/>
          </a:xfrm>
          <a:prstGeom prst="rect">
            <a:avLst/>
          </a:prstGeom>
          <a:noFill/>
          <a:ln>
            <a:noFill/>
          </a:ln>
        </p:spPr>
        <p:txBody>
          <a:bodyPr anchorCtr="0" anchor="t" bIns="45700" lIns="91425" spcFirstLastPara="1" rIns="91425" wrap="square" tIns="45700">
            <a:normAutofit/>
          </a:bodyPr>
          <a:lstStyle/>
          <a:p>
            <a:pPr indent="-274320" lvl="0" marL="342900" rtl="0" algn="l">
              <a:spcBef>
                <a:spcPts val="0"/>
              </a:spcBef>
              <a:spcAft>
                <a:spcPts val="0"/>
              </a:spcAft>
              <a:buSzPts val="1520"/>
              <a:buChar char="🞇"/>
            </a:pPr>
            <a:r>
              <a:rPr lang="en-US" sz="2000">
                <a:solidFill>
                  <a:srgbClr val="0C0C0C"/>
                </a:solidFill>
                <a:latin typeface="Tahoma"/>
                <a:ea typeface="Tahoma"/>
                <a:cs typeface="Tahoma"/>
                <a:sym typeface="Tahoma"/>
              </a:rPr>
              <a:t>Activity 1		Why Do You Need A Bank?</a:t>
            </a:r>
            <a:endParaRPr/>
          </a:p>
          <a:p>
            <a:pPr indent="-274320" lvl="0" marL="342900" rtl="0" algn="l">
              <a:spcBef>
                <a:spcPts val="400"/>
              </a:spcBef>
              <a:spcAft>
                <a:spcPts val="0"/>
              </a:spcAft>
              <a:buSzPts val="1520"/>
              <a:buChar char="🞇"/>
            </a:pPr>
            <a:r>
              <a:rPr lang="en-US" sz="2000">
                <a:solidFill>
                  <a:srgbClr val="50B48C"/>
                </a:solidFill>
                <a:latin typeface="Tahoma"/>
                <a:ea typeface="Tahoma"/>
                <a:cs typeface="Tahoma"/>
                <a:sym typeface="Tahoma"/>
              </a:rPr>
              <a:t>Activity 2		The Many Services of a Bank</a:t>
            </a:r>
            <a:endParaRPr/>
          </a:p>
          <a:p>
            <a:pPr indent="-274320" lvl="0" marL="342900" rtl="0" algn="l">
              <a:spcBef>
                <a:spcPts val="400"/>
              </a:spcBef>
              <a:spcAft>
                <a:spcPts val="0"/>
              </a:spcAft>
              <a:buSzPts val="1520"/>
              <a:buChar char="🞇"/>
            </a:pPr>
            <a:r>
              <a:rPr lang="en-US" sz="2000">
                <a:solidFill>
                  <a:srgbClr val="0C0C0C"/>
                </a:solidFill>
                <a:latin typeface="Tahoma"/>
                <a:ea typeface="Tahoma"/>
                <a:cs typeface="Tahoma"/>
                <a:sym typeface="Tahoma"/>
              </a:rPr>
              <a:t>Activity 3		Checking Accounts 101</a:t>
            </a:r>
            <a:endParaRPr/>
          </a:p>
          <a:p>
            <a:pPr indent="-274320" lvl="0" marL="342900" rtl="0" algn="l">
              <a:spcBef>
                <a:spcPts val="400"/>
              </a:spcBef>
              <a:spcAft>
                <a:spcPts val="0"/>
              </a:spcAft>
              <a:buSzPts val="1520"/>
              <a:buChar char="🞇"/>
            </a:pPr>
            <a:r>
              <a:rPr lang="en-US" sz="2000">
                <a:solidFill>
                  <a:srgbClr val="50B48C"/>
                </a:solidFill>
                <a:latin typeface="Tahoma"/>
                <a:ea typeface="Tahoma"/>
                <a:cs typeface="Tahoma"/>
                <a:sym typeface="Tahoma"/>
              </a:rPr>
              <a:t>Activity 4                 Savings Accounts</a:t>
            </a:r>
            <a:endParaRPr/>
          </a:p>
          <a:p>
            <a:pPr indent="-201930" lvl="0" marL="342900" rtl="0" algn="r">
              <a:spcBef>
                <a:spcPts val="300"/>
              </a:spcBef>
              <a:spcAft>
                <a:spcPts val="0"/>
              </a:spcAft>
              <a:buSzPts val="1140"/>
              <a:buNone/>
            </a:pPr>
            <a:r>
              <a:t/>
            </a:r>
            <a:endParaRPr sz="1500">
              <a:latin typeface="Tahoma"/>
              <a:ea typeface="Tahoma"/>
              <a:cs typeface="Tahoma"/>
              <a:sym typeface="Tahoma"/>
            </a:endParaRPr>
          </a:p>
        </p:txBody>
      </p:sp>
      <p:pic>
        <p:nvPicPr>
          <p:cNvPr descr="C:\Users\LenovoOwner\AppData\Local\Microsoft\Windows\Temporary Internet Files\Content.IE5\AHIBDN95\MC900440380[1].png" id="274" name="Google Shape;274;p14"/>
          <p:cNvPicPr preferRelativeResize="0"/>
          <p:nvPr/>
        </p:nvPicPr>
        <p:blipFill rotWithShape="1">
          <a:blip r:embed="rId3">
            <a:alphaModFix/>
          </a:blip>
          <a:srcRect b="0" l="0" r="0" t="0"/>
          <a:stretch/>
        </p:blipFill>
        <p:spPr>
          <a:xfrm>
            <a:off x="2819400" y="3581400"/>
            <a:ext cx="3276600" cy="3276600"/>
          </a:xfrm>
          <a:prstGeom prst="rect">
            <a:avLst/>
          </a:prstGeom>
          <a:noFill/>
          <a:ln>
            <a:noFill/>
          </a:ln>
        </p:spPr>
      </p:pic>
      <p:pic>
        <p:nvPicPr>
          <p:cNvPr id="275" name="Google Shape;275;p14"/>
          <p:cNvPicPr preferRelativeResize="0"/>
          <p:nvPr/>
        </p:nvPicPr>
        <p:blipFill rotWithShape="1">
          <a:blip r:embed="rId4">
            <a:alphaModFix/>
          </a:blip>
          <a:srcRect b="0" l="0" r="0" t="0"/>
          <a:stretch/>
        </p:blipFill>
        <p:spPr>
          <a:xfrm>
            <a:off x="8001000"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2"/>
          <p:cNvSpPr/>
          <p:nvPr/>
        </p:nvSpPr>
        <p:spPr>
          <a:xfrm>
            <a:off x="1905000" y="2057400"/>
            <a:ext cx="5257800" cy="3600450"/>
          </a:xfrm>
          <a:prstGeom prst="rect">
            <a:avLst/>
          </a:prstGeom>
          <a:noFill/>
          <a:ln>
            <a:noFill/>
          </a:ln>
        </p:spPr>
        <p:txBody>
          <a:bodyPr anchorCtr="0" anchor="t" bIns="45700" lIns="91425" spcFirstLastPara="1" rIns="91425" wrap="square" tIns="45700">
            <a:noAutofit/>
          </a:bodyPr>
          <a:lstStyle/>
          <a:p>
            <a:pPr indent="-225425" lvl="0" marL="225425"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Checking Account Application Process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The Application</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Acceptable Forms of ID</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The Signature Authorization Card</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The PATRIOT Act</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ahoma"/>
                <a:ea typeface="Tahoma"/>
                <a:cs typeface="Tahoma"/>
                <a:sym typeface="Tahoma"/>
              </a:rPr>
              <a:t>Writing a Check </a:t>
            </a:r>
            <a:endParaRPr/>
          </a:p>
          <a:p>
            <a:pPr indent="-225425" lvl="0" marL="225425"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None/>
            </a:pPr>
            <a:r>
              <a:t/>
            </a:r>
            <a:endParaRPr b="0" i="0" sz="1800" u="none" cap="none" strike="noStrike">
              <a:solidFill>
                <a:schemeClr val="dk1"/>
              </a:solidFill>
              <a:latin typeface="Times"/>
              <a:ea typeface="Times"/>
              <a:cs typeface="Times"/>
              <a:sym typeface="Times"/>
            </a:endParaRPr>
          </a:p>
        </p:txBody>
      </p:sp>
      <p:sp>
        <p:nvSpPr>
          <p:cNvPr id="476" name="Google Shape;476;p32"/>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477" name="Google Shape;477;p32"/>
          <p:cNvSpPr txBox="1"/>
          <p:nvPr/>
        </p:nvSpPr>
        <p:spPr>
          <a:xfrm>
            <a:off x="568325" y="727075"/>
            <a:ext cx="67056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50B48C"/>
                </a:solidFill>
                <a:latin typeface="Times"/>
                <a:ea typeface="Times"/>
                <a:cs typeface="Times"/>
                <a:sym typeface="Times"/>
              </a:rPr>
              <a:t>Opening a Checking Account</a:t>
            </a:r>
            <a:endParaRPr/>
          </a:p>
        </p:txBody>
      </p:sp>
      <p:sp>
        <p:nvSpPr>
          <p:cNvPr id="478" name="Google Shape;478;p32"/>
          <p:cNvSpPr txBox="1"/>
          <p:nvPr/>
        </p:nvSpPr>
        <p:spPr>
          <a:xfrm>
            <a:off x="568325" y="1819275"/>
            <a:ext cx="3048000" cy="5842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3200"/>
              <a:buFont typeface="Courier New"/>
              <a:buChar char="o"/>
            </a:pPr>
            <a:r>
              <a:rPr b="1" i="1" lang="en-US" sz="3200" u="none" cap="none" strike="noStrike">
                <a:solidFill>
                  <a:schemeClr val="dk1"/>
                </a:solidFill>
                <a:latin typeface="Times"/>
                <a:ea typeface="Times"/>
                <a:cs typeface="Times"/>
                <a:sym typeface="Times"/>
              </a:rPr>
              <a:t>Overview</a:t>
            </a:r>
            <a:endParaRPr/>
          </a:p>
        </p:txBody>
      </p:sp>
      <p:pic>
        <p:nvPicPr>
          <p:cNvPr descr="C:\Users\LenovoOwner\AppData\Local\Microsoft\Windows\Temporary Internet Files\Content.IE5\41IN7RC8\MC900311004[1].wmf" id="479" name="Google Shape;479;p32"/>
          <p:cNvPicPr preferRelativeResize="0"/>
          <p:nvPr/>
        </p:nvPicPr>
        <p:blipFill rotWithShape="1">
          <a:blip r:embed="rId3">
            <a:alphaModFix/>
          </a:blip>
          <a:srcRect b="0" l="0" r="0" t="0"/>
          <a:stretch/>
        </p:blipFill>
        <p:spPr>
          <a:xfrm>
            <a:off x="5791200" y="4391025"/>
            <a:ext cx="2568575" cy="1814513"/>
          </a:xfrm>
          <a:prstGeom prst="rect">
            <a:avLst/>
          </a:prstGeom>
          <a:noFill/>
          <a:ln>
            <a:noFill/>
          </a:ln>
        </p:spPr>
      </p:pic>
      <p:pic>
        <p:nvPicPr>
          <p:cNvPr id="480" name="Google Shape;480;p32"/>
          <p:cNvPicPr preferRelativeResize="0"/>
          <p:nvPr/>
        </p:nvPicPr>
        <p:blipFill rotWithShape="1">
          <a:blip r:embed="rId4">
            <a:alphaModFix/>
          </a:blip>
          <a:srcRect b="0" l="0" r="0" t="0"/>
          <a:stretch/>
        </p:blipFill>
        <p:spPr>
          <a:xfrm>
            <a:off x="7818401" y="776287"/>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3"/>
          <p:cNvSpPr/>
          <p:nvPr/>
        </p:nvSpPr>
        <p:spPr>
          <a:xfrm>
            <a:off x="2438400" y="6477000"/>
            <a:ext cx="64770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487" name="Google Shape;487;p33"/>
          <p:cNvSpPr txBox="1"/>
          <p:nvPr/>
        </p:nvSpPr>
        <p:spPr>
          <a:xfrm>
            <a:off x="457200" y="685800"/>
            <a:ext cx="66294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Opening a Checking Account</a:t>
            </a:r>
            <a:endParaRPr/>
          </a:p>
        </p:txBody>
      </p:sp>
      <p:sp>
        <p:nvSpPr>
          <p:cNvPr id="488" name="Google Shape;488;p33"/>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489" name="Google Shape;489;p33"/>
          <p:cNvPicPr preferRelativeResize="0"/>
          <p:nvPr/>
        </p:nvPicPr>
        <p:blipFill rotWithShape="1">
          <a:blip r:embed="rId3">
            <a:alphaModFix/>
          </a:blip>
          <a:srcRect b="0" l="0" r="0" t="0"/>
          <a:stretch/>
        </p:blipFill>
        <p:spPr>
          <a:xfrm>
            <a:off x="1752600" y="1676400"/>
            <a:ext cx="5867400" cy="3940175"/>
          </a:xfrm>
          <a:prstGeom prst="rect">
            <a:avLst/>
          </a:prstGeom>
          <a:noFill/>
          <a:ln>
            <a:noFill/>
          </a:ln>
        </p:spPr>
      </p:pic>
      <p:pic>
        <p:nvPicPr>
          <p:cNvPr id="490" name="Google Shape;490;p33"/>
          <p:cNvPicPr preferRelativeResize="0"/>
          <p:nvPr/>
        </p:nvPicPr>
        <p:blipFill rotWithShape="1">
          <a:blip r:embed="rId4">
            <a:alphaModFix/>
          </a:blip>
          <a:srcRect b="0" l="0" r="0" t="0"/>
          <a:stretch/>
        </p:blipFill>
        <p:spPr>
          <a:xfrm>
            <a:off x="7924800" y="78422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0"/>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4"/>
          <p:cNvSpPr/>
          <p:nvPr/>
        </p:nvSpPr>
        <p:spPr>
          <a:xfrm>
            <a:off x="1284288" y="1871663"/>
            <a:ext cx="6629400" cy="304800"/>
          </a:xfrm>
          <a:prstGeom prst="rect">
            <a:avLst/>
          </a:prstGeom>
          <a:solidFill>
            <a:srgbClr val="0C0C0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Tahoma"/>
                <a:ea typeface="Tahoma"/>
                <a:cs typeface="Tahoma"/>
                <a:sym typeface="Tahoma"/>
              </a:rPr>
              <a:t>Primary ID*</a:t>
            </a:r>
            <a:endParaRPr/>
          </a:p>
        </p:txBody>
      </p:sp>
      <p:sp>
        <p:nvSpPr>
          <p:cNvPr id="497" name="Google Shape;497;p34"/>
          <p:cNvSpPr txBox="1"/>
          <p:nvPr/>
        </p:nvSpPr>
        <p:spPr>
          <a:xfrm>
            <a:off x="1284288" y="2292350"/>
            <a:ext cx="3124200" cy="3205163"/>
          </a:xfrm>
          <a:prstGeom prst="rect">
            <a:avLst/>
          </a:prstGeom>
          <a:noFill/>
          <a:ln>
            <a:noFill/>
          </a:ln>
        </p:spPr>
        <p:txBody>
          <a:bodyPr anchorCtr="0" anchor="t" bIns="45700" lIns="91425" spcFirstLastPara="1" rIns="91425" wrap="square" tIns="45700">
            <a:spAutoFit/>
          </a:bodyPr>
          <a:lstStyle/>
          <a:p>
            <a:pPr indent="-115888" lvl="0" marL="115888" marR="0" rtl="0" algn="l">
              <a:spcBef>
                <a:spcPts val="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Photo Driver’s License issued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within the U.S. or Canada</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State Non-Driver Photo ID</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Photo Learner’s Permit</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Government Photo ID</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U.S. Passport</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Non-U.S. Passport</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Resident Registration Card</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Mexican Consular ID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(Matricula Consular)</a:t>
            </a:r>
            <a:endParaRPr b="0" i="0" sz="1600" u="none" cap="none" strike="noStrike">
              <a:solidFill>
                <a:schemeClr val="dk1"/>
              </a:solidFill>
              <a:latin typeface="Tahoma"/>
              <a:ea typeface="Tahoma"/>
              <a:cs typeface="Tahoma"/>
              <a:sym typeface="Tahoma"/>
            </a:endParaRPr>
          </a:p>
        </p:txBody>
      </p:sp>
      <p:sp>
        <p:nvSpPr>
          <p:cNvPr id="498" name="Google Shape;498;p34"/>
          <p:cNvSpPr txBox="1"/>
          <p:nvPr/>
        </p:nvSpPr>
        <p:spPr>
          <a:xfrm>
            <a:off x="1295400" y="5867400"/>
            <a:ext cx="6629400" cy="460375"/>
          </a:xfrm>
          <a:prstGeom prst="rect">
            <a:avLst/>
          </a:prstGeom>
          <a:noFill/>
          <a:ln>
            <a:noFill/>
          </a:ln>
        </p:spPr>
        <p:txBody>
          <a:bodyPr anchorCtr="0" anchor="t" bIns="45700" lIns="91425" spcFirstLastPara="1" rIns="91425" wrap="square" tIns="45700">
            <a:spAutoFit/>
          </a:bodyPr>
          <a:lstStyle/>
          <a:p>
            <a:pPr indent="-115888" lvl="0" marL="115888" marR="0" rtl="0" algn="l">
              <a:spcBef>
                <a:spcPts val="0"/>
              </a:spcBef>
              <a:spcAft>
                <a:spcPts val="0"/>
              </a:spcAft>
              <a:buNone/>
            </a:pPr>
            <a:r>
              <a:rPr b="0" i="0" lang="en-US" sz="1200" u="none" cap="none" strike="noStrike">
                <a:solidFill>
                  <a:schemeClr val="dk1"/>
                </a:solidFill>
                <a:latin typeface="Tahoma"/>
                <a:ea typeface="Tahoma"/>
                <a:cs typeface="Tahoma"/>
                <a:sym typeface="Tahoma"/>
              </a:rPr>
              <a:t>*	</a:t>
            </a:r>
            <a:r>
              <a:rPr b="0" i="0" lang="en-US" sz="1200" u="none" cap="none" strike="noStrike">
                <a:solidFill>
                  <a:srgbClr val="000000"/>
                </a:solidFill>
                <a:latin typeface="Tahoma"/>
                <a:ea typeface="Tahoma"/>
                <a:cs typeface="Tahoma"/>
                <a:sym typeface="Tahoma"/>
              </a:rPr>
              <a:t>Financial institutions' ID requirements may differ; check with the institution first before applying for an account.</a:t>
            </a:r>
            <a:endParaRPr b="0" i="0" sz="900" u="none" cap="none" strike="noStrike">
              <a:solidFill>
                <a:srgbClr val="000000"/>
              </a:solidFill>
              <a:latin typeface="Arial"/>
              <a:ea typeface="Arial"/>
              <a:cs typeface="Arial"/>
              <a:sym typeface="Arial"/>
            </a:endParaRPr>
          </a:p>
        </p:txBody>
      </p:sp>
      <p:cxnSp>
        <p:nvCxnSpPr>
          <p:cNvPr id="499" name="Google Shape;499;p34"/>
          <p:cNvCxnSpPr/>
          <p:nvPr/>
        </p:nvCxnSpPr>
        <p:spPr>
          <a:xfrm>
            <a:off x="4343400" y="2332038"/>
            <a:ext cx="0" cy="3124200"/>
          </a:xfrm>
          <a:prstGeom prst="straightConnector1">
            <a:avLst/>
          </a:prstGeom>
          <a:noFill/>
          <a:ln cap="flat" cmpd="sng" w="9525">
            <a:solidFill>
              <a:schemeClr val="dk1"/>
            </a:solidFill>
            <a:prstDash val="solid"/>
            <a:round/>
            <a:headEnd len="med" w="med" type="none"/>
            <a:tailEnd len="med" w="med" type="none"/>
          </a:ln>
        </p:spPr>
      </p:cxnSp>
      <p:sp>
        <p:nvSpPr>
          <p:cNvPr id="500" name="Google Shape;500;p34"/>
          <p:cNvSpPr txBox="1"/>
          <p:nvPr/>
        </p:nvSpPr>
        <p:spPr>
          <a:xfrm>
            <a:off x="457200" y="760413"/>
            <a:ext cx="77724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Commonly Accepted Forms of I.D.</a:t>
            </a:r>
            <a:r>
              <a:rPr b="0" i="0" lang="en-US" sz="900" u="none" cap="none" strike="noStrike">
                <a:solidFill>
                  <a:srgbClr val="000000"/>
                </a:solidFill>
                <a:latin typeface="Arial"/>
                <a:ea typeface="Arial"/>
                <a:cs typeface="Arial"/>
                <a:sym typeface="Arial"/>
              </a:rPr>
              <a:t>.</a:t>
            </a:r>
            <a:endParaRPr/>
          </a:p>
        </p:txBody>
      </p:sp>
      <p:sp>
        <p:nvSpPr>
          <p:cNvPr id="501" name="Google Shape;501;p34"/>
          <p:cNvSpPr txBox="1"/>
          <p:nvPr/>
        </p:nvSpPr>
        <p:spPr>
          <a:xfrm>
            <a:off x="4610100" y="2332038"/>
            <a:ext cx="3276600" cy="2627312"/>
          </a:xfrm>
          <a:prstGeom prst="rect">
            <a:avLst/>
          </a:prstGeom>
          <a:noFill/>
          <a:ln>
            <a:noFill/>
          </a:ln>
        </p:spPr>
        <p:txBody>
          <a:bodyPr anchorCtr="0" anchor="t" bIns="45700" lIns="91425" spcFirstLastPara="1" rIns="91425" wrap="square" tIns="45700">
            <a:spAutoFit/>
          </a:bodyPr>
          <a:lstStyle/>
          <a:p>
            <a:pPr indent="-115888" lvl="0" marL="115888" marR="0" rtl="0" algn="l">
              <a:spcBef>
                <a:spcPts val="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Naturalization Certificate</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Employee Photo ID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(from a recognizable employer)</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Photo Trade License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(barber, plumber, electrician, etc.)</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Student Photo ID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(college/trade school)</a:t>
            </a:r>
            <a:endParaRPr/>
          </a:p>
          <a:p>
            <a:pPr indent="-115888" lvl="0" marL="115888" marR="0" rtl="0" algn="l">
              <a:spcBef>
                <a:spcPts val="750"/>
              </a:spcBef>
              <a:spcAft>
                <a:spcPts val="0"/>
              </a:spcAft>
              <a:buClr>
                <a:schemeClr val="dk1"/>
              </a:buClr>
              <a:buSzPts val="1500"/>
              <a:buFont typeface="Tahoma"/>
              <a:buChar char="•"/>
            </a:pPr>
            <a:r>
              <a:rPr b="0" i="0" lang="en-US" sz="1500" u="none" cap="none" strike="noStrike">
                <a:solidFill>
                  <a:schemeClr val="dk1"/>
                </a:solidFill>
                <a:latin typeface="Tahoma"/>
                <a:ea typeface="Tahoma"/>
                <a:cs typeface="Tahoma"/>
                <a:sym typeface="Tahoma"/>
              </a:rPr>
              <a:t>Medicare Card </a:t>
            </a:r>
            <a:br>
              <a:rPr b="0" i="0" lang="en-US" sz="1500" u="none" cap="none" strike="noStrike">
                <a:solidFill>
                  <a:schemeClr val="dk1"/>
                </a:solidFill>
                <a:latin typeface="Tahoma"/>
                <a:ea typeface="Tahoma"/>
                <a:cs typeface="Tahoma"/>
                <a:sym typeface="Tahoma"/>
              </a:rPr>
            </a:br>
            <a:r>
              <a:rPr b="0" i="0" lang="en-US" sz="1500" u="none" cap="none" strike="noStrike">
                <a:solidFill>
                  <a:schemeClr val="dk1"/>
                </a:solidFill>
                <a:latin typeface="Tahoma"/>
                <a:ea typeface="Tahoma"/>
                <a:cs typeface="Tahoma"/>
                <a:sym typeface="Tahoma"/>
              </a:rPr>
              <a:t>(must be 65 or older)</a:t>
            </a:r>
            <a:endParaRPr b="0" i="0" sz="1100" u="none" cap="none" strike="noStrike">
              <a:solidFill>
                <a:schemeClr val="dk1"/>
              </a:solidFill>
              <a:latin typeface="Tahoma"/>
              <a:ea typeface="Tahoma"/>
              <a:cs typeface="Tahoma"/>
              <a:sym typeface="Tahoma"/>
            </a:endParaRPr>
          </a:p>
        </p:txBody>
      </p:sp>
      <p:sp>
        <p:nvSpPr>
          <p:cNvPr id="502" name="Google Shape;502;p34"/>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503" name="Google Shape;503;p34"/>
          <p:cNvPicPr preferRelativeResize="0"/>
          <p:nvPr/>
        </p:nvPicPr>
        <p:blipFill rotWithShape="1">
          <a:blip r:embed="rId3">
            <a:alphaModFix/>
          </a:blip>
          <a:srcRect b="0" l="0" r="0" t="0"/>
          <a:stretch/>
        </p:blipFill>
        <p:spPr>
          <a:xfrm>
            <a:off x="8229600" y="708395"/>
            <a:ext cx="304800" cy="30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5"/>
          <p:cNvSpPr/>
          <p:nvPr/>
        </p:nvSpPr>
        <p:spPr>
          <a:xfrm>
            <a:off x="2667000" y="6477000"/>
            <a:ext cx="62484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pic>
        <p:nvPicPr>
          <p:cNvPr descr="SigAuthCard" id="510" name="Google Shape;510;p35"/>
          <p:cNvPicPr preferRelativeResize="0"/>
          <p:nvPr/>
        </p:nvPicPr>
        <p:blipFill rotWithShape="1">
          <a:blip r:embed="rId3">
            <a:alphaModFix/>
          </a:blip>
          <a:srcRect b="0" l="0" r="0" t="0"/>
          <a:stretch/>
        </p:blipFill>
        <p:spPr>
          <a:xfrm>
            <a:off x="1828800" y="1752600"/>
            <a:ext cx="5334000" cy="4213225"/>
          </a:xfrm>
          <a:prstGeom prst="rect">
            <a:avLst/>
          </a:prstGeom>
          <a:noFill/>
          <a:ln>
            <a:noFill/>
          </a:ln>
        </p:spPr>
      </p:pic>
      <p:sp>
        <p:nvSpPr>
          <p:cNvPr id="511" name="Google Shape;511;p35"/>
          <p:cNvSpPr txBox="1"/>
          <p:nvPr/>
        </p:nvSpPr>
        <p:spPr>
          <a:xfrm>
            <a:off x="365125" y="720725"/>
            <a:ext cx="71628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Signature Authorization Cards </a:t>
            </a:r>
            <a:endParaRPr/>
          </a:p>
        </p:txBody>
      </p:sp>
      <p:sp>
        <p:nvSpPr>
          <p:cNvPr id="512" name="Google Shape;512;p35"/>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513" name="Google Shape;513;p35"/>
          <p:cNvPicPr preferRelativeResize="0"/>
          <p:nvPr/>
        </p:nvPicPr>
        <p:blipFill rotWithShape="1">
          <a:blip r:embed="rId4">
            <a:alphaModFix/>
          </a:blip>
          <a:srcRect b="0" l="0" r="0" t="0"/>
          <a:stretch/>
        </p:blipFill>
        <p:spPr>
          <a:xfrm>
            <a:off x="8001000" y="75439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6"/>
          <p:cNvSpPr txBox="1"/>
          <p:nvPr/>
        </p:nvSpPr>
        <p:spPr>
          <a:xfrm>
            <a:off x="990600" y="1317625"/>
            <a:ext cx="4471988" cy="57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Tahoma"/>
                <a:ea typeface="Tahoma"/>
                <a:cs typeface="Tahoma"/>
                <a:sym typeface="Tahoma"/>
              </a:rPr>
              <a:t>Congress passed the PATRIOT Act in response to the terrorist attacks of September 11, 2001. Financial institutions are now required to collect certain information when a new account is opened. </a:t>
            </a:r>
            <a:endParaRPr/>
          </a:p>
        </p:txBody>
      </p:sp>
      <p:sp>
        <p:nvSpPr>
          <p:cNvPr id="520" name="Google Shape;520;p36"/>
          <p:cNvSpPr/>
          <p:nvPr/>
        </p:nvSpPr>
        <p:spPr>
          <a:xfrm>
            <a:off x="2971800" y="6477000"/>
            <a:ext cx="59436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521" name="Google Shape;521;p36"/>
          <p:cNvSpPr txBox="1"/>
          <p:nvPr/>
        </p:nvSpPr>
        <p:spPr>
          <a:xfrm>
            <a:off x="762000" y="3581400"/>
            <a:ext cx="7543800" cy="2400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i="0" lang="en-US" sz="1800" u="none" cap="none" strike="noStrike">
                <a:solidFill>
                  <a:schemeClr val="dk1"/>
                </a:solidFill>
                <a:latin typeface="Tahoma"/>
                <a:ea typeface="Tahoma"/>
                <a:cs typeface="Tahoma"/>
                <a:sym typeface="Tahoma"/>
              </a:rPr>
              <a:t>1.	</a:t>
            </a:r>
            <a:r>
              <a:rPr b="0" i="0" lang="en-US" sz="2000" u="none" cap="none" strike="noStrike">
                <a:solidFill>
                  <a:schemeClr val="dk1"/>
                </a:solidFill>
                <a:latin typeface="Tahoma"/>
                <a:ea typeface="Tahoma"/>
                <a:cs typeface="Tahoma"/>
                <a:sym typeface="Tahoma"/>
              </a:rPr>
              <a:t>The customer must provide identification that includes name, date of birth, address, and identification number.</a:t>
            </a:r>
            <a:endParaRPr/>
          </a:p>
          <a:p>
            <a:pPr indent="-457200" lvl="0" marL="457200" marR="0" rtl="0" algn="l">
              <a:spcBef>
                <a:spcPts val="500"/>
              </a:spcBef>
              <a:spcAft>
                <a:spcPts val="0"/>
              </a:spcAft>
              <a:buNone/>
            </a:pPr>
            <a:r>
              <a:rPr b="0" i="0" lang="en-US" sz="2000" u="none" cap="none" strike="noStrike">
                <a:solidFill>
                  <a:schemeClr val="dk1"/>
                </a:solidFill>
                <a:latin typeface="Tahoma"/>
                <a:ea typeface="Tahoma"/>
                <a:cs typeface="Tahoma"/>
                <a:sym typeface="Tahoma"/>
              </a:rPr>
              <a:t>2. 	The institution must maintain a copy of the information used to verify the person’s identity.</a:t>
            </a:r>
            <a:endParaRPr/>
          </a:p>
          <a:p>
            <a:pPr indent="-457200" lvl="0" marL="457200" marR="0" rtl="0" algn="l">
              <a:spcBef>
                <a:spcPts val="500"/>
              </a:spcBef>
              <a:spcAft>
                <a:spcPts val="0"/>
              </a:spcAft>
              <a:buNone/>
            </a:pPr>
            <a:r>
              <a:rPr b="0" i="0" lang="en-US" sz="2000" u="none" cap="none" strike="noStrike">
                <a:solidFill>
                  <a:schemeClr val="dk1"/>
                </a:solidFill>
                <a:latin typeface="Tahoma"/>
                <a:ea typeface="Tahoma"/>
                <a:cs typeface="Tahoma"/>
                <a:sym typeface="Tahoma"/>
              </a:rPr>
              <a:t>3.	The institution must determine whether the applicant appears on the lists of known or suspected terrorists or terrorist organizations.</a:t>
            </a:r>
            <a:endParaRPr/>
          </a:p>
        </p:txBody>
      </p:sp>
      <p:sp>
        <p:nvSpPr>
          <p:cNvPr id="522" name="Google Shape;522;p36"/>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523" name="Google Shape;523;p36"/>
          <p:cNvSpPr txBox="1"/>
          <p:nvPr/>
        </p:nvSpPr>
        <p:spPr>
          <a:xfrm>
            <a:off x="-304800" y="609600"/>
            <a:ext cx="5392738"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The Patriot Act</a:t>
            </a:r>
            <a:endParaRPr/>
          </a:p>
        </p:txBody>
      </p:sp>
      <p:pic>
        <p:nvPicPr>
          <p:cNvPr descr="C:\Users\LenovoOwner\AppData\Local\Microsoft\Windows\Temporary Internet Files\Content.IE5\PAUJZ7ON\MP900402731[1].jpg" id="524" name="Google Shape;524;p36"/>
          <p:cNvPicPr preferRelativeResize="0"/>
          <p:nvPr/>
        </p:nvPicPr>
        <p:blipFill rotWithShape="1">
          <a:blip r:embed="rId3">
            <a:alphaModFix/>
          </a:blip>
          <a:srcRect b="0" l="0" r="0" t="0"/>
          <a:stretch/>
        </p:blipFill>
        <p:spPr>
          <a:xfrm>
            <a:off x="5334000" y="1219200"/>
            <a:ext cx="3081338" cy="20542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525" name="Google Shape;525;p36"/>
          <p:cNvPicPr preferRelativeResize="0"/>
          <p:nvPr/>
        </p:nvPicPr>
        <p:blipFill rotWithShape="1">
          <a:blip r:embed="rId4">
            <a:alphaModFix/>
          </a:blip>
          <a:srcRect b="0" l="0" r="0" t="0"/>
          <a:stretch/>
        </p:blipFill>
        <p:spPr>
          <a:xfrm>
            <a:off x="8115300" y="680077"/>
            <a:ext cx="381000" cy="38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7"/>
          <p:cNvSpPr txBox="1"/>
          <p:nvPr/>
        </p:nvSpPr>
        <p:spPr>
          <a:xfrm>
            <a:off x="109538" y="708025"/>
            <a:ext cx="4648200" cy="708025"/>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None/>
            </a:pPr>
            <a:r>
              <a:rPr b="1" i="0" lang="en-US" sz="4000" u="none" cap="none" strike="noStrike">
                <a:solidFill>
                  <a:srgbClr val="50B48C"/>
                </a:solidFill>
                <a:latin typeface="Times"/>
                <a:ea typeface="Times"/>
                <a:cs typeface="Times"/>
                <a:sym typeface="Times"/>
              </a:rPr>
              <a:t>Writing a Check</a:t>
            </a:r>
            <a:endParaRPr/>
          </a:p>
        </p:txBody>
      </p:sp>
      <p:sp>
        <p:nvSpPr>
          <p:cNvPr id="532" name="Google Shape;532;p37"/>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grpSp>
        <p:nvGrpSpPr>
          <p:cNvPr id="533" name="Google Shape;533;p37"/>
          <p:cNvGrpSpPr/>
          <p:nvPr/>
        </p:nvGrpSpPr>
        <p:grpSpPr>
          <a:xfrm>
            <a:off x="850900" y="1570038"/>
            <a:ext cx="7470775" cy="4711700"/>
            <a:chOff x="758397" y="862406"/>
            <a:chExt cx="7637228" cy="5068272"/>
          </a:xfrm>
        </p:grpSpPr>
        <p:grpSp>
          <p:nvGrpSpPr>
            <p:cNvPr id="534" name="Google Shape;534;p37"/>
            <p:cNvGrpSpPr/>
            <p:nvPr/>
          </p:nvGrpSpPr>
          <p:grpSpPr>
            <a:xfrm>
              <a:off x="758397" y="862406"/>
              <a:ext cx="7637228" cy="4868217"/>
              <a:chOff x="807074" y="758171"/>
              <a:chExt cx="7637228" cy="4868217"/>
            </a:xfrm>
          </p:grpSpPr>
          <p:grpSp>
            <p:nvGrpSpPr>
              <p:cNvPr id="535" name="Google Shape;535;p37"/>
              <p:cNvGrpSpPr/>
              <p:nvPr/>
            </p:nvGrpSpPr>
            <p:grpSpPr>
              <a:xfrm>
                <a:off x="807074" y="758171"/>
                <a:ext cx="7637228" cy="4278755"/>
                <a:chOff x="990600" y="1137408"/>
                <a:chExt cx="7637228" cy="4278755"/>
              </a:xfrm>
            </p:grpSpPr>
            <p:pic>
              <p:nvPicPr>
                <p:cNvPr id="536" name="Google Shape;536;p37"/>
                <p:cNvPicPr preferRelativeResize="0"/>
                <p:nvPr/>
              </p:nvPicPr>
              <p:blipFill rotWithShape="1">
                <a:blip r:embed="rId3">
                  <a:alphaModFix/>
                </a:blip>
                <a:srcRect b="0" l="0" r="0" t="0"/>
                <a:stretch/>
              </p:blipFill>
              <p:spPr>
                <a:xfrm>
                  <a:off x="1295400" y="2514600"/>
                  <a:ext cx="6647971" cy="2901563"/>
                </a:xfrm>
                <a:prstGeom prst="rect">
                  <a:avLst/>
                </a:prstGeom>
                <a:noFill/>
                <a:ln>
                  <a:noFill/>
                </a:ln>
              </p:spPr>
            </p:pic>
            <p:sp>
              <p:nvSpPr>
                <p:cNvPr id="537" name="Google Shape;537;p37"/>
                <p:cNvSpPr/>
                <p:nvPr/>
              </p:nvSpPr>
              <p:spPr>
                <a:xfrm>
                  <a:off x="4973124" y="3068747"/>
                  <a:ext cx="2494352" cy="380804"/>
                </a:xfrm>
                <a:prstGeom prst="ellipse">
                  <a:avLst/>
                </a:prstGeom>
                <a:no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38" name="Google Shape;538;p37"/>
                <p:cNvCxnSpPr/>
                <p:nvPr/>
              </p:nvCxnSpPr>
              <p:spPr>
                <a:xfrm flipH="1" rot="10800000">
                  <a:off x="5638501" y="2085147"/>
                  <a:ext cx="305100" cy="990430"/>
                </a:xfrm>
                <a:prstGeom prst="straightConnector1">
                  <a:avLst/>
                </a:prstGeom>
                <a:noFill/>
                <a:ln cap="flat" cmpd="sng" w="28575">
                  <a:solidFill>
                    <a:srgbClr val="C00000"/>
                  </a:solidFill>
                  <a:prstDash val="solid"/>
                  <a:round/>
                  <a:headEnd len="sm" w="sm" type="none"/>
                  <a:tailEnd len="sm" w="sm" type="none"/>
                </a:ln>
              </p:spPr>
            </p:cxnSp>
            <p:sp>
              <p:nvSpPr>
                <p:cNvPr id="539" name="Google Shape;539;p37"/>
                <p:cNvSpPr txBox="1"/>
                <p:nvPr/>
              </p:nvSpPr>
              <p:spPr>
                <a:xfrm>
                  <a:off x="5791200" y="1799272"/>
                  <a:ext cx="545326" cy="292388"/>
                </a:xfrm>
                <a:prstGeom prst="rect">
                  <a:avLst/>
                </a:prstGeom>
                <a:noFill/>
                <a:ln cap="flat" cmpd="sng" w="28575">
                  <a:solidFill>
                    <a:srgbClr val="C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Date</a:t>
                  </a:r>
                  <a:endParaRPr/>
                </a:p>
              </p:txBody>
            </p:sp>
            <p:sp>
              <p:nvSpPr>
                <p:cNvPr id="540" name="Google Shape;540;p37"/>
                <p:cNvSpPr/>
                <p:nvPr/>
              </p:nvSpPr>
              <p:spPr>
                <a:xfrm>
                  <a:off x="2485264" y="3449551"/>
                  <a:ext cx="2695587" cy="208332"/>
                </a:xfrm>
                <a:prstGeom prst="rect">
                  <a:avLst/>
                </a:prstGeom>
                <a:solidFill>
                  <a:srgbClr val="66A7B8"/>
                </a:solidFill>
                <a:ln cap="flat" cmpd="sng" w="15875">
                  <a:solidFill>
                    <a:srgbClr val="87A0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41" name="Google Shape;541;p37"/>
                <p:cNvCxnSpPr/>
                <p:nvPr/>
              </p:nvCxnSpPr>
              <p:spPr>
                <a:xfrm flipH="1" rot="10800000">
                  <a:off x="3277225" y="2078316"/>
                  <a:ext cx="303476" cy="1475400"/>
                </a:xfrm>
                <a:prstGeom prst="straightConnector1">
                  <a:avLst/>
                </a:prstGeom>
                <a:noFill/>
                <a:ln cap="flat" cmpd="sng" w="28575">
                  <a:solidFill>
                    <a:srgbClr val="66A7B8"/>
                  </a:solidFill>
                  <a:prstDash val="solid"/>
                  <a:round/>
                  <a:headEnd len="sm" w="sm" type="none"/>
                  <a:tailEnd len="sm" w="sm" type="none"/>
                </a:ln>
              </p:spPr>
            </p:cxnSp>
            <p:sp>
              <p:nvSpPr>
                <p:cNvPr id="542" name="Google Shape;542;p37"/>
                <p:cNvSpPr txBox="1"/>
                <p:nvPr/>
              </p:nvSpPr>
              <p:spPr>
                <a:xfrm>
                  <a:off x="3580701" y="1829001"/>
                  <a:ext cx="762749" cy="292007"/>
                </a:xfrm>
                <a:prstGeom prst="rect">
                  <a:avLst/>
                </a:prstGeom>
                <a:noFill/>
                <a:ln cap="flat" cmpd="sng" w="28575">
                  <a:solidFill>
                    <a:srgbClr val="66A7B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Payee</a:t>
                  </a:r>
                  <a:endParaRPr/>
                </a:p>
              </p:txBody>
            </p:sp>
            <p:sp>
              <p:nvSpPr>
                <p:cNvPr id="543" name="Google Shape;543;p37"/>
                <p:cNvSpPr/>
                <p:nvPr/>
              </p:nvSpPr>
              <p:spPr>
                <a:xfrm>
                  <a:off x="6948158" y="2658913"/>
                  <a:ext cx="637788" cy="401296"/>
                </a:xfrm>
                <a:prstGeom prst="ellipse">
                  <a:avLst/>
                </a:prstGeom>
                <a:noFill/>
                <a:ln cap="flat" cmpd="sng" w="15875">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44" name="Google Shape;544;p37"/>
                <p:cNvCxnSpPr/>
                <p:nvPr/>
              </p:nvCxnSpPr>
              <p:spPr>
                <a:xfrm rot="10800000">
                  <a:off x="6740430" y="2030502"/>
                  <a:ext cx="395980" cy="640365"/>
                </a:xfrm>
                <a:prstGeom prst="straightConnector1">
                  <a:avLst/>
                </a:prstGeom>
                <a:noFill/>
                <a:ln cap="flat" cmpd="sng" w="28575">
                  <a:solidFill>
                    <a:srgbClr val="0000FF"/>
                  </a:solidFill>
                  <a:prstDash val="solid"/>
                  <a:round/>
                  <a:headEnd len="sm" w="sm" type="none"/>
                  <a:tailEnd len="sm" w="sm" type="none"/>
                </a:ln>
              </p:spPr>
            </p:cxnSp>
            <p:sp>
              <p:nvSpPr>
                <p:cNvPr id="545" name="Google Shape;545;p37"/>
                <p:cNvSpPr txBox="1"/>
                <p:nvPr/>
              </p:nvSpPr>
              <p:spPr>
                <a:xfrm>
                  <a:off x="6462442" y="1137408"/>
                  <a:ext cx="1027025" cy="892552"/>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Check Number &amp; Transit Number</a:t>
                  </a:r>
                  <a:endParaRPr/>
                </a:p>
              </p:txBody>
            </p:sp>
            <p:sp>
              <p:nvSpPr>
                <p:cNvPr id="546" name="Google Shape;546;p37"/>
                <p:cNvSpPr/>
                <p:nvPr/>
              </p:nvSpPr>
              <p:spPr>
                <a:xfrm>
                  <a:off x="6677138" y="3471749"/>
                  <a:ext cx="804944" cy="208332"/>
                </a:xfrm>
                <a:prstGeom prst="rect">
                  <a:avLst/>
                </a:prstGeom>
                <a:solidFill>
                  <a:schemeClr val="accent1"/>
                </a:solidFill>
                <a:ln cap="flat" cmpd="sng" w="158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47" name="Google Shape;547;p37"/>
                <p:cNvCxnSpPr>
                  <a:stCxn id="546" idx="3"/>
                </p:cNvCxnSpPr>
                <p:nvPr/>
              </p:nvCxnSpPr>
              <p:spPr>
                <a:xfrm flipH="1" rot="10800000">
                  <a:off x="7482082" y="2349815"/>
                  <a:ext cx="366900" cy="1226100"/>
                </a:xfrm>
                <a:prstGeom prst="straightConnector1">
                  <a:avLst/>
                </a:prstGeom>
                <a:noFill/>
                <a:ln cap="flat" cmpd="sng" w="28575">
                  <a:solidFill>
                    <a:schemeClr val="accent1"/>
                  </a:solidFill>
                  <a:prstDash val="solid"/>
                  <a:round/>
                  <a:headEnd len="sm" w="sm" type="none"/>
                  <a:tailEnd len="sm" w="sm" type="none"/>
                </a:ln>
              </p:spPr>
            </p:cxnSp>
            <p:sp>
              <p:nvSpPr>
                <p:cNvPr id="548" name="Google Shape;548;p37"/>
                <p:cNvSpPr txBox="1"/>
                <p:nvPr/>
              </p:nvSpPr>
              <p:spPr>
                <a:xfrm>
                  <a:off x="7745547" y="1656005"/>
                  <a:ext cx="882281" cy="692497"/>
                </a:xfrm>
                <a:prstGeom prst="rect">
                  <a:avLst/>
                </a:prstGeom>
                <a:noFill/>
                <a:ln cap="flat" cmpd="sng" w="28575">
                  <a:solidFill>
                    <a:srgbClr val="50B48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Amount in Number</a:t>
                  </a:r>
                  <a:endParaRPr/>
                </a:p>
              </p:txBody>
            </p:sp>
            <p:sp>
              <p:nvSpPr>
                <p:cNvPr id="549" name="Google Shape;549;p37"/>
                <p:cNvSpPr/>
                <p:nvPr/>
              </p:nvSpPr>
              <p:spPr>
                <a:xfrm>
                  <a:off x="1576457" y="3794494"/>
                  <a:ext cx="5258100" cy="155395"/>
                </a:xfrm>
                <a:prstGeom prst="rect">
                  <a:avLst/>
                </a:prstGeom>
                <a:solidFill>
                  <a:srgbClr val="FF9933"/>
                </a:solidFill>
                <a:ln cap="flat" cmpd="sng" w="15875">
                  <a:solidFill>
                    <a:srgbClr val="A9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50" name="Google Shape;550;p37"/>
                <p:cNvCxnSpPr/>
                <p:nvPr/>
              </p:nvCxnSpPr>
              <p:spPr>
                <a:xfrm rot="10800000">
                  <a:off x="1295700" y="2209805"/>
                  <a:ext cx="457649" cy="1661532"/>
                </a:xfrm>
                <a:prstGeom prst="straightConnector1">
                  <a:avLst/>
                </a:prstGeom>
                <a:noFill/>
                <a:ln cap="flat" cmpd="sng" w="28575">
                  <a:solidFill>
                    <a:srgbClr val="FF9933"/>
                  </a:solidFill>
                  <a:prstDash val="solid"/>
                  <a:round/>
                  <a:headEnd len="sm" w="sm" type="none"/>
                  <a:tailEnd len="sm" w="sm" type="none"/>
                </a:ln>
              </p:spPr>
            </p:cxnSp>
            <p:sp>
              <p:nvSpPr>
                <p:cNvPr id="551" name="Google Shape;551;p37"/>
                <p:cNvSpPr txBox="1"/>
                <p:nvPr/>
              </p:nvSpPr>
              <p:spPr>
                <a:xfrm>
                  <a:off x="990600" y="1699244"/>
                  <a:ext cx="914400" cy="492443"/>
                </a:xfrm>
                <a:prstGeom prst="rect">
                  <a:avLst/>
                </a:prstGeom>
                <a:noFill/>
                <a:ln cap="flat" cmpd="sng" w="28575">
                  <a:solidFill>
                    <a:srgbClr val="FF99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Amount in Words</a:t>
                  </a:r>
                  <a:endParaRPr/>
                </a:p>
              </p:txBody>
            </p:sp>
          </p:grpSp>
          <p:sp>
            <p:nvSpPr>
              <p:cNvPr id="552" name="Google Shape;552;p37"/>
              <p:cNvSpPr/>
              <p:nvPr/>
            </p:nvSpPr>
            <p:spPr>
              <a:xfrm>
                <a:off x="1905758" y="4419348"/>
                <a:ext cx="2116223" cy="153687"/>
              </a:xfrm>
              <a:prstGeom prst="rect">
                <a:avLst/>
              </a:prstGeom>
              <a:solidFill>
                <a:srgbClr val="6600CC"/>
              </a:solidFill>
              <a:ln cap="flat" cmpd="sng" w="158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53" name="Google Shape;553;p37"/>
              <p:cNvCxnSpPr/>
              <p:nvPr/>
            </p:nvCxnSpPr>
            <p:spPr>
              <a:xfrm flipH="1">
                <a:off x="3397175" y="4496192"/>
                <a:ext cx="185007" cy="838451"/>
              </a:xfrm>
              <a:prstGeom prst="straightConnector1">
                <a:avLst/>
              </a:prstGeom>
              <a:noFill/>
              <a:ln cap="flat" cmpd="sng" w="28575">
                <a:solidFill>
                  <a:srgbClr val="6600CC"/>
                </a:solidFill>
                <a:prstDash val="solid"/>
                <a:round/>
                <a:headEnd len="sm" w="sm" type="none"/>
                <a:tailEnd len="sm" w="sm" type="none"/>
              </a:ln>
            </p:spPr>
          </p:cxnSp>
          <p:sp>
            <p:nvSpPr>
              <p:cNvPr id="554" name="Google Shape;554;p37"/>
              <p:cNvSpPr txBox="1"/>
              <p:nvPr/>
            </p:nvSpPr>
            <p:spPr>
              <a:xfrm>
                <a:off x="3048000" y="5334000"/>
                <a:ext cx="730874" cy="292388"/>
              </a:xfrm>
              <a:prstGeom prst="rect">
                <a:avLst/>
              </a:prstGeom>
              <a:noFill/>
              <a:ln cap="flat" cmpd="sng" w="28575">
                <a:solidFill>
                  <a:srgbClr val="6600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Memo</a:t>
                </a:r>
                <a:endParaRPr/>
              </a:p>
            </p:txBody>
          </p:sp>
        </p:grpSp>
        <p:sp>
          <p:nvSpPr>
            <p:cNvPr id="555" name="Google Shape;555;p37"/>
            <p:cNvSpPr/>
            <p:nvPr/>
          </p:nvSpPr>
          <p:spPr>
            <a:xfrm>
              <a:off x="4267043" y="4419417"/>
              <a:ext cx="2968230" cy="256146"/>
            </a:xfrm>
            <a:prstGeom prst="rect">
              <a:avLst/>
            </a:prstGeom>
            <a:solidFill>
              <a:srgbClr val="CC0066"/>
            </a:solidFill>
            <a:ln cap="flat" cmpd="sng" w="15875">
              <a:solidFill>
                <a:srgbClr val="CC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a:ea typeface="Times"/>
                <a:cs typeface="Times"/>
                <a:sym typeface="Times"/>
              </a:endParaRPr>
            </a:p>
          </p:txBody>
        </p:sp>
        <p:cxnSp>
          <p:nvCxnSpPr>
            <p:cNvPr id="556" name="Google Shape;556;p37"/>
            <p:cNvCxnSpPr/>
            <p:nvPr/>
          </p:nvCxnSpPr>
          <p:spPr>
            <a:xfrm>
              <a:off x="5867193" y="4523584"/>
              <a:ext cx="363523" cy="915294"/>
            </a:xfrm>
            <a:prstGeom prst="straightConnector1">
              <a:avLst/>
            </a:prstGeom>
            <a:noFill/>
            <a:ln cap="flat" cmpd="sng" w="28575">
              <a:solidFill>
                <a:srgbClr val="CC0066"/>
              </a:solidFill>
              <a:prstDash val="solid"/>
              <a:round/>
              <a:headEnd len="sm" w="sm" type="none"/>
              <a:tailEnd len="sm" w="sm" type="none"/>
            </a:ln>
          </p:spPr>
        </p:cxnSp>
        <p:sp>
          <p:nvSpPr>
            <p:cNvPr id="557" name="Google Shape;557;p37"/>
            <p:cNvSpPr txBox="1"/>
            <p:nvPr/>
          </p:nvSpPr>
          <p:spPr>
            <a:xfrm>
              <a:off x="6078296" y="5438235"/>
              <a:ext cx="1047295" cy="492443"/>
            </a:xfrm>
            <a:prstGeom prst="rect">
              <a:avLst/>
            </a:prstGeom>
            <a:noFill/>
            <a:ln cap="flat" cmpd="sng" w="28575">
              <a:solidFill>
                <a:srgbClr val="CC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chemeClr val="dk1"/>
                  </a:solidFill>
                  <a:latin typeface="Times"/>
                  <a:ea typeface="Times"/>
                  <a:cs typeface="Times"/>
                  <a:sym typeface="Times"/>
                </a:rPr>
                <a:t>Signature Line</a:t>
              </a:r>
              <a:endParaRPr/>
            </a:p>
          </p:txBody>
        </p:sp>
      </p:grpSp>
      <p:pic>
        <p:nvPicPr>
          <p:cNvPr id="558" name="Google Shape;558;p37"/>
          <p:cNvPicPr preferRelativeResize="0"/>
          <p:nvPr/>
        </p:nvPicPr>
        <p:blipFill rotWithShape="1">
          <a:blip r:embed="rId4">
            <a:alphaModFix/>
          </a:blip>
          <a:srcRect b="0" l="0" r="0" t="0"/>
          <a:stretch/>
        </p:blipFill>
        <p:spPr>
          <a:xfrm>
            <a:off x="7890149" y="757237"/>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8"/>
          <p:cNvSpPr/>
          <p:nvPr/>
        </p:nvSpPr>
        <p:spPr>
          <a:xfrm>
            <a:off x="1371600" y="2209800"/>
            <a:ext cx="5257800" cy="3046413"/>
          </a:xfrm>
          <a:prstGeom prst="rect">
            <a:avLst/>
          </a:prstGeom>
          <a:noFill/>
          <a:ln>
            <a:noFill/>
          </a:ln>
        </p:spPr>
        <p:txBody>
          <a:bodyPr anchorCtr="0" anchor="t" bIns="45700" lIns="91425" spcFirstLastPara="1" rIns="91425" wrap="square" tIns="45700">
            <a:noAutofit/>
          </a:bodyPr>
          <a:lstStyle/>
          <a:p>
            <a:pPr indent="-225425" lvl="0" marL="225425"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Check 21</a:t>
            </a:r>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Keeping a check register</a:t>
            </a:r>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Making a deposit into a checking account</a:t>
            </a:r>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Reconciling a bank statement</a:t>
            </a:r>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Maintaining a checking account</a:t>
            </a:r>
            <a:endParaRPr/>
          </a:p>
          <a:p>
            <a:pPr indent="-225425" lvl="0" marL="225425" marR="0" rtl="0" algn="l">
              <a:spcBef>
                <a:spcPts val="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 Avoiding Overdrafts</a:t>
            </a:r>
            <a:endParaRPr/>
          </a:p>
        </p:txBody>
      </p:sp>
      <p:sp>
        <p:nvSpPr>
          <p:cNvPr id="565" name="Google Shape;565;p38"/>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566" name="Google Shape;566;p38"/>
          <p:cNvSpPr txBox="1"/>
          <p:nvPr/>
        </p:nvSpPr>
        <p:spPr>
          <a:xfrm>
            <a:off x="568325" y="838200"/>
            <a:ext cx="82296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50B48C"/>
                </a:solidFill>
                <a:latin typeface="Times"/>
                <a:ea typeface="Times"/>
                <a:cs typeface="Times"/>
                <a:sym typeface="Times"/>
              </a:rPr>
              <a:t>Maintaining a Checking Account</a:t>
            </a:r>
            <a:endParaRPr b="0" i="0" sz="4000" u="none" cap="none" strike="noStrike">
              <a:solidFill>
                <a:srgbClr val="50B48C"/>
              </a:solidFill>
              <a:latin typeface="Times"/>
              <a:ea typeface="Times"/>
              <a:cs typeface="Times"/>
              <a:sym typeface="Times"/>
            </a:endParaRPr>
          </a:p>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567" name="Google Shape;567;p38"/>
          <p:cNvSpPr txBox="1"/>
          <p:nvPr/>
        </p:nvSpPr>
        <p:spPr>
          <a:xfrm>
            <a:off x="609600" y="2073275"/>
            <a:ext cx="2590800" cy="5842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3200"/>
              <a:buFont typeface="Courier New"/>
              <a:buChar char="o"/>
            </a:pPr>
            <a:r>
              <a:rPr b="1" i="1" lang="en-US" sz="3200" u="none" cap="none" strike="noStrike">
                <a:solidFill>
                  <a:schemeClr val="dk1"/>
                </a:solidFill>
                <a:latin typeface="Times"/>
                <a:ea typeface="Times"/>
                <a:cs typeface="Times"/>
                <a:sym typeface="Times"/>
              </a:rPr>
              <a:t>Overview:</a:t>
            </a:r>
            <a:endParaRPr/>
          </a:p>
        </p:txBody>
      </p:sp>
      <p:pic>
        <p:nvPicPr>
          <p:cNvPr id="568" name="Google Shape;568;p38"/>
          <p:cNvPicPr preferRelativeResize="0"/>
          <p:nvPr/>
        </p:nvPicPr>
        <p:blipFill rotWithShape="1">
          <a:blip r:embed="rId3">
            <a:alphaModFix/>
          </a:blip>
          <a:srcRect b="0" l="0" r="0" t="0"/>
          <a:stretch/>
        </p:blipFill>
        <p:spPr>
          <a:xfrm>
            <a:off x="8153400" y="6858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C:\Users\LenovoOwner\AppData\Local\Microsoft\Windows\Temporary Internet Files\Content.IE5\41IN7RC8\Check_Mark_and_Box[1].jpg" id="574" name="Google Shape;574;p39"/>
          <p:cNvPicPr preferRelativeResize="0"/>
          <p:nvPr/>
        </p:nvPicPr>
        <p:blipFill rotWithShape="1">
          <a:blip r:embed="rId3">
            <a:alphaModFix/>
          </a:blip>
          <a:srcRect b="0" l="22055" r="19901" t="5453"/>
          <a:stretch/>
        </p:blipFill>
        <p:spPr>
          <a:xfrm>
            <a:off x="3700463" y="4311650"/>
            <a:ext cx="2052637" cy="2089150"/>
          </a:xfrm>
          <a:prstGeom prst="rect">
            <a:avLst/>
          </a:prstGeom>
          <a:noFill/>
          <a:ln>
            <a:noFill/>
          </a:ln>
        </p:spPr>
      </p:pic>
      <p:sp>
        <p:nvSpPr>
          <p:cNvPr id="575" name="Google Shape;575;p39"/>
          <p:cNvSpPr/>
          <p:nvPr/>
        </p:nvSpPr>
        <p:spPr>
          <a:xfrm>
            <a:off x="2590800" y="6477000"/>
            <a:ext cx="63246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576" name="Google Shape;576;p39"/>
          <p:cNvSpPr txBox="1"/>
          <p:nvPr/>
        </p:nvSpPr>
        <p:spPr>
          <a:xfrm>
            <a:off x="1143000" y="1828800"/>
            <a:ext cx="6858000" cy="272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sng" cap="none" strike="noStrike">
                <a:solidFill>
                  <a:schemeClr val="dk1"/>
                </a:solidFill>
                <a:latin typeface="Times"/>
                <a:ea typeface="Times"/>
                <a:cs typeface="Times"/>
                <a:sym typeface="Times"/>
              </a:rPr>
              <a:t>Check 21- </a:t>
            </a:r>
            <a:r>
              <a:rPr b="0" i="0" lang="en-US" sz="1800" u="none" cap="none" strike="noStrike">
                <a:solidFill>
                  <a:schemeClr val="dk1"/>
                </a:solidFill>
                <a:latin typeface="Tahoma"/>
                <a:ea typeface="Tahoma"/>
                <a:cs typeface="Tahoma"/>
                <a:sym typeface="Tahoma"/>
              </a:rPr>
              <a:t>a federal law that helps banks handle more checks electronically and that makes check processing faster and more efficient.</a:t>
            </a:r>
            <a:endParaRPr/>
          </a:p>
          <a:p>
            <a:pPr indent="-285750" lvl="0" marL="285750" marR="0" rtl="0" algn="l">
              <a:spcBef>
                <a:spcPts val="1350"/>
              </a:spcBef>
              <a:spcAft>
                <a:spcPts val="0"/>
              </a:spcAft>
              <a:buClr>
                <a:schemeClr val="dk1"/>
              </a:buClr>
              <a:buSzPts val="1800"/>
              <a:buFont typeface="Arial"/>
              <a:buChar char="•"/>
            </a:pPr>
            <a:r>
              <a:rPr b="0" i="0" lang="en-US" sz="1800" u="none" cap="none" strike="noStrike">
                <a:solidFill>
                  <a:schemeClr val="dk1"/>
                </a:solidFill>
                <a:latin typeface="Tahoma"/>
                <a:ea typeface="Tahoma"/>
                <a:cs typeface="Tahoma"/>
                <a:sym typeface="Tahoma"/>
              </a:rPr>
              <a:t>Under this law, a check deposited in a bank is typically “delivered” overnight to the paying bank and deducted from the check writer’s account on the next business day.</a:t>
            </a:r>
            <a:endParaRPr/>
          </a:p>
          <a:p>
            <a:pPr indent="-285750" lvl="0" marL="285750" marR="0" rtl="0" algn="l">
              <a:spcBef>
                <a:spcPts val="1350"/>
              </a:spcBef>
              <a:spcAft>
                <a:spcPts val="0"/>
              </a:spcAft>
              <a:buClr>
                <a:schemeClr val="dk1"/>
              </a:buClr>
              <a:buSzPts val="1800"/>
              <a:buFont typeface="Arial"/>
              <a:buChar char="•"/>
            </a:pPr>
            <a:r>
              <a:rPr b="0" i="0" lang="en-US" sz="1800" u="none" cap="none" strike="noStrike">
                <a:solidFill>
                  <a:schemeClr val="dk1"/>
                </a:solidFill>
                <a:latin typeface="Tahoma"/>
                <a:ea typeface="Tahoma"/>
                <a:cs typeface="Tahoma"/>
                <a:sym typeface="Tahoma"/>
              </a:rPr>
              <a:t>Money may be deducted from your checking account almost immediately. </a:t>
            </a:r>
            <a:endParaRPr/>
          </a:p>
        </p:txBody>
      </p:sp>
      <p:sp>
        <p:nvSpPr>
          <p:cNvPr id="577" name="Google Shape;577;p39"/>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578" name="Google Shape;578;p39"/>
          <p:cNvSpPr txBox="1"/>
          <p:nvPr/>
        </p:nvSpPr>
        <p:spPr>
          <a:xfrm>
            <a:off x="365125" y="762000"/>
            <a:ext cx="26670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Check 21</a:t>
            </a:r>
            <a:endParaRPr/>
          </a:p>
        </p:txBody>
      </p:sp>
      <p:pic>
        <p:nvPicPr>
          <p:cNvPr id="579" name="Google Shape;579;p39"/>
          <p:cNvPicPr preferRelativeResize="0"/>
          <p:nvPr/>
        </p:nvPicPr>
        <p:blipFill rotWithShape="1">
          <a:blip r:embed="rId4">
            <a:alphaModFix/>
          </a:blip>
          <a:srcRect b="0" l="0" r="0" t="0"/>
          <a:stretch/>
        </p:blipFill>
        <p:spPr>
          <a:xfrm>
            <a:off x="7848600" y="86042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0"/>
          <p:cNvSpPr txBox="1"/>
          <p:nvPr/>
        </p:nvSpPr>
        <p:spPr>
          <a:xfrm>
            <a:off x="99237" y="914400"/>
            <a:ext cx="6934200" cy="708025"/>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None/>
            </a:pPr>
            <a:r>
              <a:rPr b="1" i="0" lang="en-US" sz="4000" u="none" cap="none" strike="noStrike">
                <a:solidFill>
                  <a:srgbClr val="50B48C"/>
                </a:solidFill>
                <a:latin typeface="Times"/>
                <a:ea typeface="Times"/>
                <a:cs typeface="Times"/>
                <a:sym typeface="Times"/>
              </a:rPr>
              <a:t>Keeping a Check Register</a:t>
            </a:r>
            <a:endParaRPr/>
          </a:p>
        </p:txBody>
      </p:sp>
      <p:pic>
        <p:nvPicPr>
          <p:cNvPr descr="CheckRegister" id="586" name="Google Shape;586;p40"/>
          <p:cNvPicPr preferRelativeResize="0"/>
          <p:nvPr/>
        </p:nvPicPr>
        <p:blipFill rotWithShape="1">
          <a:blip r:embed="rId3">
            <a:alphaModFix/>
          </a:blip>
          <a:srcRect b="0" l="0" r="0" t="0"/>
          <a:stretch/>
        </p:blipFill>
        <p:spPr>
          <a:xfrm>
            <a:off x="581025" y="2109788"/>
            <a:ext cx="7862888" cy="3352800"/>
          </a:xfrm>
          <a:prstGeom prst="rect">
            <a:avLst/>
          </a:prstGeom>
          <a:noFill/>
          <a:ln>
            <a:noFill/>
          </a:ln>
        </p:spPr>
      </p:pic>
      <p:sp>
        <p:nvSpPr>
          <p:cNvPr id="587" name="Google Shape;587;p40"/>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588" name="Google Shape;588;p40"/>
          <p:cNvPicPr preferRelativeResize="0"/>
          <p:nvPr/>
        </p:nvPicPr>
        <p:blipFill rotWithShape="1">
          <a:blip r:embed="rId4">
            <a:alphaModFix/>
          </a:blip>
          <a:srcRect b="0" l="0" r="0" t="0"/>
          <a:stretch/>
        </p:blipFill>
        <p:spPr>
          <a:xfrm>
            <a:off x="7924800" y="9144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1"/>
          <p:cNvSpPr txBox="1"/>
          <p:nvPr/>
        </p:nvSpPr>
        <p:spPr>
          <a:xfrm>
            <a:off x="476250" y="762000"/>
            <a:ext cx="8039100" cy="66992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None/>
            </a:pPr>
            <a:r>
              <a:rPr b="1" i="0" lang="en-US" sz="3750" u="none" cap="none" strike="noStrike">
                <a:solidFill>
                  <a:srgbClr val="50B48C"/>
                </a:solidFill>
                <a:latin typeface="Times"/>
                <a:ea typeface="Times"/>
                <a:cs typeface="Times"/>
                <a:sym typeface="Times"/>
              </a:rPr>
              <a:t>Making a Deposit: </a:t>
            </a:r>
            <a:r>
              <a:rPr b="1" i="1" lang="en-US" sz="3500" u="none" cap="none" strike="noStrike">
                <a:solidFill>
                  <a:srgbClr val="50B48C"/>
                </a:solidFill>
                <a:latin typeface="Times"/>
                <a:ea typeface="Times"/>
                <a:cs typeface="Times"/>
                <a:sym typeface="Times"/>
              </a:rPr>
              <a:t>Endorsing a Check</a:t>
            </a:r>
            <a:endParaRPr/>
          </a:p>
        </p:txBody>
      </p:sp>
      <p:sp>
        <p:nvSpPr>
          <p:cNvPr id="595" name="Google Shape;595;p41"/>
          <p:cNvSpPr txBox="1"/>
          <p:nvPr/>
        </p:nvSpPr>
        <p:spPr>
          <a:xfrm>
            <a:off x="501650" y="4943475"/>
            <a:ext cx="1925638" cy="52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ahoma"/>
                <a:ea typeface="Tahoma"/>
                <a:cs typeface="Tahoma"/>
                <a:sym typeface="Tahoma"/>
              </a:rPr>
              <a:t>Blank Endorsement</a:t>
            </a:r>
            <a:br>
              <a:rPr b="1" i="0" lang="en-US" sz="1400" u="none" cap="none" strike="noStrike">
                <a:solidFill>
                  <a:schemeClr val="dk1"/>
                </a:solidFill>
                <a:latin typeface="Tahoma"/>
                <a:ea typeface="Tahoma"/>
                <a:cs typeface="Tahoma"/>
                <a:sym typeface="Tahoma"/>
              </a:rPr>
            </a:br>
            <a:r>
              <a:rPr b="1" i="0" lang="en-US" sz="1400" u="none" cap="none" strike="noStrike">
                <a:solidFill>
                  <a:schemeClr val="dk1"/>
                </a:solidFill>
                <a:latin typeface="Tahoma"/>
                <a:ea typeface="Tahoma"/>
                <a:cs typeface="Tahoma"/>
                <a:sym typeface="Tahoma"/>
              </a:rPr>
              <a:t>(least secure)</a:t>
            </a:r>
            <a:endParaRPr b="1" i="0" sz="1400" u="none" cap="none" strike="noStrike">
              <a:solidFill>
                <a:schemeClr val="dk1"/>
              </a:solidFill>
              <a:latin typeface="Times"/>
              <a:ea typeface="Times"/>
              <a:cs typeface="Times"/>
              <a:sym typeface="Times"/>
            </a:endParaRPr>
          </a:p>
        </p:txBody>
      </p:sp>
      <p:sp>
        <p:nvSpPr>
          <p:cNvPr id="596" name="Google Shape;596;p41"/>
          <p:cNvSpPr txBox="1"/>
          <p:nvPr/>
        </p:nvSpPr>
        <p:spPr>
          <a:xfrm>
            <a:off x="2895600" y="1676400"/>
            <a:ext cx="3124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ahoma"/>
                <a:ea typeface="Tahoma"/>
                <a:cs typeface="Tahoma"/>
                <a:sym typeface="Tahoma"/>
              </a:rPr>
              <a:t>The Back Side of a Check</a:t>
            </a:r>
            <a:endParaRPr b="0" i="0" sz="1800" u="sng" cap="none" strike="noStrike">
              <a:solidFill>
                <a:schemeClr val="dk1"/>
              </a:solidFill>
              <a:latin typeface="Times"/>
              <a:ea typeface="Times"/>
              <a:cs typeface="Times"/>
              <a:sym typeface="Times"/>
            </a:endParaRPr>
          </a:p>
        </p:txBody>
      </p:sp>
      <p:grpSp>
        <p:nvGrpSpPr>
          <p:cNvPr id="597" name="Google Shape;597;p41"/>
          <p:cNvGrpSpPr/>
          <p:nvPr/>
        </p:nvGrpSpPr>
        <p:grpSpPr>
          <a:xfrm>
            <a:off x="849313" y="2330450"/>
            <a:ext cx="7488237" cy="3798888"/>
            <a:chOff x="852115" y="2373885"/>
            <a:chExt cx="7487699" cy="3798315"/>
          </a:xfrm>
        </p:grpSpPr>
        <p:pic>
          <p:nvPicPr>
            <p:cNvPr id="598" name="Google Shape;598;p41"/>
            <p:cNvPicPr preferRelativeResize="0"/>
            <p:nvPr/>
          </p:nvPicPr>
          <p:blipFill rotWithShape="1">
            <a:blip r:embed="rId3">
              <a:alphaModFix/>
            </a:blip>
            <a:srcRect b="0" l="0" r="0" t="0"/>
            <a:stretch/>
          </p:blipFill>
          <p:spPr>
            <a:xfrm>
              <a:off x="5105400" y="2373885"/>
              <a:ext cx="3200400" cy="1855788"/>
            </a:xfrm>
            <a:prstGeom prst="rect">
              <a:avLst/>
            </a:prstGeom>
            <a:noFill/>
            <a:ln>
              <a:noFill/>
            </a:ln>
          </p:spPr>
        </p:pic>
        <p:pic>
          <p:nvPicPr>
            <p:cNvPr id="599" name="Google Shape;599;p41"/>
            <p:cNvPicPr preferRelativeResize="0"/>
            <p:nvPr/>
          </p:nvPicPr>
          <p:blipFill rotWithShape="1">
            <a:blip r:embed="rId3">
              <a:alphaModFix/>
            </a:blip>
            <a:srcRect b="0" l="0" r="0" t="0"/>
            <a:stretch/>
          </p:blipFill>
          <p:spPr>
            <a:xfrm>
              <a:off x="852115" y="3200400"/>
              <a:ext cx="3200400" cy="1855788"/>
            </a:xfrm>
            <a:prstGeom prst="rect">
              <a:avLst/>
            </a:prstGeom>
            <a:noFill/>
            <a:ln>
              <a:noFill/>
            </a:ln>
          </p:spPr>
        </p:pic>
        <p:pic>
          <p:nvPicPr>
            <p:cNvPr id="600" name="Google Shape;600;p41"/>
            <p:cNvPicPr preferRelativeResize="0"/>
            <p:nvPr/>
          </p:nvPicPr>
          <p:blipFill rotWithShape="1">
            <a:blip r:embed="rId3">
              <a:alphaModFix/>
            </a:blip>
            <a:srcRect b="0" l="0" r="0" t="0"/>
            <a:stretch/>
          </p:blipFill>
          <p:spPr>
            <a:xfrm>
              <a:off x="5139414" y="4316412"/>
              <a:ext cx="3200400" cy="1855788"/>
            </a:xfrm>
            <a:prstGeom prst="rect">
              <a:avLst/>
            </a:prstGeom>
            <a:noFill/>
            <a:ln>
              <a:noFill/>
            </a:ln>
          </p:spPr>
        </p:pic>
        <p:sp>
          <p:nvSpPr>
            <p:cNvPr id="601" name="Google Shape;601;p41"/>
            <p:cNvSpPr txBox="1"/>
            <p:nvPr/>
          </p:nvSpPr>
          <p:spPr>
            <a:xfrm>
              <a:off x="4717443" y="3429000"/>
              <a:ext cx="1435100" cy="7350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ahoma"/>
                  <a:ea typeface="Tahoma"/>
                  <a:cs typeface="Tahoma"/>
                  <a:sym typeface="Tahoma"/>
                </a:rPr>
                <a:t>Restrictive </a:t>
              </a:r>
              <a:br>
                <a:rPr b="1" i="0" lang="en-US" sz="1400" u="none" cap="none" strike="noStrike">
                  <a:solidFill>
                    <a:schemeClr val="dk1"/>
                  </a:solidFill>
                  <a:latin typeface="Tahoma"/>
                  <a:ea typeface="Tahoma"/>
                  <a:cs typeface="Tahoma"/>
                  <a:sym typeface="Tahoma"/>
                </a:rPr>
              </a:br>
              <a:r>
                <a:rPr b="1" i="0" lang="en-US" sz="1400" u="none" cap="none" strike="noStrike">
                  <a:solidFill>
                    <a:schemeClr val="dk1"/>
                  </a:solidFill>
                  <a:latin typeface="Tahoma"/>
                  <a:ea typeface="Tahoma"/>
                  <a:cs typeface="Tahoma"/>
                  <a:sym typeface="Tahoma"/>
                </a:rPr>
                <a:t>Endorsement</a:t>
              </a:r>
              <a:endParaRPr/>
            </a:p>
            <a:p>
              <a:pPr indent="0" lvl="0" marL="0" marR="0" rtl="0" algn="l">
                <a:spcBef>
                  <a:spcPts val="0"/>
                </a:spcBef>
                <a:spcAft>
                  <a:spcPts val="0"/>
                </a:spcAft>
                <a:buNone/>
              </a:pPr>
              <a:r>
                <a:rPr b="1" i="0" lang="en-US" sz="1400" u="none" cap="none" strike="noStrike">
                  <a:solidFill>
                    <a:schemeClr val="dk1"/>
                  </a:solidFill>
                  <a:latin typeface="Tahoma"/>
                  <a:ea typeface="Tahoma"/>
                  <a:cs typeface="Tahoma"/>
                  <a:sym typeface="Tahoma"/>
                </a:rPr>
                <a:t>(most secure)</a:t>
              </a:r>
              <a:endParaRPr b="1" i="0" sz="1400" u="none" cap="none" strike="noStrike">
                <a:solidFill>
                  <a:schemeClr val="dk1"/>
                </a:solidFill>
                <a:latin typeface="Times"/>
                <a:ea typeface="Times"/>
                <a:cs typeface="Times"/>
                <a:sym typeface="Times"/>
              </a:endParaRPr>
            </a:p>
          </p:txBody>
        </p:sp>
        <p:cxnSp>
          <p:nvCxnSpPr>
            <p:cNvPr id="602" name="Google Shape;602;p41"/>
            <p:cNvCxnSpPr/>
            <p:nvPr/>
          </p:nvCxnSpPr>
          <p:spPr>
            <a:xfrm flipH="1" rot="10800000">
              <a:off x="5486400" y="2871788"/>
              <a:ext cx="381000" cy="557212"/>
            </a:xfrm>
            <a:prstGeom prst="straightConnector1">
              <a:avLst/>
            </a:prstGeom>
            <a:noFill/>
            <a:ln cap="flat" cmpd="sng" w="38100">
              <a:solidFill>
                <a:srgbClr val="3357B0"/>
              </a:solidFill>
              <a:prstDash val="solid"/>
              <a:round/>
              <a:headEnd len="med" w="med" type="none"/>
              <a:tailEnd len="med" w="med" type="stealth"/>
            </a:ln>
          </p:spPr>
        </p:cxnSp>
        <p:cxnSp>
          <p:nvCxnSpPr>
            <p:cNvPr id="603" name="Google Shape;603;p41"/>
            <p:cNvCxnSpPr/>
            <p:nvPr/>
          </p:nvCxnSpPr>
          <p:spPr>
            <a:xfrm flipH="1" rot="10800000">
              <a:off x="1028700" y="3796506"/>
              <a:ext cx="533399" cy="1189856"/>
            </a:xfrm>
            <a:prstGeom prst="straightConnector1">
              <a:avLst/>
            </a:prstGeom>
            <a:noFill/>
            <a:ln cap="flat" cmpd="sng" w="38100">
              <a:solidFill>
                <a:srgbClr val="3357B0"/>
              </a:solidFill>
              <a:prstDash val="solid"/>
              <a:round/>
              <a:headEnd len="med" w="med" type="none"/>
              <a:tailEnd len="med" w="med" type="stealth"/>
            </a:ln>
          </p:spPr>
        </p:cxnSp>
        <p:sp>
          <p:nvSpPr>
            <p:cNvPr id="604" name="Google Shape;604;p41"/>
            <p:cNvSpPr txBox="1"/>
            <p:nvPr/>
          </p:nvSpPr>
          <p:spPr>
            <a:xfrm>
              <a:off x="4514119" y="5493147"/>
              <a:ext cx="1658938" cy="52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ahoma"/>
                  <a:ea typeface="Tahoma"/>
                  <a:cs typeface="Tahoma"/>
                  <a:sym typeface="Tahoma"/>
                </a:rPr>
                <a:t>Endorsement to </a:t>
              </a:r>
              <a:br>
                <a:rPr b="1" i="0" lang="en-US" sz="1400" u="none" cap="none" strike="noStrike">
                  <a:solidFill>
                    <a:schemeClr val="dk1"/>
                  </a:solidFill>
                  <a:latin typeface="Tahoma"/>
                  <a:ea typeface="Tahoma"/>
                  <a:cs typeface="Tahoma"/>
                  <a:sym typeface="Tahoma"/>
                </a:rPr>
              </a:br>
              <a:r>
                <a:rPr b="1" i="0" lang="en-US" sz="1400" u="none" cap="none" strike="noStrike">
                  <a:solidFill>
                    <a:schemeClr val="dk1"/>
                  </a:solidFill>
                  <a:latin typeface="Tahoma"/>
                  <a:ea typeface="Tahoma"/>
                  <a:cs typeface="Tahoma"/>
                  <a:sym typeface="Tahoma"/>
                </a:rPr>
                <a:t>a third party</a:t>
              </a:r>
              <a:endParaRPr b="1" i="0" sz="1400" u="none" cap="none" strike="noStrike">
                <a:solidFill>
                  <a:schemeClr val="dk1"/>
                </a:solidFill>
                <a:latin typeface="Times"/>
                <a:ea typeface="Times"/>
                <a:cs typeface="Times"/>
                <a:sym typeface="Times"/>
              </a:endParaRPr>
            </a:p>
          </p:txBody>
        </p:sp>
        <p:cxnSp>
          <p:nvCxnSpPr>
            <p:cNvPr id="605" name="Google Shape;605;p41"/>
            <p:cNvCxnSpPr/>
            <p:nvPr/>
          </p:nvCxnSpPr>
          <p:spPr>
            <a:xfrm flipH="1" rot="10800000">
              <a:off x="5448300" y="4959747"/>
              <a:ext cx="381000" cy="533400"/>
            </a:xfrm>
            <a:prstGeom prst="straightConnector1">
              <a:avLst/>
            </a:prstGeom>
            <a:noFill/>
            <a:ln cap="flat" cmpd="sng" w="38100">
              <a:solidFill>
                <a:srgbClr val="3357B0"/>
              </a:solidFill>
              <a:prstDash val="solid"/>
              <a:round/>
              <a:headEnd len="med" w="med" type="none"/>
              <a:tailEnd len="med" w="med" type="stealth"/>
            </a:ln>
          </p:spPr>
        </p:cxnSp>
        <p:pic>
          <p:nvPicPr>
            <p:cNvPr descr="ForDeposit_Jane" id="606" name="Google Shape;606;p41"/>
            <p:cNvPicPr preferRelativeResize="0"/>
            <p:nvPr/>
          </p:nvPicPr>
          <p:blipFill rotWithShape="1">
            <a:blip r:embed="rId4">
              <a:alphaModFix/>
            </a:blip>
            <a:srcRect b="0" l="0" r="0" t="0"/>
            <a:stretch/>
          </p:blipFill>
          <p:spPr>
            <a:xfrm>
              <a:off x="5257800" y="2514600"/>
              <a:ext cx="1143000" cy="357188"/>
            </a:xfrm>
            <a:prstGeom prst="rect">
              <a:avLst/>
            </a:prstGeom>
            <a:noFill/>
            <a:ln>
              <a:noFill/>
            </a:ln>
          </p:spPr>
        </p:pic>
        <p:pic>
          <p:nvPicPr>
            <p:cNvPr descr="JaneSmith" id="607" name="Google Shape;607;p41"/>
            <p:cNvPicPr preferRelativeResize="0"/>
            <p:nvPr/>
          </p:nvPicPr>
          <p:blipFill rotWithShape="1">
            <a:blip r:embed="rId5">
              <a:alphaModFix/>
            </a:blip>
            <a:srcRect b="0" l="0" r="0" t="0"/>
            <a:stretch/>
          </p:blipFill>
          <p:spPr>
            <a:xfrm>
              <a:off x="1028700" y="3505200"/>
              <a:ext cx="1066800" cy="200025"/>
            </a:xfrm>
            <a:prstGeom prst="rect">
              <a:avLst/>
            </a:prstGeom>
            <a:noFill/>
            <a:ln>
              <a:noFill/>
            </a:ln>
          </p:spPr>
        </p:pic>
        <p:pic>
          <p:nvPicPr>
            <p:cNvPr descr="PayToOrderOf" id="608" name="Google Shape;608;p41"/>
            <p:cNvPicPr preferRelativeResize="0"/>
            <p:nvPr/>
          </p:nvPicPr>
          <p:blipFill rotWithShape="1">
            <a:blip r:embed="rId6">
              <a:alphaModFix/>
            </a:blip>
            <a:srcRect b="0" l="0" r="0" t="0"/>
            <a:stretch/>
          </p:blipFill>
          <p:spPr>
            <a:xfrm>
              <a:off x="5316538" y="4425950"/>
              <a:ext cx="1219200" cy="527050"/>
            </a:xfrm>
            <a:prstGeom prst="rect">
              <a:avLst/>
            </a:prstGeom>
            <a:noFill/>
            <a:ln>
              <a:noFill/>
            </a:ln>
          </p:spPr>
        </p:pic>
      </p:grpSp>
      <p:sp>
        <p:nvSpPr>
          <p:cNvPr id="609" name="Google Shape;609;p41"/>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610" name="Google Shape;610;p41"/>
          <p:cNvPicPr preferRelativeResize="0"/>
          <p:nvPr/>
        </p:nvPicPr>
        <p:blipFill rotWithShape="1">
          <a:blip r:embed="rId7">
            <a:alphaModFix/>
          </a:blip>
          <a:srcRect b="0" l="0" r="0" t="0"/>
          <a:stretch/>
        </p:blipFill>
        <p:spPr>
          <a:xfrm>
            <a:off x="8108950" y="758456"/>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5"/>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282" name="Google Shape;282;p15"/>
          <p:cNvSpPr txBox="1"/>
          <p:nvPr>
            <p:ph type="title"/>
          </p:nvPr>
        </p:nvSpPr>
        <p:spPr>
          <a:xfrm>
            <a:off x="609600" y="762000"/>
            <a:ext cx="7024688"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i="1" lang="en-US" sz="3600">
                <a:solidFill>
                  <a:schemeClr val="dk1"/>
                </a:solidFill>
                <a:latin typeface="Times"/>
                <a:ea typeface="Times"/>
                <a:cs typeface="Times"/>
                <a:sym typeface="Times"/>
              </a:rPr>
              <a:t>Activity 1:</a:t>
            </a:r>
            <a:br>
              <a:rPr lang="en-US">
                <a:latin typeface="Tahoma"/>
                <a:ea typeface="Tahoma"/>
                <a:cs typeface="Tahoma"/>
                <a:sym typeface="Tahoma"/>
              </a:rPr>
            </a:br>
            <a:r>
              <a:rPr b="1" lang="en-US" sz="4400">
                <a:solidFill>
                  <a:srgbClr val="50B48C"/>
                </a:solidFill>
                <a:latin typeface="Times"/>
                <a:ea typeface="Times"/>
                <a:cs typeface="Times"/>
                <a:sym typeface="Times"/>
              </a:rPr>
              <a:t>Why Do You Need a Bank?</a:t>
            </a:r>
            <a:endParaRPr/>
          </a:p>
        </p:txBody>
      </p:sp>
      <p:sp>
        <p:nvSpPr>
          <p:cNvPr id="283" name="Google Shape;283;p15"/>
          <p:cNvSpPr txBox="1"/>
          <p:nvPr>
            <p:ph idx="1" type="body"/>
          </p:nvPr>
        </p:nvSpPr>
        <p:spPr>
          <a:xfrm>
            <a:off x="838200" y="2019300"/>
            <a:ext cx="5715000" cy="3508375"/>
          </a:xfrm>
          <a:prstGeom prst="rect">
            <a:avLst/>
          </a:prstGeom>
          <a:noFill/>
          <a:ln>
            <a:noFill/>
          </a:ln>
        </p:spPr>
        <p:txBody>
          <a:bodyPr anchorCtr="0" anchor="t" bIns="45700" lIns="91425" spcFirstLastPara="1" rIns="91425" wrap="square" tIns="45700">
            <a:noAutofit/>
          </a:bodyPr>
          <a:lstStyle/>
          <a:p>
            <a:pPr indent="-273050" lvl="0" marL="342900" rtl="0" algn="l">
              <a:spcBef>
                <a:spcPts val="0"/>
              </a:spcBef>
              <a:spcAft>
                <a:spcPts val="0"/>
              </a:spcAft>
              <a:buSzPts val="2432"/>
              <a:buChar char="🞇"/>
            </a:pPr>
            <a:r>
              <a:rPr b="1" i="1" lang="en-US" sz="3200">
                <a:solidFill>
                  <a:schemeClr val="dk1"/>
                </a:solidFill>
                <a:latin typeface="Times"/>
                <a:ea typeface="Times"/>
                <a:cs typeface="Times"/>
                <a:sym typeface="Times"/>
              </a:rPr>
              <a:t>Overview:</a:t>
            </a:r>
            <a:endParaRPr/>
          </a:p>
          <a:p>
            <a:pPr indent="-273050" lvl="0" marL="342900" rtl="0" algn="l">
              <a:spcBef>
                <a:spcPts val="480"/>
              </a:spcBef>
              <a:spcAft>
                <a:spcPts val="0"/>
              </a:spcAft>
              <a:buSzPts val="1824"/>
              <a:buFont typeface="Arial"/>
              <a:buChar char="•"/>
            </a:pPr>
            <a:r>
              <a:rPr lang="en-US">
                <a:solidFill>
                  <a:schemeClr val="dk1"/>
                </a:solidFill>
                <a:latin typeface="Tahoma"/>
                <a:ea typeface="Tahoma"/>
                <a:cs typeface="Tahoma"/>
                <a:sym typeface="Tahoma"/>
              </a:rPr>
              <a:t>Purposes of banks</a:t>
            </a:r>
            <a:endParaRPr/>
          </a:p>
          <a:p>
            <a:pPr indent="-273050" lvl="0" marL="342900" rtl="0" algn="l">
              <a:spcBef>
                <a:spcPts val="480"/>
              </a:spcBef>
              <a:spcAft>
                <a:spcPts val="0"/>
              </a:spcAft>
              <a:buSzPts val="1824"/>
              <a:buFont typeface="Arial"/>
              <a:buChar char="•"/>
            </a:pPr>
            <a:r>
              <a:rPr lang="en-US">
                <a:solidFill>
                  <a:schemeClr val="dk1"/>
                </a:solidFill>
                <a:latin typeface="Tahoma"/>
                <a:ea typeface="Tahoma"/>
                <a:cs typeface="Tahoma"/>
                <a:sym typeface="Tahoma"/>
              </a:rPr>
              <a:t>The differences between banks and credit unions</a:t>
            </a:r>
            <a:endParaRPr/>
          </a:p>
          <a:p>
            <a:pPr indent="-273050" lvl="0" marL="342900" rtl="0" algn="l">
              <a:spcBef>
                <a:spcPts val="480"/>
              </a:spcBef>
              <a:spcAft>
                <a:spcPts val="0"/>
              </a:spcAft>
              <a:buSzPts val="1824"/>
              <a:buFont typeface="Arial"/>
              <a:buChar char="•"/>
            </a:pPr>
            <a:r>
              <a:rPr lang="en-US">
                <a:solidFill>
                  <a:schemeClr val="dk1"/>
                </a:solidFill>
                <a:latin typeface="Tahoma"/>
                <a:ea typeface="Tahoma"/>
                <a:cs typeface="Tahoma"/>
                <a:sym typeface="Tahoma"/>
              </a:rPr>
              <a:t>Safety of financial institutions</a:t>
            </a:r>
            <a:endParaRPr/>
          </a:p>
          <a:p>
            <a:pPr indent="-273050" lvl="0" marL="342900" rtl="0" algn="l">
              <a:spcBef>
                <a:spcPts val="480"/>
              </a:spcBef>
              <a:spcAft>
                <a:spcPts val="0"/>
              </a:spcAft>
              <a:buSzPts val="1824"/>
              <a:buFont typeface="Arial"/>
              <a:buChar char="•"/>
            </a:pPr>
            <a:r>
              <a:rPr lang="en-US">
                <a:solidFill>
                  <a:schemeClr val="dk1"/>
                </a:solidFill>
                <a:latin typeface="Tahoma"/>
                <a:ea typeface="Tahoma"/>
                <a:cs typeface="Tahoma"/>
                <a:sym typeface="Tahoma"/>
              </a:rPr>
              <a:t>Banks as money management tools</a:t>
            </a:r>
            <a:endParaRPr/>
          </a:p>
          <a:p>
            <a:pPr indent="-273050" lvl="0" marL="342900" rtl="0" algn="l">
              <a:spcBef>
                <a:spcPts val="480"/>
              </a:spcBef>
              <a:spcAft>
                <a:spcPts val="0"/>
              </a:spcAft>
              <a:buSzPts val="1824"/>
              <a:buFont typeface="Arial"/>
              <a:buChar char="•"/>
            </a:pPr>
            <a:r>
              <a:rPr lang="en-US">
                <a:solidFill>
                  <a:schemeClr val="dk1"/>
                </a:solidFill>
                <a:latin typeface="Tahoma"/>
                <a:ea typeface="Tahoma"/>
                <a:cs typeface="Tahoma"/>
                <a:sym typeface="Tahoma"/>
              </a:rPr>
              <a:t>The Earned Income Tax Credit</a:t>
            </a:r>
            <a:endParaRPr/>
          </a:p>
          <a:p>
            <a:pPr indent="-157226" lvl="0" marL="342900" rtl="0" algn="l">
              <a:spcBef>
                <a:spcPts val="480"/>
              </a:spcBef>
              <a:spcAft>
                <a:spcPts val="0"/>
              </a:spcAft>
              <a:buSzPts val="1824"/>
              <a:buNone/>
            </a:pPr>
            <a:r>
              <a:t/>
            </a:r>
            <a:endParaRPr/>
          </a:p>
        </p:txBody>
      </p:sp>
      <p:pic>
        <p:nvPicPr>
          <p:cNvPr descr="C:\Users\LenovoOwner\AppData\Local\Microsoft\Windows\Temporary Internet Files\Content.IE5\AHIBDN95\MP900405586[1].jpg" id="284" name="Google Shape;284;p15"/>
          <p:cNvPicPr preferRelativeResize="0"/>
          <p:nvPr/>
        </p:nvPicPr>
        <p:blipFill rotWithShape="1">
          <a:blip r:embed="rId3">
            <a:alphaModFix/>
          </a:blip>
          <a:srcRect b="0" l="0" r="0" t="0"/>
          <a:stretch/>
        </p:blipFill>
        <p:spPr>
          <a:xfrm>
            <a:off x="6237288" y="2105025"/>
            <a:ext cx="2233612" cy="33369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85" name="Google Shape;285;p15"/>
          <p:cNvPicPr preferRelativeResize="0"/>
          <p:nvPr/>
        </p:nvPicPr>
        <p:blipFill rotWithShape="1">
          <a:blip r:embed="rId4">
            <a:alphaModFix/>
          </a:blip>
          <a:srcRect b="0" l="0" r="0" t="0"/>
          <a:stretch/>
        </p:blipFill>
        <p:spPr>
          <a:xfrm>
            <a:off x="8001000"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42"/>
          <p:cNvPicPr preferRelativeResize="0"/>
          <p:nvPr/>
        </p:nvPicPr>
        <p:blipFill rotWithShape="1">
          <a:blip r:embed="rId3">
            <a:alphaModFix/>
          </a:blip>
          <a:srcRect b="0" l="0" r="0" t="0"/>
          <a:stretch/>
        </p:blipFill>
        <p:spPr>
          <a:xfrm>
            <a:off x="1371600" y="2112963"/>
            <a:ext cx="6438900" cy="3163887"/>
          </a:xfrm>
          <a:prstGeom prst="rect">
            <a:avLst/>
          </a:prstGeom>
          <a:noFill/>
          <a:ln>
            <a:noFill/>
          </a:ln>
        </p:spPr>
      </p:pic>
      <p:sp>
        <p:nvSpPr>
          <p:cNvPr id="617" name="Google Shape;617;p42"/>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618" name="Google Shape;618;p42"/>
          <p:cNvSpPr txBox="1"/>
          <p:nvPr/>
        </p:nvSpPr>
        <p:spPr>
          <a:xfrm>
            <a:off x="304800" y="762000"/>
            <a:ext cx="8321675" cy="1169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500" u="none" cap="none" strike="noStrike">
                <a:solidFill>
                  <a:srgbClr val="50B48C"/>
                </a:solidFill>
                <a:latin typeface="Times"/>
                <a:ea typeface="Times"/>
                <a:cs typeface="Times"/>
                <a:sym typeface="Times"/>
              </a:rPr>
              <a:t>Making a Deposit: </a:t>
            </a:r>
            <a:r>
              <a:rPr b="1" i="1" lang="en-US" sz="3500" u="none" cap="none" strike="noStrike">
                <a:solidFill>
                  <a:srgbClr val="50B48C"/>
                </a:solidFill>
                <a:latin typeface="Times"/>
                <a:ea typeface="Times"/>
                <a:cs typeface="Times"/>
                <a:sym typeface="Times"/>
              </a:rPr>
              <a:t>Completing a Deposit Slip</a:t>
            </a:r>
            <a:endParaRPr/>
          </a:p>
        </p:txBody>
      </p:sp>
      <p:pic>
        <p:nvPicPr>
          <p:cNvPr id="619" name="Google Shape;619;p42"/>
          <p:cNvPicPr preferRelativeResize="0"/>
          <p:nvPr/>
        </p:nvPicPr>
        <p:blipFill rotWithShape="1">
          <a:blip r:embed="rId4">
            <a:alphaModFix/>
          </a:blip>
          <a:srcRect b="0" l="0" r="0" t="0"/>
          <a:stretch/>
        </p:blipFill>
        <p:spPr>
          <a:xfrm>
            <a:off x="7986749" y="1346994"/>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3"/>
          <p:cNvSpPr txBox="1"/>
          <p:nvPr/>
        </p:nvSpPr>
        <p:spPr>
          <a:xfrm>
            <a:off x="495300" y="685800"/>
            <a:ext cx="8191500" cy="70802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None/>
            </a:pPr>
            <a:r>
              <a:rPr b="1" i="0" lang="en-US" sz="4000" u="none" cap="none" strike="noStrike">
                <a:solidFill>
                  <a:srgbClr val="50B48C"/>
                </a:solidFill>
                <a:latin typeface="Times"/>
                <a:ea typeface="Times"/>
                <a:cs typeface="Times"/>
                <a:sym typeface="Times"/>
              </a:rPr>
              <a:t>Reconciling a Banking Statement</a:t>
            </a:r>
            <a:endParaRPr/>
          </a:p>
        </p:txBody>
      </p:sp>
      <p:pic>
        <p:nvPicPr>
          <p:cNvPr descr="CheckingStatement" id="626" name="Google Shape;626;p43"/>
          <p:cNvPicPr preferRelativeResize="0"/>
          <p:nvPr/>
        </p:nvPicPr>
        <p:blipFill rotWithShape="1">
          <a:blip r:embed="rId3">
            <a:alphaModFix/>
          </a:blip>
          <a:srcRect b="0" l="0" r="0" t="0"/>
          <a:stretch/>
        </p:blipFill>
        <p:spPr>
          <a:xfrm>
            <a:off x="1676400" y="1436688"/>
            <a:ext cx="5372100" cy="4135437"/>
          </a:xfrm>
          <a:prstGeom prst="rect">
            <a:avLst/>
          </a:prstGeom>
          <a:noFill/>
          <a:ln>
            <a:noFill/>
          </a:ln>
        </p:spPr>
      </p:pic>
      <p:sp>
        <p:nvSpPr>
          <p:cNvPr id="627" name="Google Shape;627;p43"/>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628" name="Google Shape;628;p43"/>
          <p:cNvPicPr preferRelativeResize="0"/>
          <p:nvPr/>
        </p:nvPicPr>
        <p:blipFill rotWithShape="1">
          <a:blip r:embed="rId4">
            <a:alphaModFix/>
          </a:blip>
          <a:srcRect b="0" l="0" r="0" t="0"/>
          <a:stretch/>
        </p:blipFill>
        <p:spPr>
          <a:xfrm>
            <a:off x="7772400" y="12192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4"/>
          <p:cNvSpPr txBox="1"/>
          <p:nvPr>
            <p:ph idx="1" type="body"/>
          </p:nvPr>
        </p:nvSpPr>
        <p:spPr>
          <a:xfrm>
            <a:off x="1219200" y="1828800"/>
            <a:ext cx="6777038" cy="35083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76000"/>
              <a:buFont typeface="Tahoma"/>
              <a:buNone/>
            </a:pPr>
            <a:r>
              <a:rPr lang="en-US" sz="2200">
                <a:solidFill>
                  <a:schemeClr val="dk1"/>
                </a:solidFill>
                <a:latin typeface="Tahoma"/>
                <a:ea typeface="Tahoma"/>
                <a:cs typeface="Tahoma"/>
                <a:sym typeface="Tahoma"/>
              </a:rPr>
              <a:t>Overdrafts and bounced checks occur when you complete a financial transaction (e.g., write a check) for more than what is available in the account. </a:t>
            </a:r>
            <a:endParaRPr/>
          </a:p>
          <a:p>
            <a:pPr indent="0" lvl="0" marL="0" rtl="0" algn="l">
              <a:spcBef>
                <a:spcPts val="407"/>
              </a:spcBef>
              <a:spcAft>
                <a:spcPts val="0"/>
              </a:spcAft>
              <a:buSzPct val="76000"/>
              <a:buFont typeface="Century Gothic"/>
              <a:buNone/>
            </a:pPr>
            <a:r>
              <a:t/>
            </a:r>
            <a:endParaRPr sz="2200">
              <a:solidFill>
                <a:schemeClr val="dk1"/>
              </a:solidFill>
              <a:latin typeface="Tahoma"/>
              <a:ea typeface="Tahoma"/>
              <a:cs typeface="Tahoma"/>
              <a:sym typeface="Tahoma"/>
            </a:endParaRPr>
          </a:p>
          <a:p>
            <a:pPr indent="0" lvl="0" marL="0" rtl="0" algn="l">
              <a:spcBef>
                <a:spcPts val="407"/>
              </a:spcBef>
              <a:spcAft>
                <a:spcPts val="0"/>
              </a:spcAft>
              <a:buSzPct val="76000"/>
              <a:buFont typeface="Tahoma"/>
              <a:buNone/>
            </a:pPr>
            <a:r>
              <a:rPr lang="en-US" sz="2200">
                <a:solidFill>
                  <a:schemeClr val="dk1"/>
                </a:solidFill>
                <a:latin typeface="Tahoma"/>
                <a:ea typeface="Tahoma"/>
                <a:cs typeface="Tahoma"/>
                <a:sym typeface="Tahoma"/>
              </a:rPr>
              <a:t>Your financial institution may pay the amount and charge you a fee, known as an “overdraft fee” or a “nonsufficient funds fee.”</a:t>
            </a:r>
            <a:endParaRPr/>
          </a:p>
          <a:p>
            <a:pPr indent="0" lvl="0" marL="0" rtl="0" algn="l">
              <a:spcBef>
                <a:spcPts val="407"/>
              </a:spcBef>
              <a:spcAft>
                <a:spcPts val="0"/>
              </a:spcAft>
              <a:buSzPct val="76000"/>
              <a:buFont typeface="Century Gothic"/>
              <a:buNone/>
            </a:pPr>
            <a:r>
              <a:t/>
            </a:r>
            <a:endParaRPr i="1" sz="2200">
              <a:solidFill>
                <a:schemeClr val="dk1"/>
              </a:solidFill>
              <a:latin typeface="Tahoma"/>
              <a:ea typeface="Tahoma"/>
              <a:cs typeface="Tahoma"/>
              <a:sym typeface="Tahoma"/>
            </a:endParaRPr>
          </a:p>
          <a:p>
            <a:pPr indent="0" lvl="0" marL="0" rtl="0" algn="l">
              <a:spcBef>
                <a:spcPts val="407"/>
              </a:spcBef>
              <a:spcAft>
                <a:spcPts val="0"/>
              </a:spcAft>
              <a:buSzPct val="76000"/>
              <a:buFont typeface="Tahoma"/>
              <a:buNone/>
            </a:pPr>
            <a:r>
              <a:rPr i="1" lang="en-US" sz="2200">
                <a:solidFill>
                  <a:srgbClr val="50B48C"/>
                </a:solidFill>
                <a:latin typeface="Tahoma"/>
                <a:ea typeface="Tahoma"/>
                <a:cs typeface="Tahoma"/>
                <a:sym typeface="Tahoma"/>
              </a:rPr>
              <a:t>Tip:</a:t>
            </a:r>
            <a:r>
              <a:rPr lang="en-US" sz="2200">
                <a:solidFill>
                  <a:srgbClr val="50B48C"/>
                </a:solidFill>
                <a:latin typeface="Tahoma"/>
                <a:ea typeface="Tahoma"/>
                <a:cs typeface="Tahoma"/>
                <a:sym typeface="Tahoma"/>
              </a:rPr>
              <a:t> </a:t>
            </a:r>
            <a:r>
              <a:rPr lang="en-US" sz="2200">
                <a:solidFill>
                  <a:schemeClr val="dk1"/>
                </a:solidFill>
                <a:latin typeface="Tahoma"/>
                <a:ea typeface="Tahoma"/>
                <a:cs typeface="Tahoma"/>
                <a:sym typeface="Tahoma"/>
              </a:rPr>
              <a:t>Avoid overdraft or non-sufficient funds fees by making a habit of monitoring the balance in your checking account.</a:t>
            </a:r>
            <a:endParaRPr/>
          </a:p>
        </p:txBody>
      </p:sp>
      <p:sp>
        <p:nvSpPr>
          <p:cNvPr id="635" name="Google Shape;635;p44"/>
          <p:cNvSpPr/>
          <p:nvPr/>
        </p:nvSpPr>
        <p:spPr>
          <a:xfrm>
            <a:off x="2057400" y="6461125"/>
            <a:ext cx="54864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7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636" name="Google Shape;636;p44"/>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637" name="Google Shape;637;p44"/>
          <p:cNvSpPr txBox="1"/>
          <p:nvPr/>
        </p:nvSpPr>
        <p:spPr>
          <a:xfrm>
            <a:off x="457200" y="762000"/>
            <a:ext cx="77724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Overdrafts and Bounced Checks</a:t>
            </a:r>
            <a:endParaRPr/>
          </a:p>
        </p:txBody>
      </p:sp>
      <p:pic>
        <p:nvPicPr>
          <p:cNvPr id="638" name="Google Shape;638;p44"/>
          <p:cNvPicPr preferRelativeResize="0"/>
          <p:nvPr/>
        </p:nvPicPr>
        <p:blipFill rotWithShape="1">
          <a:blip r:embed="rId3">
            <a:alphaModFix/>
          </a:blip>
          <a:srcRect b="0" l="0" r="0" t="0"/>
          <a:stretch/>
        </p:blipFill>
        <p:spPr>
          <a:xfrm>
            <a:off x="8139906" y="762000"/>
            <a:ext cx="430212" cy="4302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5"/>
          <p:cNvSpPr/>
          <p:nvPr/>
        </p:nvSpPr>
        <p:spPr>
          <a:xfrm>
            <a:off x="1295400" y="2860675"/>
            <a:ext cx="4343400" cy="2032000"/>
          </a:xfrm>
          <a:prstGeom prst="rect">
            <a:avLst/>
          </a:prstGeom>
          <a:noFill/>
          <a:ln>
            <a:noFill/>
          </a:ln>
        </p:spPr>
        <p:txBody>
          <a:bodyPr anchorCtr="0" anchor="t" bIns="45700" lIns="91425" spcFirstLastPara="1" rIns="91425" wrap="square" tIns="45700">
            <a:noAutofit/>
          </a:bodyPr>
          <a:lstStyle/>
          <a:p>
            <a:pPr indent="-225425" lvl="0" marL="225425"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Clr>
                <a:schemeClr val="dk1"/>
              </a:buClr>
              <a:buSzPts val="1800"/>
              <a:buFont typeface="Tahoma"/>
              <a:buChar char="•"/>
            </a:pPr>
            <a:r>
              <a:rPr b="0" i="0" lang="en-US" sz="1800" u="none" cap="none" strike="noStrike">
                <a:solidFill>
                  <a:schemeClr val="dk1"/>
                </a:solidFill>
                <a:latin typeface="Tahoma"/>
                <a:ea typeface="Tahoma"/>
                <a:cs typeface="Tahoma"/>
                <a:sym typeface="Tahoma"/>
              </a:rPr>
              <a:t> Purpose of a savings account</a:t>
            </a:r>
            <a:endParaRPr/>
          </a:p>
          <a:p>
            <a:pPr indent="-225425" lvl="0" marL="225425" marR="0" rtl="0" algn="l">
              <a:spcBef>
                <a:spcPts val="0"/>
              </a:spcBef>
              <a:spcAft>
                <a:spcPts val="0"/>
              </a:spcAft>
              <a:buClr>
                <a:schemeClr val="dk1"/>
              </a:buClr>
              <a:buSzPts val="1800"/>
              <a:buFont typeface="Tahoma"/>
              <a:buChar char="•"/>
            </a:pPr>
            <a:r>
              <a:rPr b="0" i="0" lang="en-US" sz="1800" u="none" cap="none" strike="noStrike">
                <a:solidFill>
                  <a:schemeClr val="dk1"/>
                </a:solidFill>
                <a:latin typeface="Tahoma"/>
                <a:ea typeface="Tahoma"/>
                <a:cs typeface="Tahoma"/>
                <a:sym typeface="Tahoma"/>
              </a:rPr>
              <a:t> Shopping for a savings account</a:t>
            </a:r>
            <a:endParaRPr/>
          </a:p>
          <a:p>
            <a:pPr indent="-225425" lvl="0" marL="225425" marR="0" rtl="0" algn="l">
              <a:spcBef>
                <a:spcPts val="0"/>
              </a:spcBef>
              <a:spcAft>
                <a:spcPts val="0"/>
              </a:spcAft>
              <a:buClr>
                <a:schemeClr val="dk1"/>
              </a:buClr>
              <a:buSzPts val="1800"/>
              <a:buFont typeface="Tahoma"/>
              <a:buChar char="•"/>
            </a:pPr>
            <a:r>
              <a:rPr b="0" i="0" lang="en-US" sz="1800" u="none" cap="none" strike="noStrike">
                <a:solidFill>
                  <a:schemeClr val="dk1"/>
                </a:solidFill>
                <a:latin typeface="Tahoma"/>
                <a:ea typeface="Tahoma"/>
                <a:cs typeface="Tahoma"/>
                <a:sym typeface="Tahoma"/>
              </a:rPr>
              <a:t> Applying for a savings account</a:t>
            </a:r>
            <a:endParaRPr/>
          </a:p>
          <a:p>
            <a:pPr indent="-225425" lvl="0" marL="225425" marR="0" rtl="0" algn="l">
              <a:spcBef>
                <a:spcPts val="0"/>
              </a:spcBef>
              <a:spcAft>
                <a:spcPts val="0"/>
              </a:spcAft>
              <a:buClr>
                <a:schemeClr val="dk1"/>
              </a:buClr>
              <a:buSzPts val="1800"/>
              <a:buFont typeface="Tahoma"/>
              <a:buChar char="•"/>
            </a:pPr>
            <a:r>
              <a:rPr b="0" i="0" lang="en-US" sz="1800" u="none" cap="none" strike="noStrike">
                <a:solidFill>
                  <a:schemeClr val="dk1"/>
                </a:solidFill>
                <a:latin typeface="Tahoma"/>
                <a:ea typeface="Tahoma"/>
                <a:cs typeface="Tahoma"/>
                <a:sym typeface="Tahoma"/>
              </a:rPr>
              <a:t> Monthly bank statement checkup</a:t>
            </a:r>
            <a:endParaRPr/>
          </a:p>
          <a:p>
            <a:pPr indent="-225425" lvl="0" marL="225425" marR="0" rtl="0" algn="l">
              <a:spcBef>
                <a:spcPts val="0"/>
              </a:spcBef>
              <a:spcAft>
                <a:spcPts val="0"/>
              </a:spcAft>
              <a:buNone/>
            </a:pPr>
            <a:r>
              <a:t/>
            </a:r>
            <a:endParaRPr b="0" i="0" sz="1800" u="none" cap="none" strike="noStrike">
              <a:solidFill>
                <a:schemeClr val="dk1"/>
              </a:solidFill>
              <a:latin typeface="Times"/>
              <a:ea typeface="Times"/>
              <a:cs typeface="Times"/>
              <a:sym typeface="Times"/>
            </a:endParaRPr>
          </a:p>
          <a:p>
            <a:pPr indent="-225425" lvl="0" marL="225425" marR="0" rtl="0" algn="l">
              <a:spcBef>
                <a:spcPts val="0"/>
              </a:spcBef>
              <a:spcAft>
                <a:spcPts val="0"/>
              </a:spcAft>
              <a:buNone/>
            </a:pPr>
            <a:r>
              <a:t/>
            </a:r>
            <a:endParaRPr b="0" i="0" sz="1800" u="none" cap="none" strike="noStrike">
              <a:solidFill>
                <a:schemeClr val="dk1"/>
              </a:solidFill>
              <a:latin typeface="Times"/>
              <a:ea typeface="Times"/>
              <a:cs typeface="Times"/>
              <a:sym typeface="Times"/>
            </a:endParaRPr>
          </a:p>
        </p:txBody>
      </p:sp>
      <p:sp>
        <p:nvSpPr>
          <p:cNvPr id="645" name="Google Shape;645;p45"/>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646" name="Google Shape;646;p45"/>
          <p:cNvSpPr txBox="1"/>
          <p:nvPr/>
        </p:nvSpPr>
        <p:spPr>
          <a:xfrm>
            <a:off x="568325" y="533400"/>
            <a:ext cx="9999663" cy="157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3200" u="none" cap="none" strike="noStrike">
                <a:solidFill>
                  <a:schemeClr val="dk1"/>
                </a:solidFill>
                <a:latin typeface="Times"/>
                <a:ea typeface="Times"/>
                <a:cs typeface="Times"/>
                <a:sym typeface="Times"/>
              </a:rPr>
              <a:t>Activity 4:</a:t>
            </a:r>
            <a:endParaRPr b="0" i="1" sz="3200" u="none" cap="none" strike="noStrike">
              <a:solidFill>
                <a:schemeClr val="dk1"/>
              </a:solidFill>
              <a:latin typeface="Times"/>
              <a:ea typeface="Times"/>
              <a:cs typeface="Times"/>
              <a:sym typeface="Times"/>
            </a:endParaRPr>
          </a:p>
          <a:p>
            <a:pPr indent="0" lvl="0" marL="0" marR="0" rtl="0" algn="l">
              <a:spcBef>
                <a:spcPts val="0"/>
              </a:spcBef>
              <a:spcAft>
                <a:spcPts val="0"/>
              </a:spcAft>
              <a:buNone/>
            </a:pPr>
            <a:r>
              <a:rPr b="1" i="0" lang="en-US" sz="4000" u="none" cap="none" strike="noStrike">
                <a:solidFill>
                  <a:srgbClr val="50B48C"/>
                </a:solidFill>
                <a:latin typeface="Times"/>
                <a:ea typeface="Times"/>
                <a:cs typeface="Times"/>
                <a:sym typeface="Times"/>
              </a:rPr>
              <a:t>Savings Accounts</a:t>
            </a:r>
            <a:endParaRPr/>
          </a:p>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pic>
        <p:nvPicPr>
          <p:cNvPr descr="C:\Users\LenovoOwner\AppData\Local\Microsoft\Windows\Temporary Internet Files\Content.IE5\41IN7RC8\MC900030068[1].wmf" id="647" name="Google Shape;647;p45"/>
          <p:cNvPicPr preferRelativeResize="0"/>
          <p:nvPr/>
        </p:nvPicPr>
        <p:blipFill rotWithShape="1">
          <a:blip r:embed="rId3">
            <a:alphaModFix/>
          </a:blip>
          <a:srcRect b="0" l="0" r="0" t="0"/>
          <a:stretch/>
        </p:blipFill>
        <p:spPr>
          <a:xfrm>
            <a:off x="5486400" y="3048000"/>
            <a:ext cx="2312988" cy="2152650"/>
          </a:xfrm>
          <a:prstGeom prst="rect">
            <a:avLst/>
          </a:prstGeom>
          <a:noFill/>
          <a:ln>
            <a:noFill/>
          </a:ln>
        </p:spPr>
      </p:pic>
      <p:sp>
        <p:nvSpPr>
          <p:cNvPr id="648" name="Google Shape;648;p45"/>
          <p:cNvSpPr txBox="1"/>
          <p:nvPr/>
        </p:nvSpPr>
        <p:spPr>
          <a:xfrm>
            <a:off x="412750" y="2463800"/>
            <a:ext cx="3124200" cy="5842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3200"/>
              <a:buFont typeface="Courier New"/>
              <a:buChar char="o"/>
            </a:pPr>
            <a:r>
              <a:rPr b="1" i="1" lang="en-US" sz="3200" u="none" cap="none" strike="noStrike">
                <a:solidFill>
                  <a:schemeClr val="dk1"/>
                </a:solidFill>
                <a:latin typeface="Times"/>
                <a:ea typeface="Times"/>
                <a:cs typeface="Times"/>
                <a:sym typeface="Times"/>
              </a:rPr>
              <a:t>Overview:</a:t>
            </a:r>
            <a:endParaRPr/>
          </a:p>
        </p:txBody>
      </p:sp>
      <p:pic>
        <p:nvPicPr>
          <p:cNvPr id="649" name="Google Shape;649;p45"/>
          <p:cNvPicPr preferRelativeResize="0"/>
          <p:nvPr/>
        </p:nvPicPr>
        <p:blipFill rotWithShape="1">
          <a:blip r:embed="rId4">
            <a:alphaModFix/>
          </a:blip>
          <a:srcRect b="0" l="0" r="0" t="0"/>
          <a:stretch/>
        </p:blipFill>
        <p:spPr>
          <a:xfrm>
            <a:off x="8077200" y="712363"/>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6"/>
          <p:cNvSpPr txBox="1"/>
          <p:nvPr/>
        </p:nvSpPr>
        <p:spPr>
          <a:xfrm>
            <a:off x="854075" y="1828800"/>
            <a:ext cx="3733800" cy="2862263"/>
          </a:xfrm>
          <a:prstGeom prst="rect">
            <a:avLst/>
          </a:prstGeom>
          <a:noFill/>
          <a:ln>
            <a:noFill/>
          </a:ln>
        </p:spPr>
        <p:txBody>
          <a:bodyPr anchorCtr="0" anchor="t" bIns="45700" lIns="91425" spcFirstLastPara="1" rIns="91425" wrap="square" tIns="45700">
            <a:spAutoFit/>
          </a:bodyPr>
          <a:lstStyle/>
          <a:p>
            <a:pPr indent="-225425" lvl="0" marL="225425" marR="0" rtl="0" algn="ctr">
              <a:spcBef>
                <a:spcPts val="0"/>
              </a:spcBef>
              <a:spcAft>
                <a:spcPts val="0"/>
              </a:spcAft>
              <a:buNone/>
            </a:pPr>
            <a:r>
              <a:t/>
            </a:r>
            <a:endParaRPr b="1" i="0" sz="4000" u="none" cap="none" strike="noStrike">
              <a:solidFill>
                <a:srgbClr val="50B48C"/>
              </a:solidFill>
              <a:latin typeface="Times"/>
              <a:ea typeface="Times"/>
              <a:cs typeface="Times"/>
              <a:sym typeface="Times"/>
            </a:endParaRPr>
          </a:p>
          <a:p>
            <a:pPr indent="-225425" lvl="0" marL="225425" marR="0" rtl="0" algn="l">
              <a:spcBef>
                <a:spcPts val="0"/>
              </a:spcBef>
              <a:spcAft>
                <a:spcPts val="0"/>
              </a:spcAft>
              <a:buClr>
                <a:schemeClr val="dk1"/>
              </a:buClr>
              <a:buSzPts val="2800"/>
              <a:buFont typeface="Tahoma"/>
              <a:buChar char="•"/>
            </a:pPr>
            <a:r>
              <a:rPr b="0" i="0" lang="en-US" sz="2800" u="none" cap="none" strike="noStrike">
                <a:solidFill>
                  <a:schemeClr val="dk1"/>
                </a:solidFill>
                <a:latin typeface="Tahoma"/>
                <a:ea typeface="Tahoma"/>
                <a:cs typeface="Tahoma"/>
                <a:sym typeface="Tahoma"/>
              </a:rPr>
              <a:t> Emergencies</a:t>
            </a:r>
            <a:endParaRPr/>
          </a:p>
          <a:p>
            <a:pPr indent="-47625" lvl="0" marL="225425" marR="0" rtl="0" algn="l">
              <a:spcBef>
                <a:spcPts val="0"/>
              </a:spcBef>
              <a:spcAft>
                <a:spcPts val="0"/>
              </a:spcAft>
              <a:buClr>
                <a:schemeClr val="dk1"/>
              </a:buClr>
              <a:buSzPts val="2800"/>
              <a:buFont typeface="Times"/>
              <a:buNone/>
            </a:pPr>
            <a:r>
              <a:t/>
            </a:r>
            <a:endParaRPr b="0" i="0" sz="28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Clr>
                <a:schemeClr val="dk1"/>
              </a:buClr>
              <a:buSzPts val="2800"/>
              <a:buFont typeface="Tahoma"/>
              <a:buChar char="•"/>
            </a:pPr>
            <a:r>
              <a:rPr b="0" i="0" lang="en-US" sz="2800" u="none" cap="none" strike="noStrike">
                <a:solidFill>
                  <a:schemeClr val="dk1"/>
                </a:solidFill>
                <a:latin typeface="Tahoma"/>
                <a:ea typeface="Tahoma"/>
                <a:cs typeface="Tahoma"/>
                <a:sym typeface="Tahoma"/>
              </a:rPr>
              <a:t> Future Purchases</a:t>
            </a:r>
            <a:endParaRPr/>
          </a:p>
          <a:p>
            <a:pPr indent="-47625" lvl="0" marL="225425" marR="0" rtl="0" algn="l">
              <a:spcBef>
                <a:spcPts val="0"/>
              </a:spcBef>
              <a:spcAft>
                <a:spcPts val="0"/>
              </a:spcAft>
              <a:buClr>
                <a:schemeClr val="dk1"/>
              </a:buClr>
              <a:buSzPts val="2800"/>
              <a:buFont typeface="Times"/>
              <a:buNone/>
            </a:pPr>
            <a:r>
              <a:t/>
            </a:r>
            <a:endParaRPr b="0" i="0" sz="2800" u="none" cap="none" strike="noStrike">
              <a:solidFill>
                <a:schemeClr val="dk1"/>
              </a:solidFill>
              <a:latin typeface="Tahoma"/>
              <a:ea typeface="Tahoma"/>
              <a:cs typeface="Tahoma"/>
              <a:sym typeface="Tahoma"/>
            </a:endParaRPr>
          </a:p>
          <a:p>
            <a:pPr indent="-225425" lvl="0" marL="225425" marR="0" rtl="0" algn="l">
              <a:spcBef>
                <a:spcPts val="0"/>
              </a:spcBef>
              <a:spcAft>
                <a:spcPts val="0"/>
              </a:spcAft>
              <a:buClr>
                <a:schemeClr val="dk1"/>
              </a:buClr>
              <a:buSzPts val="2800"/>
              <a:buFont typeface="Tahoma"/>
              <a:buChar char="•"/>
            </a:pPr>
            <a:r>
              <a:rPr b="0" i="0" lang="en-US" sz="2800" u="none" cap="none" strike="noStrike">
                <a:solidFill>
                  <a:schemeClr val="dk1"/>
                </a:solidFill>
                <a:latin typeface="Tahoma"/>
                <a:ea typeface="Tahoma"/>
                <a:cs typeface="Tahoma"/>
                <a:sym typeface="Tahoma"/>
              </a:rPr>
              <a:t> Future Investments</a:t>
            </a:r>
            <a:endParaRPr b="1" i="0" sz="2800" u="none" cap="none" strike="noStrike">
              <a:solidFill>
                <a:schemeClr val="dk1"/>
              </a:solidFill>
              <a:latin typeface="Tahoma"/>
              <a:ea typeface="Tahoma"/>
              <a:cs typeface="Tahoma"/>
              <a:sym typeface="Tahoma"/>
            </a:endParaRPr>
          </a:p>
        </p:txBody>
      </p:sp>
      <p:sp>
        <p:nvSpPr>
          <p:cNvPr id="656" name="Google Shape;656;p46"/>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657" name="Google Shape;657;p46"/>
          <p:cNvSpPr txBox="1"/>
          <p:nvPr/>
        </p:nvSpPr>
        <p:spPr>
          <a:xfrm>
            <a:off x="31750" y="762000"/>
            <a:ext cx="48768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Reasons to Save</a:t>
            </a:r>
            <a:endParaRPr/>
          </a:p>
        </p:txBody>
      </p:sp>
      <p:pic>
        <p:nvPicPr>
          <p:cNvPr descr="C:\Users\LenovoOwner\AppData\Local\Microsoft\Windows\Temporary Internet Files\Content.IE5\41IN7RC8\MP900403138[1].jpg" id="658" name="Google Shape;658;p46"/>
          <p:cNvPicPr preferRelativeResize="0"/>
          <p:nvPr/>
        </p:nvPicPr>
        <p:blipFill rotWithShape="1">
          <a:blip r:embed="rId3">
            <a:alphaModFix/>
          </a:blip>
          <a:srcRect b="0" l="0" r="0" t="0"/>
          <a:stretch/>
        </p:blipFill>
        <p:spPr>
          <a:xfrm>
            <a:off x="5410200" y="2438400"/>
            <a:ext cx="3276600" cy="2286000"/>
          </a:xfrm>
          <a:prstGeom prst="rect">
            <a:avLst/>
          </a:prstGeom>
          <a:noFill/>
          <a:ln>
            <a:noFill/>
          </a:ln>
        </p:spPr>
      </p:pic>
      <p:pic>
        <p:nvPicPr>
          <p:cNvPr descr="C:\Users\LenovoOwner\AppData\Local\Microsoft\Windows\Temporary Internet Files\Content.IE5\PAUJZ7ON\MP900448456[1].jpg" id="659" name="Google Shape;659;p46"/>
          <p:cNvPicPr preferRelativeResize="0"/>
          <p:nvPr/>
        </p:nvPicPr>
        <p:blipFill rotWithShape="1">
          <a:blip r:embed="rId4">
            <a:alphaModFix/>
          </a:blip>
          <a:srcRect b="0" l="0" r="0" t="0"/>
          <a:stretch/>
        </p:blipFill>
        <p:spPr>
          <a:xfrm>
            <a:off x="4495800" y="4267200"/>
            <a:ext cx="2372141" cy="1581427"/>
          </a:xfrm>
          <a:prstGeom prst="rect">
            <a:avLst/>
          </a:prstGeom>
          <a:noFill/>
          <a:ln>
            <a:noFill/>
          </a:ln>
        </p:spPr>
      </p:pic>
      <p:pic>
        <p:nvPicPr>
          <p:cNvPr descr="C:\Users\LenovoOwner\AppData\Local\Microsoft\Windows\Temporary Internet Files\Content.IE5\AHIBDN95\MP900448640[1].jpg" id="660" name="Google Shape;660;p46"/>
          <p:cNvPicPr preferRelativeResize="0"/>
          <p:nvPr/>
        </p:nvPicPr>
        <p:blipFill rotWithShape="1">
          <a:blip r:embed="rId5">
            <a:alphaModFix/>
          </a:blip>
          <a:srcRect b="0" l="0" r="0" t="0"/>
          <a:stretch/>
        </p:blipFill>
        <p:spPr>
          <a:xfrm>
            <a:off x="3650442" y="1635317"/>
            <a:ext cx="2471269" cy="1647513"/>
          </a:xfrm>
          <a:prstGeom prst="rect">
            <a:avLst/>
          </a:prstGeom>
          <a:noFill/>
          <a:ln>
            <a:noFill/>
          </a:ln>
        </p:spPr>
      </p:pic>
      <p:pic>
        <p:nvPicPr>
          <p:cNvPr id="661" name="Google Shape;661;p46"/>
          <p:cNvPicPr preferRelativeResize="0"/>
          <p:nvPr/>
        </p:nvPicPr>
        <p:blipFill rotWithShape="1">
          <a:blip r:embed="rId6">
            <a:alphaModFix/>
          </a:blip>
          <a:srcRect b="0" l="0" r="0" t="0"/>
          <a:stretch/>
        </p:blipFill>
        <p:spPr>
          <a:xfrm>
            <a:off x="7848600" y="86042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47"/>
          <p:cNvSpPr txBox="1"/>
          <p:nvPr/>
        </p:nvSpPr>
        <p:spPr>
          <a:xfrm>
            <a:off x="1295400" y="1676400"/>
            <a:ext cx="6477000" cy="3170238"/>
          </a:xfrm>
          <a:prstGeom prst="rect">
            <a:avLst/>
          </a:prstGeom>
          <a:noFill/>
          <a:ln>
            <a:noFill/>
          </a:ln>
        </p:spPr>
        <p:txBody>
          <a:bodyPr anchorCtr="0" anchor="t" bIns="45700" lIns="91425" spcFirstLastPara="1" rIns="91425" wrap="square" tIns="45700">
            <a:spAutoFit/>
          </a:bodyPr>
          <a:lstStyle/>
          <a:p>
            <a:pPr indent="-225425" lvl="0" marL="225425" marR="0" rtl="0" algn="l">
              <a:spcBef>
                <a:spcPts val="0"/>
              </a:spcBef>
              <a:spcAft>
                <a:spcPts val="0"/>
              </a:spcAft>
              <a:buNone/>
            </a:pPr>
            <a:r>
              <a:rPr b="1" i="0" lang="en-US" sz="2400" u="sng" cap="none" strike="noStrike">
                <a:solidFill>
                  <a:schemeClr val="dk1"/>
                </a:solidFill>
                <a:latin typeface="Tahoma"/>
                <a:ea typeface="Tahoma"/>
                <a:cs typeface="Tahoma"/>
                <a:sym typeface="Tahoma"/>
              </a:rPr>
              <a:t>Factors to consider:</a:t>
            </a:r>
            <a:endParaRPr/>
          </a:p>
          <a:p>
            <a:pPr indent="-225425" lvl="0" marL="225425" marR="0" rtl="0" algn="l">
              <a:spcBef>
                <a:spcPts val="0"/>
              </a:spcBef>
              <a:spcAft>
                <a:spcPts val="0"/>
              </a:spcAft>
              <a:buClr>
                <a:schemeClr val="dk1"/>
              </a:buClr>
              <a:buSzPts val="2200"/>
              <a:buFont typeface="Tahoma"/>
              <a:buChar char="•"/>
            </a:pPr>
            <a:r>
              <a:rPr b="1" i="0" lang="en-US" sz="2200" u="none" cap="none" strike="noStrike">
                <a:solidFill>
                  <a:schemeClr val="dk1"/>
                </a:solidFill>
                <a:latin typeface="Tahoma"/>
                <a:ea typeface="Tahoma"/>
                <a:cs typeface="Tahoma"/>
                <a:sym typeface="Tahoma"/>
              </a:rPr>
              <a:t> </a:t>
            </a:r>
            <a:r>
              <a:rPr b="0" i="0" lang="en-US" sz="2200" u="none" cap="none" strike="noStrike">
                <a:solidFill>
                  <a:schemeClr val="dk1"/>
                </a:solidFill>
                <a:latin typeface="Tahoma"/>
                <a:ea typeface="Tahoma"/>
                <a:cs typeface="Tahoma"/>
                <a:sym typeface="Tahoma"/>
              </a:rPr>
              <a:t>Safety</a:t>
            </a:r>
            <a:endParaRPr/>
          </a:p>
          <a:p>
            <a:pPr indent="-225425" lvl="0" marL="225425" marR="0" rtl="0" algn="l">
              <a:spcBef>
                <a:spcPts val="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 Risk</a:t>
            </a:r>
            <a:endParaRPr/>
          </a:p>
          <a:p>
            <a:pPr indent="-225425" lvl="0" marL="225425" marR="0" rtl="0" algn="l">
              <a:spcBef>
                <a:spcPts val="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 Minimum Account Balance Requirements</a:t>
            </a:r>
            <a:endParaRPr/>
          </a:p>
          <a:p>
            <a:pPr indent="-225425" lvl="0" marL="225425" marR="0" rtl="0" algn="l">
              <a:spcBef>
                <a:spcPts val="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 Fees and Service Charges</a:t>
            </a:r>
            <a:endParaRPr/>
          </a:p>
          <a:p>
            <a:pPr indent="-225425" lvl="0" marL="225425" marR="0" rtl="0" algn="l">
              <a:spcBef>
                <a:spcPts val="0"/>
              </a:spcBef>
              <a:spcAft>
                <a:spcPts val="0"/>
              </a:spcAft>
              <a:buClr>
                <a:srgbClr val="000000"/>
              </a:buClr>
              <a:buSzPts val="2200"/>
              <a:buFont typeface="Tahoma"/>
              <a:buChar char="•"/>
            </a:pPr>
            <a:r>
              <a:rPr b="0" i="0" lang="en-US" sz="2200" u="none" cap="none" strike="noStrike">
                <a:solidFill>
                  <a:srgbClr val="000000"/>
                </a:solidFill>
                <a:latin typeface="Tahoma"/>
                <a:ea typeface="Tahoma"/>
                <a:cs typeface="Tahoma"/>
                <a:sym typeface="Tahoma"/>
              </a:rPr>
              <a:t> Interest Rate </a:t>
            </a:r>
            <a:endParaRPr/>
          </a:p>
          <a:p>
            <a:pPr indent="-225425" lvl="0" marL="225425" marR="0" rtl="0" algn="l">
              <a:spcBef>
                <a:spcPts val="0"/>
              </a:spcBef>
              <a:spcAft>
                <a:spcPts val="0"/>
              </a:spcAft>
              <a:buClr>
                <a:srgbClr val="000000"/>
              </a:buClr>
              <a:buSzPts val="2200"/>
              <a:buFont typeface="Tahoma"/>
              <a:buChar char="•"/>
            </a:pPr>
            <a:r>
              <a:rPr b="0" i="0" lang="en-US" sz="2200" u="none" cap="none" strike="noStrike">
                <a:solidFill>
                  <a:srgbClr val="000000"/>
                </a:solidFill>
                <a:latin typeface="Tahoma"/>
                <a:ea typeface="Tahoma"/>
                <a:cs typeface="Tahoma"/>
                <a:sym typeface="Tahoma"/>
              </a:rPr>
              <a:t> </a:t>
            </a:r>
            <a:r>
              <a:rPr b="0" i="0" lang="en-US" sz="2200" u="none" cap="none" strike="noStrike">
                <a:solidFill>
                  <a:schemeClr val="dk1"/>
                </a:solidFill>
                <a:latin typeface="Tahoma"/>
                <a:ea typeface="Tahoma"/>
                <a:cs typeface="Tahoma"/>
                <a:sym typeface="Tahoma"/>
              </a:rPr>
              <a:t>Returns (Earnings)</a:t>
            </a:r>
            <a:endParaRPr/>
          </a:p>
          <a:p>
            <a:pPr indent="-225425" lvl="0" marL="225425" marR="0" rtl="0" algn="l">
              <a:spcBef>
                <a:spcPts val="0"/>
              </a:spcBef>
              <a:spcAft>
                <a:spcPts val="0"/>
              </a:spcAft>
              <a:buClr>
                <a:srgbClr val="000000"/>
              </a:buClr>
              <a:buSzPts val="2200"/>
              <a:buFont typeface="Tahoma"/>
              <a:buChar char="•"/>
            </a:pPr>
            <a:r>
              <a:rPr b="0" i="0" lang="en-US" sz="2200" u="none" cap="none" strike="noStrike">
                <a:solidFill>
                  <a:srgbClr val="000000"/>
                </a:solidFill>
                <a:latin typeface="Tahoma"/>
                <a:ea typeface="Tahoma"/>
                <a:cs typeface="Tahoma"/>
                <a:sym typeface="Tahoma"/>
              </a:rPr>
              <a:t> Automatic Transfer</a:t>
            </a:r>
            <a:endParaRPr/>
          </a:p>
          <a:p>
            <a:pPr indent="-225425" lvl="0" marL="225425" marR="0" rtl="0" algn="l">
              <a:spcBef>
                <a:spcPts val="0"/>
              </a:spcBef>
              <a:spcAft>
                <a:spcPts val="0"/>
              </a:spcAft>
              <a:buClr>
                <a:srgbClr val="000000"/>
              </a:buClr>
              <a:buSzPts val="2200"/>
              <a:buFont typeface="Tahoma"/>
              <a:buChar char="•"/>
            </a:pPr>
            <a:r>
              <a:rPr b="0" i="0" lang="en-US" sz="2200" u="none" cap="none" strike="noStrike">
                <a:solidFill>
                  <a:srgbClr val="000000"/>
                </a:solidFill>
                <a:latin typeface="Tahoma"/>
                <a:ea typeface="Tahoma"/>
                <a:cs typeface="Tahoma"/>
                <a:sym typeface="Tahoma"/>
              </a:rPr>
              <a:t> Direct Deposit</a:t>
            </a:r>
            <a:endParaRPr b="0" i="0" sz="900" u="none" cap="none" strike="noStrike">
              <a:solidFill>
                <a:srgbClr val="000000"/>
              </a:solidFill>
              <a:latin typeface="Arial"/>
              <a:ea typeface="Arial"/>
              <a:cs typeface="Arial"/>
              <a:sym typeface="Arial"/>
            </a:endParaRPr>
          </a:p>
        </p:txBody>
      </p:sp>
      <p:sp>
        <p:nvSpPr>
          <p:cNvPr id="668" name="Google Shape;668;p47"/>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669" name="Google Shape;669;p47"/>
          <p:cNvSpPr txBox="1"/>
          <p:nvPr/>
        </p:nvSpPr>
        <p:spPr>
          <a:xfrm>
            <a:off x="568325" y="614363"/>
            <a:ext cx="72390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50B48C"/>
                </a:solidFill>
                <a:latin typeface="Times"/>
                <a:ea typeface="Times"/>
                <a:cs typeface="Times"/>
                <a:sym typeface="Times"/>
              </a:rPr>
              <a:t>Shopping for a Savings Account</a:t>
            </a:r>
            <a:endParaRPr/>
          </a:p>
        </p:txBody>
      </p:sp>
      <p:pic>
        <p:nvPicPr>
          <p:cNvPr id="670" name="Google Shape;670;p47"/>
          <p:cNvPicPr preferRelativeResize="0"/>
          <p:nvPr/>
        </p:nvPicPr>
        <p:blipFill rotWithShape="1">
          <a:blip r:embed="rId3">
            <a:alphaModFix/>
          </a:blip>
          <a:srcRect b="0" l="0" r="0" t="0"/>
          <a:stretch/>
        </p:blipFill>
        <p:spPr>
          <a:xfrm>
            <a:off x="7817958" y="739369"/>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8"/>
          <p:cNvSpPr txBox="1"/>
          <p:nvPr/>
        </p:nvSpPr>
        <p:spPr>
          <a:xfrm>
            <a:off x="33338" y="685800"/>
            <a:ext cx="73152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Opening a Savings Account</a:t>
            </a:r>
            <a:endParaRPr/>
          </a:p>
        </p:txBody>
      </p:sp>
      <p:sp>
        <p:nvSpPr>
          <p:cNvPr id="677" name="Google Shape;677;p48"/>
          <p:cNvSpPr/>
          <p:nvPr/>
        </p:nvSpPr>
        <p:spPr>
          <a:xfrm>
            <a:off x="2667000" y="6477000"/>
            <a:ext cx="6248400" cy="152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900" u="none" cap="none" strike="noStrike">
              <a:solidFill>
                <a:schemeClr val="dk2"/>
              </a:solidFill>
              <a:latin typeface="Tahoma"/>
              <a:ea typeface="Tahoma"/>
              <a:cs typeface="Tahoma"/>
              <a:sym typeface="Tahoma"/>
            </a:endParaRPr>
          </a:p>
        </p:txBody>
      </p:sp>
      <p:sp>
        <p:nvSpPr>
          <p:cNvPr id="678" name="Google Shape;678;p48"/>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679" name="Google Shape;679;p48"/>
          <p:cNvPicPr preferRelativeResize="0"/>
          <p:nvPr/>
        </p:nvPicPr>
        <p:blipFill rotWithShape="1">
          <a:blip r:embed="rId3">
            <a:alphaModFix/>
          </a:blip>
          <a:srcRect b="0" l="0" r="0" t="0"/>
          <a:stretch/>
        </p:blipFill>
        <p:spPr>
          <a:xfrm>
            <a:off x="1470025" y="1676400"/>
            <a:ext cx="6248400" cy="3989388"/>
          </a:xfrm>
          <a:prstGeom prst="rect">
            <a:avLst/>
          </a:prstGeom>
          <a:noFill/>
          <a:ln>
            <a:noFill/>
          </a:ln>
        </p:spPr>
      </p:pic>
      <p:pic>
        <p:nvPicPr>
          <p:cNvPr id="680" name="Google Shape;680;p48"/>
          <p:cNvPicPr preferRelativeResize="0"/>
          <p:nvPr/>
        </p:nvPicPr>
        <p:blipFill rotWithShape="1">
          <a:blip r:embed="rId4">
            <a:alphaModFix/>
          </a:blip>
          <a:srcRect b="0" l="0" r="0" t="0"/>
          <a:stretch/>
        </p:blipFill>
        <p:spPr>
          <a:xfrm>
            <a:off x="7320185" y="837941"/>
            <a:ext cx="511175" cy="511175"/>
          </a:xfrm>
          <a:prstGeom prst="rect">
            <a:avLst/>
          </a:prstGeom>
          <a:noFill/>
          <a:ln>
            <a:noFill/>
          </a:ln>
        </p:spPr>
      </p:pic>
      <p:pic>
        <p:nvPicPr>
          <p:cNvPr id="681" name="Google Shape;681;p48"/>
          <p:cNvPicPr preferRelativeResize="0"/>
          <p:nvPr/>
        </p:nvPicPr>
        <p:blipFill rotWithShape="1">
          <a:blip r:embed="rId5">
            <a:alphaModFix/>
          </a:blip>
          <a:srcRect b="0" l="0" r="0" t="0"/>
          <a:stretch/>
        </p:blipFill>
        <p:spPr>
          <a:xfrm>
            <a:off x="7718425" y="5257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9"/>
          <p:cNvSpPr/>
          <p:nvPr/>
        </p:nvSpPr>
        <p:spPr>
          <a:xfrm>
            <a:off x="2819400" y="6477000"/>
            <a:ext cx="60960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7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688" name="Google Shape;688;p49"/>
          <p:cNvSpPr txBox="1"/>
          <p:nvPr/>
        </p:nvSpPr>
        <p:spPr>
          <a:xfrm>
            <a:off x="19050" y="685800"/>
            <a:ext cx="48768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Bank Statements</a:t>
            </a:r>
            <a:endParaRPr/>
          </a:p>
        </p:txBody>
      </p:sp>
      <p:pic>
        <p:nvPicPr>
          <p:cNvPr descr="SavingsStatement" id="689" name="Google Shape;689;p49"/>
          <p:cNvPicPr preferRelativeResize="0"/>
          <p:nvPr/>
        </p:nvPicPr>
        <p:blipFill rotWithShape="1">
          <a:blip r:embed="rId3">
            <a:alphaModFix/>
          </a:blip>
          <a:srcRect b="0" l="0" r="0" t="0"/>
          <a:stretch/>
        </p:blipFill>
        <p:spPr>
          <a:xfrm>
            <a:off x="1403350" y="1524000"/>
            <a:ext cx="6324600" cy="4119563"/>
          </a:xfrm>
          <a:prstGeom prst="rect">
            <a:avLst/>
          </a:prstGeom>
          <a:noFill/>
          <a:ln>
            <a:noFill/>
          </a:ln>
        </p:spPr>
      </p:pic>
      <p:sp>
        <p:nvSpPr>
          <p:cNvPr id="690" name="Google Shape;690;p49"/>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691" name="Google Shape;691;p49"/>
          <p:cNvPicPr preferRelativeResize="0"/>
          <p:nvPr/>
        </p:nvPicPr>
        <p:blipFill rotWithShape="1">
          <a:blip r:embed="rId4">
            <a:alphaModFix/>
          </a:blip>
          <a:srcRect b="0" l="0" r="0" t="0"/>
          <a:stretch/>
        </p:blipFill>
        <p:spPr>
          <a:xfrm>
            <a:off x="7848600" y="764732"/>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0"/>
          <p:cNvSpPr/>
          <p:nvPr/>
        </p:nvSpPr>
        <p:spPr>
          <a:xfrm>
            <a:off x="2819400" y="6477000"/>
            <a:ext cx="60960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7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698" name="Google Shape;698;p50"/>
          <p:cNvSpPr txBox="1"/>
          <p:nvPr/>
        </p:nvSpPr>
        <p:spPr>
          <a:xfrm>
            <a:off x="19050" y="685800"/>
            <a:ext cx="48768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50B48C"/>
                </a:solidFill>
                <a:latin typeface="Times"/>
                <a:ea typeface="Times"/>
                <a:cs typeface="Times"/>
                <a:sym typeface="Times"/>
              </a:rPr>
              <a:t>In Summary…</a:t>
            </a:r>
            <a:endParaRPr b="1" i="0" sz="4000" u="none" cap="none" strike="noStrike">
              <a:solidFill>
                <a:srgbClr val="50B48C"/>
              </a:solidFill>
              <a:latin typeface="Times"/>
              <a:ea typeface="Times"/>
              <a:cs typeface="Times"/>
              <a:sym typeface="Times"/>
            </a:endParaRPr>
          </a:p>
        </p:txBody>
      </p:sp>
      <p:sp>
        <p:nvSpPr>
          <p:cNvPr id="699" name="Google Shape;699;p50"/>
          <p:cNvSpPr txBox="1"/>
          <p:nvPr/>
        </p:nvSpPr>
        <p:spPr>
          <a:xfrm>
            <a:off x="161925" y="6369050"/>
            <a:ext cx="4064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700" name="Google Shape;700;p50"/>
          <p:cNvSpPr/>
          <p:nvPr/>
        </p:nvSpPr>
        <p:spPr>
          <a:xfrm>
            <a:off x="772633" y="1828800"/>
            <a:ext cx="784860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C0C0C"/>
                </a:solidFill>
                <a:latin typeface="Tahoma"/>
                <a:ea typeface="Tahoma"/>
                <a:cs typeface="Tahoma"/>
                <a:sym typeface="Tahoma"/>
              </a:rPr>
              <a:t>Activity 1		Why Do You Need A Bank?</a:t>
            </a:r>
            <a:endParaRPr/>
          </a:p>
          <a:p>
            <a:pPr indent="0" lvl="0" marL="0" marR="0" rtl="0" algn="r">
              <a:spcBef>
                <a:spcPts val="0"/>
              </a:spcBef>
              <a:spcAft>
                <a:spcPts val="0"/>
              </a:spcAft>
              <a:buNone/>
            </a:pPr>
            <a:r>
              <a:t/>
            </a:r>
            <a:endParaRPr b="0" i="0" sz="2400" u="none" cap="none" strike="noStrike">
              <a:solidFill>
                <a:srgbClr val="0C0C0C"/>
              </a:solidFill>
              <a:latin typeface="Tahoma"/>
              <a:ea typeface="Tahoma"/>
              <a:cs typeface="Tahoma"/>
              <a:sym typeface="Tahoma"/>
            </a:endParaRPr>
          </a:p>
          <a:p>
            <a:pPr indent="0" lvl="0" marL="0" marR="0" rtl="0" algn="l">
              <a:spcBef>
                <a:spcPts val="0"/>
              </a:spcBef>
              <a:spcAft>
                <a:spcPts val="0"/>
              </a:spcAft>
              <a:buNone/>
            </a:pPr>
            <a:r>
              <a:t/>
            </a:r>
            <a:endParaRPr b="0" i="0" sz="2400" u="none" cap="none" strike="noStrike">
              <a:solidFill>
                <a:srgbClr val="0C0C0C"/>
              </a:solidFill>
              <a:latin typeface="Tahoma"/>
              <a:ea typeface="Tahoma"/>
              <a:cs typeface="Tahoma"/>
              <a:sym typeface="Tahoma"/>
            </a:endParaRPr>
          </a:p>
          <a:p>
            <a:pPr indent="0" lvl="0" marL="0" marR="0" rtl="0" algn="l">
              <a:spcBef>
                <a:spcPts val="0"/>
              </a:spcBef>
              <a:spcAft>
                <a:spcPts val="0"/>
              </a:spcAft>
              <a:buNone/>
            </a:pPr>
            <a:r>
              <a:rPr b="0" i="0" lang="en-US" sz="2400" u="none" cap="none" strike="noStrike">
                <a:solidFill>
                  <a:srgbClr val="50B48C"/>
                </a:solidFill>
                <a:latin typeface="Tahoma"/>
                <a:ea typeface="Tahoma"/>
                <a:cs typeface="Tahoma"/>
                <a:sym typeface="Tahoma"/>
              </a:rPr>
              <a:t>Activity 2		The Many Services of a Bank</a:t>
            </a:r>
            <a:endParaRPr/>
          </a:p>
          <a:p>
            <a:pPr indent="0" lvl="0" marL="0" marR="0" rtl="0" algn="l">
              <a:spcBef>
                <a:spcPts val="0"/>
              </a:spcBef>
              <a:spcAft>
                <a:spcPts val="0"/>
              </a:spcAft>
              <a:buNone/>
            </a:pPr>
            <a:r>
              <a:t/>
            </a:r>
            <a:endParaRPr b="0" i="0" sz="2400" u="none" cap="none" strike="noStrike">
              <a:solidFill>
                <a:srgbClr val="50B48C"/>
              </a:solidFill>
              <a:latin typeface="Tahoma"/>
              <a:ea typeface="Tahoma"/>
              <a:cs typeface="Tahoma"/>
              <a:sym typeface="Tahoma"/>
            </a:endParaRPr>
          </a:p>
          <a:p>
            <a:pPr indent="0" lvl="0" marL="0" marR="0" rtl="0" algn="l">
              <a:spcBef>
                <a:spcPts val="0"/>
              </a:spcBef>
              <a:spcAft>
                <a:spcPts val="0"/>
              </a:spcAft>
              <a:buNone/>
            </a:pPr>
            <a:r>
              <a:t/>
            </a:r>
            <a:endParaRPr b="0" i="0" sz="2400" u="none" cap="none" strike="noStrike">
              <a:solidFill>
                <a:srgbClr val="50B48C"/>
              </a:solidFill>
              <a:latin typeface="Tahoma"/>
              <a:ea typeface="Tahoma"/>
              <a:cs typeface="Tahoma"/>
              <a:sym typeface="Tahoma"/>
            </a:endParaRPr>
          </a:p>
          <a:p>
            <a:pPr indent="0" lvl="0" marL="0" marR="0" rtl="0" algn="l">
              <a:spcBef>
                <a:spcPts val="0"/>
              </a:spcBef>
              <a:spcAft>
                <a:spcPts val="0"/>
              </a:spcAft>
              <a:buNone/>
            </a:pPr>
            <a:r>
              <a:rPr b="0" i="0" lang="en-US" sz="2400" u="none" cap="none" strike="noStrike">
                <a:solidFill>
                  <a:srgbClr val="0C0C0C"/>
                </a:solidFill>
                <a:latin typeface="Tahoma"/>
                <a:ea typeface="Tahoma"/>
                <a:cs typeface="Tahoma"/>
                <a:sym typeface="Tahoma"/>
              </a:rPr>
              <a:t>Activity 3		Checking Accounts 101</a:t>
            </a:r>
            <a:endParaRPr/>
          </a:p>
          <a:p>
            <a:pPr indent="0" lvl="0" marL="0" marR="0" rtl="0" algn="l">
              <a:spcBef>
                <a:spcPts val="0"/>
              </a:spcBef>
              <a:spcAft>
                <a:spcPts val="0"/>
              </a:spcAft>
              <a:buNone/>
            </a:pPr>
            <a:r>
              <a:t/>
            </a:r>
            <a:endParaRPr b="0" i="0" sz="2400" u="none" cap="none" strike="noStrike">
              <a:solidFill>
                <a:srgbClr val="0C0C0C"/>
              </a:solidFill>
              <a:latin typeface="Tahoma"/>
              <a:ea typeface="Tahoma"/>
              <a:cs typeface="Tahoma"/>
              <a:sym typeface="Tahoma"/>
            </a:endParaRPr>
          </a:p>
          <a:p>
            <a:pPr indent="0" lvl="0" marL="0" marR="0" rtl="0" algn="l">
              <a:spcBef>
                <a:spcPts val="0"/>
              </a:spcBef>
              <a:spcAft>
                <a:spcPts val="0"/>
              </a:spcAft>
              <a:buNone/>
            </a:pPr>
            <a:r>
              <a:t/>
            </a:r>
            <a:endParaRPr b="0" i="0" sz="2400" u="none" cap="none" strike="noStrike">
              <a:solidFill>
                <a:srgbClr val="0C0C0C"/>
              </a:solidFill>
              <a:latin typeface="Tahoma"/>
              <a:ea typeface="Tahoma"/>
              <a:cs typeface="Tahoma"/>
              <a:sym typeface="Tahoma"/>
            </a:endParaRPr>
          </a:p>
          <a:p>
            <a:pPr indent="0" lvl="0" marL="0" marR="0" rtl="0" algn="l">
              <a:spcBef>
                <a:spcPts val="0"/>
              </a:spcBef>
              <a:spcAft>
                <a:spcPts val="0"/>
              </a:spcAft>
              <a:buNone/>
            </a:pPr>
            <a:r>
              <a:rPr b="0" i="0" lang="en-US" sz="2400" u="none" cap="none" strike="noStrike">
                <a:solidFill>
                  <a:srgbClr val="50B48C"/>
                </a:solidFill>
                <a:latin typeface="Tahoma"/>
                <a:ea typeface="Tahoma"/>
                <a:cs typeface="Tahoma"/>
                <a:sym typeface="Tahoma"/>
              </a:rPr>
              <a:t>Activity 4                Savings Accounts</a:t>
            </a:r>
            <a:endParaRPr/>
          </a:p>
        </p:txBody>
      </p:sp>
      <p:pic>
        <p:nvPicPr>
          <p:cNvPr id="701" name="Google Shape;701;p50"/>
          <p:cNvPicPr preferRelativeResize="0"/>
          <p:nvPr/>
        </p:nvPicPr>
        <p:blipFill rotWithShape="1">
          <a:blip r:embed="rId3">
            <a:alphaModFix/>
          </a:blip>
          <a:srcRect b="0" l="0" r="0" t="0"/>
          <a:stretch/>
        </p:blipFill>
        <p:spPr>
          <a:xfrm>
            <a:off x="8011633"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0"/>
                                        <p:tgtEl>
                                          <p:spTgt spid="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6"/>
          <p:cNvSpPr txBox="1"/>
          <p:nvPr>
            <p:ph type="title"/>
          </p:nvPr>
        </p:nvSpPr>
        <p:spPr>
          <a:xfrm>
            <a:off x="533400" y="914400"/>
            <a:ext cx="7024688" cy="5699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Purposes of a Bank</a:t>
            </a:r>
            <a:endParaRPr/>
          </a:p>
        </p:txBody>
      </p:sp>
      <p:sp>
        <p:nvSpPr>
          <p:cNvPr id="291" name="Google Shape;291;p16"/>
          <p:cNvSpPr txBox="1"/>
          <p:nvPr>
            <p:ph idx="1" type="body"/>
          </p:nvPr>
        </p:nvSpPr>
        <p:spPr>
          <a:xfrm>
            <a:off x="609600" y="1828800"/>
            <a:ext cx="8064500" cy="3290888"/>
          </a:xfrm>
          <a:prstGeom prst="rect">
            <a:avLst/>
          </a:prstGeom>
          <a:noFill/>
          <a:ln>
            <a:noFill/>
          </a:ln>
        </p:spPr>
        <p:txBody>
          <a:bodyPr anchorCtr="0" anchor="t" bIns="45700" lIns="91425" spcFirstLastPara="1" rIns="91425" wrap="square" tIns="45700">
            <a:noAutofit/>
          </a:bodyPr>
          <a:lstStyle/>
          <a:p>
            <a:pPr indent="-273050" lvl="0" marL="342900" rtl="0" algn="l">
              <a:spcBef>
                <a:spcPts val="0"/>
              </a:spcBef>
              <a:spcAft>
                <a:spcPts val="0"/>
              </a:spcAft>
              <a:buSzPts val="1824"/>
              <a:buChar char="🞇"/>
            </a:pPr>
            <a:r>
              <a:rPr lang="en-US">
                <a:solidFill>
                  <a:schemeClr val="dk1"/>
                </a:solidFill>
                <a:latin typeface="Tahoma"/>
                <a:ea typeface="Tahoma"/>
                <a:cs typeface="Tahoma"/>
                <a:sym typeface="Tahoma"/>
              </a:rPr>
              <a:t>A bank is a financial institution which is involved in borrowing and lending money. Banks take customer deposits and pay back in interest. </a:t>
            </a:r>
            <a:endParaRPr/>
          </a:p>
          <a:p>
            <a:pPr indent="-157226" lvl="0" marL="342900" rtl="0" algn="l">
              <a:spcBef>
                <a:spcPts val="480"/>
              </a:spcBef>
              <a:spcAft>
                <a:spcPts val="0"/>
              </a:spcAft>
              <a:buSzPts val="1824"/>
              <a:buNone/>
            </a:pPr>
            <a:r>
              <a:t/>
            </a:r>
            <a:endParaRPr>
              <a:solidFill>
                <a:schemeClr val="dk1"/>
              </a:solidFill>
              <a:latin typeface="Tahoma"/>
              <a:ea typeface="Tahoma"/>
              <a:cs typeface="Tahoma"/>
              <a:sym typeface="Tahoma"/>
            </a:endParaRPr>
          </a:p>
          <a:p>
            <a:pPr indent="-273050" lvl="0" marL="342900" rtl="0" algn="l">
              <a:spcBef>
                <a:spcPts val="480"/>
              </a:spcBef>
              <a:spcAft>
                <a:spcPts val="0"/>
              </a:spcAft>
              <a:buSzPts val="1824"/>
              <a:buChar char="🞇"/>
            </a:pPr>
            <a:r>
              <a:rPr lang="en-US">
                <a:solidFill>
                  <a:schemeClr val="dk1"/>
                </a:solidFill>
                <a:latin typeface="Tahoma"/>
                <a:ea typeface="Tahoma"/>
                <a:cs typeface="Tahoma"/>
                <a:sym typeface="Tahoma"/>
              </a:rPr>
              <a:t>Banks allow you to deposit, save and take loans. </a:t>
            </a:r>
            <a:endParaRPr/>
          </a:p>
        </p:txBody>
      </p:sp>
      <p:pic>
        <p:nvPicPr>
          <p:cNvPr descr="C:\Users\LenovoOwner\AppData\Local\Microsoft\Windows\Temporary Internet Files\Content.IE5\PAUJZ7ON\bw-bank[1].png" id="292" name="Google Shape;292;p16"/>
          <p:cNvPicPr preferRelativeResize="0"/>
          <p:nvPr/>
        </p:nvPicPr>
        <p:blipFill rotWithShape="1">
          <a:blip r:embed="rId3">
            <a:alphaModFix/>
          </a:blip>
          <a:srcRect b="0" l="0" r="0" t="0"/>
          <a:stretch/>
        </p:blipFill>
        <p:spPr>
          <a:xfrm>
            <a:off x="5334000" y="4114800"/>
            <a:ext cx="2133600" cy="2133600"/>
          </a:xfrm>
          <a:prstGeom prst="rect">
            <a:avLst/>
          </a:prstGeom>
          <a:noFill/>
          <a:ln>
            <a:noFill/>
          </a:ln>
        </p:spPr>
      </p:pic>
      <p:pic>
        <p:nvPicPr>
          <p:cNvPr id="293" name="Google Shape;293;p16"/>
          <p:cNvPicPr preferRelativeResize="0"/>
          <p:nvPr/>
        </p:nvPicPr>
        <p:blipFill rotWithShape="1">
          <a:blip r:embed="rId4">
            <a:alphaModFix/>
          </a:blip>
          <a:srcRect b="0" l="0" r="0" t="0"/>
          <a:stretch/>
        </p:blipFill>
        <p:spPr>
          <a:xfrm>
            <a:off x="8001000" y="762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ph idx="1" type="body"/>
          </p:nvPr>
        </p:nvSpPr>
        <p:spPr>
          <a:xfrm>
            <a:off x="457200" y="1600200"/>
            <a:ext cx="8077200" cy="4495800"/>
          </a:xfrm>
          <a:prstGeom prst="rect">
            <a:avLst/>
          </a:prstGeom>
          <a:noFill/>
          <a:ln>
            <a:noFill/>
          </a:ln>
        </p:spPr>
        <p:txBody>
          <a:bodyPr anchorCtr="0" anchor="t" bIns="45700" lIns="91425" spcFirstLastPara="1" rIns="91425" wrap="square" tIns="45700">
            <a:noAutofit/>
          </a:bodyPr>
          <a:lstStyle/>
          <a:p>
            <a:pPr indent="-273050" lvl="0" marL="342900" rtl="0" algn="l">
              <a:spcBef>
                <a:spcPts val="0"/>
              </a:spcBef>
              <a:spcAft>
                <a:spcPts val="0"/>
              </a:spcAft>
              <a:buSzPts val="1824"/>
              <a:buChar char="🞇"/>
            </a:pPr>
            <a:r>
              <a:rPr b="1" lang="en-US">
                <a:solidFill>
                  <a:schemeClr val="dk1"/>
                </a:solidFill>
                <a:latin typeface="Tahoma"/>
                <a:ea typeface="Tahoma"/>
                <a:cs typeface="Tahoma"/>
                <a:sym typeface="Tahoma"/>
              </a:rPr>
              <a:t>Similarities: </a:t>
            </a:r>
            <a:r>
              <a:rPr lang="en-US">
                <a:solidFill>
                  <a:schemeClr val="dk1"/>
                </a:solidFill>
                <a:latin typeface="Tahoma"/>
                <a:ea typeface="Tahoma"/>
                <a:cs typeface="Tahoma"/>
                <a:sym typeface="Tahoma"/>
              </a:rPr>
              <a:t>both offer financial services (checking &amp; savings accounts, Certificates of Deposit, loans, credit cards)</a:t>
            </a:r>
            <a:endParaRPr/>
          </a:p>
          <a:p>
            <a:pPr indent="-157226" lvl="0" marL="342900" rtl="0" algn="l">
              <a:spcBef>
                <a:spcPts val="480"/>
              </a:spcBef>
              <a:spcAft>
                <a:spcPts val="0"/>
              </a:spcAft>
              <a:buSzPts val="1824"/>
              <a:buNone/>
            </a:pPr>
            <a:r>
              <a:t/>
            </a:r>
            <a:endParaRPr>
              <a:solidFill>
                <a:schemeClr val="dk1"/>
              </a:solidFill>
              <a:latin typeface="Tahoma"/>
              <a:ea typeface="Tahoma"/>
              <a:cs typeface="Tahoma"/>
              <a:sym typeface="Tahoma"/>
            </a:endParaRPr>
          </a:p>
          <a:p>
            <a:pPr indent="-273050" lvl="0" marL="342900" rtl="0" algn="l">
              <a:spcBef>
                <a:spcPts val="480"/>
              </a:spcBef>
              <a:spcAft>
                <a:spcPts val="0"/>
              </a:spcAft>
              <a:buSzPts val="1824"/>
              <a:buChar char="🞇"/>
            </a:pPr>
            <a:r>
              <a:rPr b="1" lang="en-US">
                <a:solidFill>
                  <a:schemeClr val="dk1"/>
                </a:solidFill>
                <a:latin typeface="Tahoma"/>
                <a:ea typeface="Tahoma"/>
                <a:cs typeface="Tahoma"/>
                <a:sym typeface="Tahoma"/>
              </a:rPr>
              <a:t>Credit Unions: </a:t>
            </a:r>
            <a:endParaRPr/>
          </a:p>
          <a:p>
            <a:pPr indent="-273050" lvl="1" marL="639763" rtl="0" algn="l">
              <a:spcBef>
                <a:spcPts val="440"/>
              </a:spcBef>
              <a:spcAft>
                <a:spcPts val="0"/>
              </a:spcAft>
              <a:buSzPts val="1672"/>
              <a:buChar char="🞇"/>
            </a:pPr>
            <a:r>
              <a:rPr lang="en-US">
                <a:solidFill>
                  <a:schemeClr val="dk1"/>
                </a:solidFill>
                <a:latin typeface="Tahoma"/>
                <a:ea typeface="Tahoma"/>
                <a:cs typeface="Tahoma"/>
                <a:sym typeface="Tahoma"/>
              </a:rPr>
              <a:t>Nonprofit institutions that are member-focused. </a:t>
            </a:r>
            <a:endParaRPr/>
          </a:p>
          <a:p>
            <a:pPr indent="-273050" lvl="1" marL="639763" rtl="0" algn="l">
              <a:spcBef>
                <a:spcPts val="440"/>
              </a:spcBef>
              <a:spcAft>
                <a:spcPts val="0"/>
              </a:spcAft>
              <a:buSzPts val="1672"/>
              <a:buChar char="🞇"/>
            </a:pPr>
            <a:r>
              <a:rPr lang="en-US">
                <a:solidFill>
                  <a:schemeClr val="dk1"/>
                </a:solidFill>
                <a:latin typeface="Tahoma"/>
                <a:ea typeface="Tahoma"/>
                <a:cs typeface="Tahoma"/>
                <a:sym typeface="Tahoma"/>
              </a:rPr>
              <a:t>Members pool money and that provides funds. </a:t>
            </a:r>
            <a:endParaRPr/>
          </a:p>
          <a:p>
            <a:pPr indent="-273050" lvl="1" marL="639763" rtl="0" algn="l">
              <a:spcBef>
                <a:spcPts val="440"/>
              </a:spcBef>
              <a:spcAft>
                <a:spcPts val="0"/>
              </a:spcAft>
              <a:buSzPts val="1672"/>
              <a:buChar char="🞇"/>
            </a:pPr>
            <a:r>
              <a:rPr lang="en-US">
                <a:solidFill>
                  <a:schemeClr val="dk1"/>
                </a:solidFill>
                <a:latin typeface="Tahoma"/>
                <a:ea typeface="Tahoma"/>
                <a:cs typeface="Tahoma"/>
                <a:sym typeface="Tahoma"/>
              </a:rPr>
              <a:t>Owned and operated by members </a:t>
            </a:r>
            <a:endParaRPr/>
          </a:p>
          <a:p>
            <a:pPr indent="-273050" lvl="1" marL="639763" rtl="0" algn="l">
              <a:spcBef>
                <a:spcPts val="440"/>
              </a:spcBef>
              <a:spcAft>
                <a:spcPts val="0"/>
              </a:spcAft>
              <a:buSzPts val="1672"/>
              <a:buChar char="🞇"/>
            </a:pPr>
            <a:r>
              <a:rPr lang="en-US">
                <a:solidFill>
                  <a:schemeClr val="dk1"/>
                </a:solidFill>
                <a:latin typeface="Tahoma"/>
                <a:ea typeface="Tahoma"/>
                <a:cs typeface="Tahoma"/>
                <a:sym typeface="Tahoma"/>
              </a:rPr>
              <a:t>Usually have higher interest rates</a:t>
            </a:r>
            <a:endParaRPr/>
          </a:p>
          <a:p>
            <a:pPr indent="-273050" lvl="1" marL="639763" rtl="0" algn="l">
              <a:spcBef>
                <a:spcPts val="440"/>
              </a:spcBef>
              <a:spcAft>
                <a:spcPts val="0"/>
              </a:spcAft>
              <a:buSzPts val="1672"/>
              <a:buChar char="🞇"/>
            </a:pPr>
            <a:r>
              <a:rPr lang="en-US">
                <a:solidFill>
                  <a:schemeClr val="dk1"/>
                </a:solidFill>
                <a:latin typeface="Tahoma"/>
                <a:ea typeface="Tahoma"/>
                <a:cs typeface="Tahoma"/>
                <a:sym typeface="Tahoma"/>
              </a:rPr>
              <a:t>Smaller and have fewer services than banks </a:t>
            </a:r>
            <a:endParaRPr/>
          </a:p>
        </p:txBody>
      </p:sp>
      <p:sp>
        <p:nvSpPr>
          <p:cNvPr id="299" name="Google Shape;299;p17"/>
          <p:cNvSpPr txBox="1"/>
          <p:nvPr>
            <p:ph type="title"/>
          </p:nvPr>
        </p:nvSpPr>
        <p:spPr>
          <a:xfrm>
            <a:off x="533400" y="762000"/>
            <a:ext cx="7024688" cy="722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Banks vs. Credit Union</a:t>
            </a:r>
            <a:endParaRPr/>
          </a:p>
        </p:txBody>
      </p:sp>
      <p:pic>
        <p:nvPicPr>
          <p:cNvPr descr="C:\Users\LenovoOwner\AppData\Local\Microsoft\Windows\Temporary Internet Files\Content.IE5\PAUJZ7ON\CONSUMERCREDITUNION1[1].jpg" id="300" name="Google Shape;300;p17"/>
          <p:cNvPicPr preferRelativeResize="0"/>
          <p:nvPr/>
        </p:nvPicPr>
        <p:blipFill rotWithShape="1">
          <a:blip r:embed="rId3">
            <a:alphaModFix/>
          </a:blip>
          <a:srcRect b="0" l="0" r="0" t="0"/>
          <a:stretch/>
        </p:blipFill>
        <p:spPr>
          <a:xfrm>
            <a:off x="5943600" y="5638800"/>
            <a:ext cx="1597025" cy="877888"/>
          </a:xfrm>
          <a:prstGeom prst="rect">
            <a:avLst/>
          </a:prstGeom>
          <a:noFill/>
          <a:ln>
            <a:noFill/>
          </a:ln>
        </p:spPr>
      </p:pic>
      <p:pic>
        <p:nvPicPr>
          <p:cNvPr descr="C:\Users\LenovoOwner\AppData\Local\Microsoft\Windows\Temporary Internet Files\Content.IE5\41IN7RC8\4691019323_5941171fc4_z[1].jpg" id="301" name="Google Shape;301;p17"/>
          <p:cNvPicPr preferRelativeResize="0"/>
          <p:nvPr/>
        </p:nvPicPr>
        <p:blipFill rotWithShape="1">
          <a:blip r:embed="rId4">
            <a:alphaModFix/>
          </a:blip>
          <a:srcRect b="0" l="0" r="0" t="0"/>
          <a:stretch/>
        </p:blipFill>
        <p:spPr>
          <a:xfrm>
            <a:off x="7315200" y="3352800"/>
            <a:ext cx="1347996" cy="2135440"/>
          </a:xfrm>
          <a:prstGeom prst="rect">
            <a:avLst/>
          </a:prstGeom>
          <a:noFill/>
          <a:ln>
            <a:noFill/>
          </a:ln>
        </p:spPr>
      </p:pic>
      <p:pic>
        <p:nvPicPr>
          <p:cNvPr id="302" name="Google Shape;302;p17"/>
          <p:cNvPicPr preferRelativeResize="0"/>
          <p:nvPr/>
        </p:nvPicPr>
        <p:blipFill rotWithShape="1">
          <a:blip r:embed="rId5">
            <a:alphaModFix/>
          </a:blip>
          <a:srcRect b="0" l="0" r="0" t="0"/>
          <a:stretch/>
        </p:blipFill>
        <p:spPr>
          <a:xfrm>
            <a:off x="7989888" y="762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nvSpPr>
        <p:spPr>
          <a:xfrm>
            <a:off x="828675" y="1066800"/>
            <a:ext cx="7367588" cy="1570038"/>
          </a:xfrm>
          <a:prstGeom prst="rect">
            <a:avLst/>
          </a:prstGeom>
          <a:noFill/>
          <a:ln>
            <a:noFill/>
          </a:ln>
        </p:spPr>
        <p:txBody>
          <a:bodyPr anchorCtr="0" anchor="t" bIns="45700" lIns="91425" spcFirstLastPara="1" rIns="91425" wrap="square" tIns="45700">
            <a:spAutoFit/>
          </a:bodyPr>
          <a:lstStyle/>
          <a:p>
            <a:pPr indent="-234950" lvl="0" marL="234950" marR="0" rtl="0" algn="ctr">
              <a:spcBef>
                <a:spcPts val="0"/>
              </a:spcBef>
              <a:spcAft>
                <a:spcPts val="0"/>
              </a:spcAft>
              <a:buNone/>
            </a:pPr>
            <a:r>
              <a:t/>
            </a:r>
            <a:endParaRPr b="1" i="0" sz="2400" u="none" cap="none" strike="noStrike">
              <a:solidFill>
                <a:srgbClr val="3357B0"/>
              </a:solidFill>
              <a:latin typeface="Tahoma"/>
              <a:ea typeface="Tahoma"/>
              <a:cs typeface="Tahoma"/>
              <a:sym typeface="Tahoma"/>
            </a:endParaRPr>
          </a:p>
          <a:p>
            <a:pPr indent="-234950" lvl="0" marL="234950" marR="0" rtl="0" algn="ctr">
              <a:spcBef>
                <a:spcPts val="0"/>
              </a:spcBef>
              <a:spcAft>
                <a:spcPts val="0"/>
              </a:spcAft>
              <a:buNone/>
            </a:pPr>
            <a:r>
              <a:t/>
            </a:r>
            <a:endParaRPr b="1" i="0" sz="2400" u="none" cap="none" strike="noStrike">
              <a:solidFill>
                <a:srgbClr val="3357B0"/>
              </a:solidFill>
              <a:latin typeface="Tahoma"/>
              <a:ea typeface="Tahoma"/>
              <a:cs typeface="Tahoma"/>
              <a:sym typeface="Tahoma"/>
            </a:endParaRPr>
          </a:p>
          <a:p>
            <a:pPr indent="-234950" lvl="0" marL="234950" marR="0" rtl="0" algn="l">
              <a:spcBef>
                <a:spcPts val="0"/>
              </a:spcBef>
              <a:spcAft>
                <a:spcPts val="0"/>
              </a:spcAft>
              <a:buNone/>
            </a:pPr>
            <a:r>
              <a:rPr b="1" i="0" lang="en-US" sz="2400" u="none" cap="none" strike="noStrike">
                <a:solidFill>
                  <a:srgbClr val="002D5B"/>
                </a:solidFill>
                <a:latin typeface="Tahoma"/>
                <a:ea typeface="Tahoma"/>
                <a:cs typeface="Tahoma"/>
                <a:sym typeface="Tahoma"/>
              </a:rPr>
              <a:t>COMMERCIAL BANKS              CREDIT UNIONS</a:t>
            </a:r>
            <a:endParaRPr/>
          </a:p>
          <a:p>
            <a:pPr indent="-234950" lvl="0" marL="234950" marR="0" rtl="0" algn="ctr">
              <a:spcBef>
                <a:spcPts val="0"/>
              </a:spcBef>
              <a:spcAft>
                <a:spcPts val="0"/>
              </a:spcAft>
              <a:buNone/>
            </a:pPr>
            <a:r>
              <a:t/>
            </a:r>
            <a:endParaRPr b="1" i="0" sz="2400" u="none" cap="none" strike="noStrike">
              <a:solidFill>
                <a:srgbClr val="3357B0"/>
              </a:solidFill>
              <a:latin typeface="Tahoma"/>
              <a:ea typeface="Tahoma"/>
              <a:cs typeface="Tahoma"/>
              <a:sym typeface="Tahoma"/>
            </a:endParaRPr>
          </a:p>
        </p:txBody>
      </p:sp>
      <p:sp>
        <p:nvSpPr>
          <p:cNvPr id="309" name="Google Shape;309;p18"/>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pic>
        <p:nvPicPr>
          <p:cNvPr id="310" name="Google Shape;310;p18"/>
          <p:cNvPicPr preferRelativeResize="0"/>
          <p:nvPr/>
        </p:nvPicPr>
        <p:blipFill rotWithShape="1">
          <a:blip r:embed="rId3">
            <a:alphaModFix/>
          </a:blip>
          <a:srcRect b="0" l="0" r="0" t="0"/>
          <a:stretch/>
        </p:blipFill>
        <p:spPr>
          <a:xfrm>
            <a:off x="5100638" y="2533650"/>
            <a:ext cx="2976562" cy="14636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11" name="Google Shape;311;p18"/>
          <p:cNvSpPr txBox="1"/>
          <p:nvPr>
            <p:ph type="title"/>
          </p:nvPr>
        </p:nvSpPr>
        <p:spPr>
          <a:xfrm>
            <a:off x="525463" y="838200"/>
            <a:ext cx="8456612"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Safety of Financial Institutions</a:t>
            </a:r>
            <a:endParaRPr>
              <a:solidFill>
                <a:srgbClr val="50B48C"/>
              </a:solidFill>
              <a:latin typeface="Times"/>
              <a:ea typeface="Times"/>
              <a:cs typeface="Times"/>
              <a:sym typeface="Times"/>
            </a:endParaRPr>
          </a:p>
        </p:txBody>
      </p:sp>
      <p:sp>
        <p:nvSpPr>
          <p:cNvPr id="312" name="Google Shape;312;p18"/>
          <p:cNvSpPr txBox="1"/>
          <p:nvPr/>
        </p:nvSpPr>
        <p:spPr>
          <a:xfrm>
            <a:off x="762000" y="4179888"/>
            <a:ext cx="3452813" cy="1939925"/>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Provides deposit insurance for up to $250,000, per depositor per bank</a:t>
            </a:r>
            <a:endParaRPr/>
          </a:p>
          <a:p>
            <a:pPr indent="0" lvl="0" marL="0" marR="0" rtl="0" algn="ctr">
              <a:spcBef>
                <a:spcPts val="0"/>
              </a:spcBef>
              <a:spcAft>
                <a:spcPts val="0"/>
              </a:spcAft>
              <a:buNone/>
            </a:pPr>
            <a:r>
              <a:t/>
            </a:r>
            <a:endParaRPr b="0" i="0" sz="2000" u="none" cap="none" strike="noStrike">
              <a:solidFill>
                <a:schemeClr val="dk1"/>
              </a:solidFill>
              <a:latin typeface="Times"/>
              <a:ea typeface="Times"/>
              <a:cs typeface="Times"/>
              <a:sym typeface="Times"/>
            </a:endParaRPr>
          </a:p>
          <a:p>
            <a:pPr indent="-342900" lvl="0" marL="342900" marR="0" rtl="0" algn="ctr">
              <a:spcBef>
                <a:spcPts val="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Backed by the full faith and credit clause</a:t>
            </a:r>
            <a:endParaRPr/>
          </a:p>
        </p:txBody>
      </p:sp>
      <p:sp>
        <p:nvSpPr>
          <p:cNvPr id="313" name="Google Shape;313;p18"/>
          <p:cNvSpPr txBox="1"/>
          <p:nvPr/>
        </p:nvSpPr>
        <p:spPr>
          <a:xfrm>
            <a:off x="5257800" y="4246563"/>
            <a:ext cx="2938463" cy="163195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Provides insurance for federal credit unions </a:t>
            </a:r>
            <a:endParaRPr/>
          </a:p>
          <a:p>
            <a:pPr indent="0" lvl="0" marL="0" marR="0" rtl="0" algn="ctr">
              <a:spcBef>
                <a:spcPts val="0"/>
              </a:spcBef>
              <a:spcAft>
                <a:spcPts val="0"/>
              </a:spcAft>
              <a:buNone/>
            </a:pPr>
            <a:r>
              <a:t/>
            </a:r>
            <a:endParaRPr b="0" i="0" sz="2000" u="none" cap="none" strike="noStrike">
              <a:solidFill>
                <a:schemeClr val="dk1"/>
              </a:solidFill>
              <a:latin typeface="Times"/>
              <a:ea typeface="Times"/>
              <a:cs typeface="Times"/>
              <a:sym typeface="Times"/>
            </a:endParaRPr>
          </a:p>
          <a:p>
            <a:pPr indent="-342900" lvl="0" marL="342900" marR="0" rtl="0" algn="ctr">
              <a:spcBef>
                <a:spcPts val="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Backed by the full faith and credit clause </a:t>
            </a:r>
            <a:endParaRPr/>
          </a:p>
        </p:txBody>
      </p:sp>
      <p:pic>
        <p:nvPicPr>
          <p:cNvPr descr="C:\Users\LenovoOwner\AppData\Local\Microsoft\Windows\Temporary Internet Files\Content.IE5\8D7VVRWU\fdic1[1].jpg" id="314" name="Google Shape;314;p18"/>
          <p:cNvPicPr preferRelativeResize="0"/>
          <p:nvPr/>
        </p:nvPicPr>
        <p:blipFill rotWithShape="1">
          <a:blip r:embed="rId4">
            <a:alphaModFix/>
          </a:blip>
          <a:srcRect b="0" l="0" r="0" t="0"/>
          <a:stretch/>
        </p:blipFill>
        <p:spPr>
          <a:xfrm>
            <a:off x="1008063" y="2508250"/>
            <a:ext cx="3198812" cy="148748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15" name="Google Shape;315;p18"/>
          <p:cNvPicPr preferRelativeResize="0"/>
          <p:nvPr/>
        </p:nvPicPr>
        <p:blipFill rotWithShape="1">
          <a:blip r:embed="rId5">
            <a:alphaModFix/>
          </a:blip>
          <a:srcRect b="0" l="0" r="0" t="0"/>
          <a:stretch/>
        </p:blipFill>
        <p:spPr>
          <a:xfrm>
            <a:off x="7891463" y="762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nvSpPr>
        <p:spPr>
          <a:xfrm>
            <a:off x="536575" y="1524000"/>
            <a:ext cx="8077200"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i="1" lang="en-US" sz="1800" u="none" cap="none" strike="noStrike">
                <a:solidFill>
                  <a:schemeClr val="dk1"/>
                </a:solidFill>
                <a:latin typeface="Times"/>
                <a:ea typeface="Times"/>
                <a:cs typeface="Times"/>
                <a:sym typeface="Times"/>
              </a:rPr>
              <a:t>The Earned Income Tax Credit (EITC)- </a:t>
            </a:r>
            <a:r>
              <a:rPr b="0" i="0" lang="en-US" sz="1800" u="none" cap="none" strike="noStrike">
                <a:solidFill>
                  <a:schemeClr val="dk1"/>
                </a:solidFill>
                <a:latin typeface="Tahoma"/>
                <a:ea typeface="Tahoma"/>
                <a:cs typeface="Tahoma"/>
                <a:sym typeface="Tahoma"/>
              </a:rPr>
              <a:t>a federal income tax credit for low-income workers. The credit reduces the amount of tax an individual owes, and may be returned to the taxpayer in the form of a refund. </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Tahoma"/>
                <a:ea typeface="Tahoma"/>
                <a:cs typeface="Tahoma"/>
                <a:sym typeface="Tahoma"/>
              </a:rPr>
              <a:t>Eligible workers must have:</a:t>
            </a:r>
            <a:endParaRPr/>
          </a:p>
          <a:p>
            <a:pPr indent="0" lvl="1" marL="742950" marR="0" rtl="0" algn="l">
              <a:spcBef>
                <a:spcPts val="0"/>
              </a:spcBef>
              <a:spcAft>
                <a:spcPts val="0"/>
              </a:spcAft>
              <a:buNone/>
            </a:pPr>
            <a:r>
              <a:rPr b="0" i="0" lang="en-US" sz="1800" u="none" cap="none" strike="noStrike">
                <a:solidFill>
                  <a:schemeClr val="dk1"/>
                </a:solidFill>
                <a:latin typeface="Tahoma"/>
                <a:ea typeface="Tahoma"/>
                <a:cs typeface="Tahoma"/>
                <a:sym typeface="Tahoma"/>
              </a:rPr>
              <a:t>1) Annual income and investment income that is below a certain level.</a:t>
            </a:r>
            <a:endParaRPr/>
          </a:p>
          <a:p>
            <a:pPr indent="0" lvl="1" marL="742950" marR="0" rtl="0" algn="l">
              <a:spcBef>
                <a:spcPts val="0"/>
              </a:spcBef>
              <a:spcAft>
                <a:spcPts val="0"/>
              </a:spcAft>
              <a:buNone/>
            </a:pPr>
            <a:r>
              <a:rPr b="0" i="0" lang="en-US" sz="1800" u="none" cap="none" strike="noStrike">
                <a:solidFill>
                  <a:schemeClr val="dk1"/>
                </a:solidFill>
                <a:latin typeface="Tahoma"/>
                <a:ea typeface="Tahoma"/>
                <a:cs typeface="Tahoma"/>
                <a:sym typeface="Tahoma"/>
              </a:rPr>
              <a:t>2) A Social Security Number</a:t>
            </a:r>
            <a:endParaRPr/>
          </a:p>
        </p:txBody>
      </p:sp>
      <p:sp>
        <p:nvSpPr>
          <p:cNvPr id="322" name="Google Shape;322;p19"/>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23" name="Google Shape;323;p19"/>
          <p:cNvSpPr txBox="1"/>
          <p:nvPr>
            <p:ph type="title"/>
          </p:nvPr>
        </p:nvSpPr>
        <p:spPr>
          <a:xfrm>
            <a:off x="536575" y="685800"/>
            <a:ext cx="7570788" cy="72548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The Earned Income Tax Credit</a:t>
            </a:r>
            <a:endParaRPr/>
          </a:p>
        </p:txBody>
      </p:sp>
      <p:pic>
        <p:nvPicPr>
          <p:cNvPr descr="C:\Users\LenovoOwner\AppData\Local\Microsoft\Windows\Temporary Internet Files\Content.IE5\8D7VVRWU\MP900422392[1].jpg" id="324" name="Google Shape;324;p19"/>
          <p:cNvPicPr preferRelativeResize="0"/>
          <p:nvPr/>
        </p:nvPicPr>
        <p:blipFill rotWithShape="1">
          <a:blip r:embed="rId3">
            <a:alphaModFix/>
          </a:blip>
          <a:srcRect b="0" l="0" r="0" t="0"/>
          <a:stretch/>
        </p:blipFill>
        <p:spPr>
          <a:xfrm>
            <a:off x="5638800" y="3529013"/>
            <a:ext cx="1600200" cy="239871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C:\Users\LenovoOwner\AppData\Local\Microsoft\Windows\Temporary Internet Files\Content.IE5\41IN7RC8\MP900316868[1].jpg" id="325" name="Google Shape;325;p19"/>
          <p:cNvPicPr preferRelativeResize="0"/>
          <p:nvPr/>
        </p:nvPicPr>
        <p:blipFill rotWithShape="1">
          <a:blip r:embed="rId4">
            <a:alphaModFix/>
          </a:blip>
          <a:srcRect b="0" l="0" r="0" t="0"/>
          <a:stretch/>
        </p:blipFill>
        <p:spPr>
          <a:xfrm>
            <a:off x="2058988" y="3781425"/>
            <a:ext cx="2895600" cy="192563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26" name="Google Shape;326;p19"/>
          <p:cNvPicPr preferRelativeResize="0"/>
          <p:nvPr/>
        </p:nvPicPr>
        <p:blipFill rotWithShape="1">
          <a:blip r:embed="rId5">
            <a:alphaModFix/>
          </a:blip>
          <a:srcRect b="0" l="0" r="0" t="0"/>
          <a:stretch/>
        </p:blipFill>
        <p:spPr>
          <a:xfrm>
            <a:off x="8004175"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33" name="Google Shape;333;p20"/>
          <p:cNvSpPr txBox="1"/>
          <p:nvPr>
            <p:ph type="title"/>
          </p:nvPr>
        </p:nvSpPr>
        <p:spPr>
          <a:xfrm>
            <a:off x="490538" y="685800"/>
            <a:ext cx="7491412"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i="1" lang="en-US" sz="3600">
                <a:solidFill>
                  <a:schemeClr val="dk1"/>
                </a:solidFill>
                <a:latin typeface="Times"/>
                <a:ea typeface="Times"/>
                <a:cs typeface="Times"/>
                <a:sym typeface="Times"/>
              </a:rPr>
              <a:t>Activity 2:</a:t>
            </a:r>
            <a:br>
              <a:rPr lang="en-US">
                <a:latin typeface="Tahoma"/>
                <a:ea typeface="Tahoma"/>
                <a:cs typeface="Tahoma"/>
                <a:sym typeface="Tahoma"/>
              </a:rPr>
            </a:br>
            <a:r>
              <a:rPr b="1" lang="en-US" sz="4400">
                <a:solidFill>
                  <a:srgbClr val="50B48C"/>
                </a:solidFill>
                <a:latin typeface="Times"/>
                <a:ea typeface="Times"/>
                <a:cs typeface="Times"/>
                <a:sym typeface="Times"/>
              </a:rPr>
              <a:t>The Many Services of a Bank</a:t>
            </a:r>
            <a:endParaRPr sz="4400">
              <a:solidFill>
                <a:srgbClr val="50B48C"/>
              </a:solidFill>
              <a:latin typeface="Times"/>
              <a:ea typeface="Times"/>
              <a:cs typeface="Times"/>
              <a:sym typeface="Times"/>
            </a:endParaRPr>
          </a:p>
        </p:txBody>
      </p:sp>
      <p:sp>
        <p:nvSpPr>
          <p:cNvPr id="334" name="Google Shape;334;p20"/>
          <p:cNvSpPr txBox="1"/>
          <p:nvPr>
            <p:ph idx="1" type="body"/>
          </p:nvPr>
        </p:nvSpPr>
        <p:spPr>
          <a:xfrm>
            <a:off x="441325" y="2133600"/>
            <a:ext cx="5562600" cy="3508375"/>
          </a:xfrm>
          <a:prstGeom prst="rect">
            <a:avLst/>
          </a:prstGeom>
          <a:noFill/>
          <a:ln>
            <a:noFill/>
          </a:ln>
        </p:spPr>
        <p:txBody>
          <a:bodyPr anchorCtr="0" anchor="t" bIns="45700" lIns="91425" spcFirstLastPara="1" rIns="91425" wrap="square" tIns="45700">
            <a:normAutofit fontScale="92500"/>
          </a:bodyPr>
          <a:lstStyle/>
          <a:p>
            <a:pPr indent="-274319" lvl="0" marL="342900" rtl="0" algn="l">
              <a:spcBef>
                <a:spcPts val="0"/>
              </a:spcBef>
              <a:spcAft>
                <a:spcPts val="0"/>
              </a:spcAft>
              <a:buSzPct val="76000"/>
              <a:buChar char="🞇"/>
            </a:pPr>
            <a:r>
              <a:rPr b="1" i="1" lang="en-US" sz="2800">
                <a:solidFill>
                  <a:schemeClr val="dk1"/>
                </a:solidFill>
                <a:latin typeface="Times"/>
                <a:ea typeface="Times"/>
                <a:cs typeface="Times"/>
                <a:sym typeface="Times"/>
              </a:rPr>
              <a:t>Overview:</a:t>
            </a:r>
            <a:endParaRPr b="1" sz="1800">
              <a:solidFill>
                <a:schemeClr val="dk1"/>
              </a:solidFill>
              <a:latin typeface="Tahoma"/>
              <a:ea typeface="Tahoma"/>
              <a:cs typeface="Tahoma"/>
              <a:sym typeface="Tahoma"/>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Financial services offered by a bank</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Bank employees</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Services that might be of personal benefit</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Different types of transactional cards</a:t>
            </a:r>
            <a:endParaRPr/>
          </a:p>
          <a:p>
            <a:pPr indent="-274319" lvl="0" marL="747713" rtl="0" algn="l">
              <a:spcBef>
                <a:spcPts val="444"/>
              </a:spcBef>
              <a:spcAft>
                <a:spcPts val="0"/>
              </a:spcAft>
              <a:buSzPct val="76000"/>
              <a:buFont typeface="Tahoma"/>
              <a:buChar char="•"/>
            </a:pPr>
            <a:r>
              <a:rPr lang="en-US">
                <a:solidFill>
                  <a:schemeClr val="dk1"/>
                </a:solidFill>
                <a:latin typeface="Tahoma"/>
                <a:ea typeface="Tahoma"/>
                <a:cs typeface="Tahoma"/>
                <a:sym typeface="Tahoma"/>
              </a:rPr>
              <a:t>The impact of state and federal regulations upon the security of a bank</a:t>
            </a:r>
            <a:endParaRPr b="1">
              <a:solidFill>
                <a:schemeClr val="dk1"/>
              </a:solidFill>
              <a:latin typeface="Tahoma"/>
              <a:ea typeface="Tahoma"/>
              <a:cs typeface="Tahoma"/>
              <a:sym typeface="Tahoma"/>
            </a:endParaRPr>
          </a:p>
        </p:txBody>
      </p:sp>
      <p:pic>
        <p:nvPicPr>
          <p:cNvPr descr="C:\Users\LenovoOwner\AppData\Local\Microsoft\Windows\Temporary Internet Files\Content.IE5\PAUJZ7ON\MP900400856[1].jpg" id="335" name="Google Shape;335;p20"/>
          <p:cNvPicPr preferRelativeResize="0"/>
          <p:nvPr/>
        </p:nvPicPr>
        <p:blipFill rotWithShape="1">
          <a:blip r:embed="rId3">
            <a:alphaModFix/>
          </a:blip>
          <a:srcRect b="0" l="0" r="0" t="0"/>
          <a:stretch/>
        </p:blipFill>
        <p:spPr>
          <a:xfrm>
            <a:off x="6019800" y="2362200"/>
            <a:ext cx="2306638" cy="346233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36" name="Google Shape;336;p20"/>
          <p:cNvPicPr preferRelativeResize="0"/>
          <p:nvPr/>
        </p:nvPicPr>
        <p:blipFill rotWithShape="1">
          <a:blip r:embed="rId4">
            <a:alphaModFix/>
          </a:blip>
          <a:srcRect b="0" l="0" r="0" t="0"/>
          <a:stretch/>
        </p:blipFill>
        <p:spPr>
          <a:xfrm>
            <a:off x="8021638"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1"/>
          <p:cNvSpPr/>
          <p:nvPr/>
        </p:nvSpPr>
        <p:spPr>
          <a:xfrm>
            <a:off x="111125" y="6337300"/>
            <a:ext cx="6934200" cy="1524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t/>
            </a:r>
            <a:endParaRPr b="0" i="0" sz="1500" u="none" cap="none" strike="noStrike">
              <a:solidFill>
                <a:schemeClr val="dk2"/>
              </a:solidFill>
              <a:latin typeface="Tahoma"/>
              <a:ea typeface="Tahoma"/>
              <a:cs typeface="Tahoma"/>
              <a:sym typeface="Tahoma"/>
            </a:endParaRPr>
          </a:p>
        </p:txBody>
      </p:sp>
      <p:sp>
        <p:nvSpPr>
          <p:cNvPr id="343" name="Google Shape;343;p21"/>
          <p:cNvSpPr txBox="1"/>
          <p:nvPr/>
        </p:nvSpPr>
        <p:spPr>
          <a:xfrm>
            <a:off x="161925" y="6369050"/>
            <a:ext cx="2952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6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
        <p:nvSpPr>
          <p:cNvPr id="344" name="Google Shape;344;p21"/>
          <p:cNvSpPr txBox="1"/>
          <p:nvPr>
            <p:ph type="title"/>
          </p:nvPr>
        </p:nvSpPr>
        <p:spPr>
          <a:xfrm>
            <a:off x="457200" y="838200"/>
            <a:ext cx="7653338"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a:solidFill>
                  <a:srgbClr val="50B48C"/>
                </a:solidFill>
                <a:latin typeface="Times"/>
                <a:ea typeface="Times"/>
                <a:cs typeface="Times"/>
                <a:sym typeface="Times"/>
              </a:rPr>
              <a:t>Options to Send &amp; Receive Money</a:t>
            </a:r>
            <a:endParaRPr>
              <a:solidFill>
                <a:srgbClr val="50B48C"/>
              </a:solidFill>
              <a:latin typeface="Times"/>
              <a:ea typeface="Times"/>
              <a:cs typeface="Times"/>
              <a:sym typeface="Times"/>
            </a:endParaRPr>
          </a:p>
        </p:txBody>
      </p:sp>
      <p:sp>
        <p:nvSpPr>
          <p:cNvPr id="345" name="Google Shape;345;p21"/>
          <p:cNvSpPr txBox="1"/>
          <p:nvPr>
            <p:ph idx="1" type="body"/>
          </p:nvPr>
        </p:nvSpPr>
        <p:spPr>
          <a:xfrm>
            <a:off x="609600" y="1870075"/>
            <a:ext cx="6777038" cy="3508375"/>
          </a:xfrm>
          <a:prstGeom prst="rect">
            <a:avLst/>
          </a:prstGeom>
          <a:noFill/>
          <a:ln>
            <a:noFill/>
          </a:ln>
        </p:spPr>
        <p:txBody>
          <a:bodyPr anchorCtr="0" anchor="t" bIns="45700" lIns="91425" spcFirstLastPara="1" rIns="91425" wrap="square" tIns="45700">
            <a:normAutofit/>
          </a:bodyPr>
          <a:lstStyle/>
          <a:p>
            <a:pPr indent="0" lvl="0" marL="334963" rtl="0" algn="l">
              <a:lnSpc>
                <a:spcPct val="110000"/>
              </a:lnSpc>
              <a:spcBef>
                <a:spcPts val="0"/>
              </a:spcBef>
              <a:spcAft>
                <a:spcPts val="0"/>
              </a:spcAft>
              <a:buSzPts val="1824"/>
              <a:buFont typeface="Noto Sans Symbols"/>
              <a:buNone/>
            </a:pPr>
            <a:r>
              <a:rPr lang="en-US">
                <a:solidFill>
                  <a:schemeClr val="dk1"/>
                </a:solidFill>
                <a:latin typeface="Tahoma"/>
                <a:ea typeface="Tahoma"/>
                <a:cs typeface="Tahoma"/>
                <a:sym typeface="Tahoma"/>
              </a:rPr>
              <a:t>1. Money Transfer Organizations</a:t>
            </a:r>
            <a:endParaRPr/>
          </a:p>
          <a:p>
            <a:pPr indent="0" lvl="0" marL="334963" rtl="0" algn="l">
              <a:lnSpc>
                <a:spcPct val="110000"/>
              </a:lnSpc>
              <a:spcBef>
                <a:spcPts val="480"/>
              </a:spcBef>
              <a:spcAft>
                <a:spcPts val="0"/>
              </a:spcAft>
              <a:buSzPts val="1824"/>
              <a:buFont typeface="Noto Sans Symbols"/>
              <a:buNone/>
            </a:pPr>
            <a:r>
              <a:rPr lang="en-US">
                <a:solidFill>
                  <a:schemeClr val="dk1"/>
                </a:solidFill>
                <a:latin typeface="Tahoma"/>
                <a:ea typeface="Tahoma"/>
                <a:cs typeface="Tahoma"/>
                <a:sym typeface="Tahoma"/>
              </a:rPr>
              <a:t>2. Bank Transfers</a:t>
            </a:r>
            <a:endParaRPr/>
          </a:p>
          <a:p>
            <a:pPr indent="0" lvl="0" marL="334963" rtl="0" algn="l">
              <a:lnSpc>
                <a:spcPct val="110000"/>
              </a:lnSpc>
              <a:spcBef>
                <a:spcPts val="480"/>
              </a:spcBef>
              <a:spcAft>
                <a:spcPts val="0"/>
              </a:spcAft>
              <a:buSzPts val="1824"/>
              <a:buFont typeface="Noto Sans Symbols"/>
              <a:buNone/>
            </a:pPr>
            <a:r>
              <a:rPr lang="en-US">
                <a:solidFill>
                  <a:schemeClr val="dk1"/>
                </a:solidFill>
                <a:latin typeface="Tahoma"/>
                <a:ea typeface="Tahoma"/>
                <a:cs typeface="Tahoma"/>
                <a:sym typeface="Tahoma"/>
              </a:rPr>
              <a:t>3. Hand Delivery</a:t>
            </a:r>
            <a:endParaRPr/>
          </a:p>
          <a:p>
            <a:pPr indent="0" lvl="0" marL="334963" rtl="0" algn="l">
              <a:lnSpc>
                <a:spcPct val="110000"/>
              </a:lnSpc>
              <a:spcBef>
                <a:spcPts val="480"/>
              </a:spcBef>
              <a:spcAft>
                <a:spcPts val="0"/>
              </a:spcAft>
              <a:buSzPts val="1824"/>
              <a:buFont typeface="Noto Sans Symbols"/>
              <a:buNone/>
            </a:pPr>
            <a:r>
              <a:rPr lang="en-US">
                <a:solidFill>
                  <a:schemeClr val="dk1"/>
                </a:solidFill>
                <a:latin typeface="Tahoma"/>
                <a:ea typeface="Tahoma"/>
                <a:cs typeface="Tahoma"/>
                <a:sym typeface="Tahoma"/>
              </a:rPr>
              <a:t>4. Mail</a:t>
            </a:r>
            <a:endParaRPr/>
          </a:p>
          <a:p>
            <a:pPr indent="0" lvl="0" marL="334963" rtl="0" algn="l">
              <a:lnSpc>
                <a:spcPct val="110000"/>
              </a:lnSpc>
              <a:spcBef>
                <a:spcPts val="480"/>
              </a:spcBef>
              <a:spcAft>
                <a:spcPts val="0"/>
              </a:spcAft>
              <a:buSzPts val="1824"/>
              <a:buFont typeface="Noto Sans Symbols"/>
              <a:buNone/>
            </a:pPr>
            <a:r>
              <a:rPr lang="en-US">
                <a:solidFill>
                  <a:schemeClr val="dk1"/>
                </a:solidFill>
                <a:latin typeface="Tahoma"/>
                <a:ea typeface="Tahoma"/>
                <a:cs typeface="Tahoma"/>
                <a:sym typeface="Tahoma"/>
              </a:rPr>
              <a:t>5. Post Offices</a:t>
            </a:r>
            <a:endParaRPr/>
          </a:p>
          <a:p>
            <a:pPr indent="0" lvl="0" marL="334963" rtl="0" algn="l">
              <a:lnSpc>
                <a:spcPct val="110000"/>
              </a:lnSpc>
              <a:spcBef>
                <a:spcPts val="480"/>
              </a:spcBef>
              <a:spcAft>
                <a:spcPts val="0"/>
              </a:spcAft>
              <a:buSzPts val="1824"/>
              <a:buFont typeface="Noto Sans Symbols"/>
              <a:buNone/>
            </a:pPr>
            <a:r>
              <a:rPr lang="en-US">
                <a:solidFill>
                  <a:schemeClr val="dk1"/>
                </a:solidFill>
                <a:latin typeface="Tahoma"/>
                <a:ea typeface="Tahoma"/>
                <a:cs typeface="Tahoma"/>
                <a:sym typeface="Tahoma"/>
              </a:rPr>
              <a:t>6. Stored Value Cards</a:t>
            </a:r>
            <a:endParaRPr/>
          </a:p>
          <a:p>
            <a:pPr indent="-158496" lvl="0" marL="342900" rtl="0" algn="l">
              <a:spcBef>
                <a:spcPts val="480"/>
              </a:spcBef>
              <a:spcAft>
                <a:spcPts val="0"/>
              </a:spcAft>
              <a:buSzPts val="1824"/>
              <a:buNone/>
            </a:pPr>
            <a:r>
              <a:t/>
            </a:r>
            <a:endParaRPr/>
          </a:p>
        </p:txBody>
      </p:sp>
      <p:pic>
        <p:nvPicPr>
          <p:cNvPr descr="C:\Users\LenovoOwner\AppData\Local\Microsoft\Windows\Temporary Internet Files\Content.IE5\8D7VVRWU\MC900015818[1].wmf" id="346" name="Google Shape;346;p21"/>
          <p:cNvPicPr preferRelativeResize="0"/>
          <p:nvPr/>
        </p:nvPicPr>
        <p:blipFill rotWithShape="1">
          <a:blip r:embed="rId3">
            <a:alphaModFix/>
          </a:blip>
          <a:srcRect b="0" l="0" r="0" t="0"/>
          <a:stretch/>
        </p:blipFill>
        <p:spPr>
          <a:xfrm>
            <a:off x="5486400" y="2482850"/>
            <a:ext cx="2895600" cy="28956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47" name="Google Shape;347;p21"/>
          <p:cNvPicPr preferRelativeResize="0"/>
          <p:nvPr/>
        </p:nvPicPr>
        <p:blipFill rotWithShape="1">
          <a:blip r:embed="rId4">
            <a:alphaModFix/>
          </a:blip>
          <a:srcRect b="0" l="0" r="0" t="0"/>
          <a:stretch/>
        </p:blipFill>
        <p:spPr>
          <a:xfrm>
            <a:off x="8077200" y="6858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ustin">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