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-24" y="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A2D6B8-EA6E-7B45-AC28-127D21511E1E}" type="datetimeFigureOut">
              <a:rPr lang="en-US" smtClean="0"/>
              <a:t>8/31/2015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EF32A-B8D3-EE40-965F-374CCC1F0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867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D411C1D-4FF3-6B45-909B-475ED14FADF5}" type="slidenum">
              <a:rPr lang="en-CA"/>
              <a:pPr>
                <a:defRPr/>
              </a:pPr>
              <a:t>5</a:t>
            </a:fld>
            <a:endParaRPr lang="en-CA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CA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17DFF61-4DD0-D140-946E-53415A1E8299}" type="slidenum">
              <a:rPr lang="en-CA"/>
              <a:pPr>
                <a:defRPr/>
              </a:pPr>
              <a:t>6</a:t>
            </a:fld>
            <a:endParaRPr lang="en-CA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CA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August 31, 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92" y="6416675"/>
            <a:ext cx="721894" cy="29183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59F4-DDCB-41FF-83F5-A48440F36FA7}" type="datetime4">
              <a:rPr lang="en-US" smtClean="0"/>
              <a:pPr/>
              <a:t>August 31,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56348-D703-428C-A1C4-7D6796EF5F41}" type="datetime4">
              <a:rPr lang="en-US" smtClean="0"/>
              <a:pPr/>
              <a:t>August 31,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 userDrawn="1"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 userDrawn="1"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August 31,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92" y="6416675"/>
            <a:ext cx="721894" cy="2918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D22427-B1DD-49E6-9F05-DE0F1467D7DC}" type="datetime4">
              <a:rPr lang="en-US" smtClean="0"/>
              <a:pPr/>
              <a:t>August 31, 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92" y="6416675"/>
            <a:ext cx="721894" cy="291830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August 31,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92" y="6416675"/>
            <a:ext cx="721894" cy="29183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August 31, 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5437F-F4F9-44A9-B4D3-9191CA04E889}" type="datetime4">
              <a:rPr lang="en-US" smtClean="0"/>
              <a:pPr/>
              <a:t>August 31, 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A24E59-01D0-4537-B876-7E5EC75B028D}" type="datetime4">
              <a:rPr lang="en-US" smtClean="0"/>
              <a:pPr/>
              <a:t>August 31, 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2E49-18A1-40BC-BA5D-5A2EC8FDDF15}" type="datetime4">
              <a:rPr lang="en-US" smtClean="0"/>
              <a:pPr/>
              <a:t>August 31,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August 31, 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2120D2-3948-4F8F-BE5D-E7E7D97880B2}" type="datetime4">
              <a:rPr lang="en-US" smtClean="0"/>
              <a:pPr/>
              <a:t>August 31, 2015</a:t>
            </a:fld>
            <a:endParaRPr lang="en-US" dirty="0" err="1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4592" y="6416675"/>
            <a:ext cx="721894" cy="29183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Business Fundamentals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Types of Business Ownership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28121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Partnership disadvantages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9736"/>
            <a:ext cx="8229600" cy="4124864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 </a:t>
            </a:r>
            <a:r>
              <a:rPr lang="en-US" sz="2800" dirty="0" smtClean="0"/>
              <a:t>Share profits.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 </a:t>
            </a:r>
            <a:r>
              <a:rPr lang="en-US" sz="2800" dirty="0" smtClean="0"/>
              <a:t>Partners </a:t>
            </a:r>
            <a:r>
              <a:rPr lang="en-US" sz="2800" dirty="0"/>
              <a:t>could </a:t>
            </a:r>
            <a:r>
              <a:rPr lang="en-US" sz="2800" dirty="0" smtClean="0"/>
              <a:t>disagree.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 </a:t>
            </a:r>
            <a:r>
              <a:rPr lang="en-US" sz="2800" dirty="0" smtClean="0"/>
              <a:t>Friendships </a:t>
            </a:r>
            <a:r>
              <a:rPr lang="en-US" sz="2800" dirty="0"/>
              <a:t>can be lost over time as a </a:t>
            </a:r>
            <a:r>
              <a:rPr lang="en-US" sz="2800" dirty="0" smtClean="0"/>
              <a:t>result.</a:t>
            </a:r>
            <a:endParaRPr lang="en-US" sz="2800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56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05" y="2008146"/>
            <a:ext cx="8124595" cy="3733800"/>
          </a:xfrm>
        </p:spPr>
        <p:txBody>
          <a:bodyPr/>
          <a:lstStyle/>
          <a:p>
            <a:pPr lvl="1"/>
            <a:r>
              <a:rPr lang="en-CA" sz="2800" dirty="0" smtClean="0"/>
              <a:t> Business </a:t>
            </a:r>
            <a:r>
              <a:rPr lang="en-CA" sz="2800" dirty="0"/>
              <a:t>with a legal </a:t>
            </a:r>
            <a:r>
              <a:rPr lang="en-CA" sz="2800" dirty="0" smtClean="0"/>
              <a:t>status.</a:t>
            </a:r>
            <a:endParaRPr lang="en-CA" sz="2800" dirty="0"/>
          </a:p>
          <a:p>
            <a:pPr lvl="1"/>
            <a:r>
              <a:rPr lang="en-CA" sz="2800" dirty="0" smtClean="0"/>
              <a:t> Can be as small as one person, or </a:t>
            </a:r>
            <a:r>
              <a:rPr lang="en-CA" sz="2800" b="1" dirty="0" smtClean="0"/>
              <a:t>multinational.</a:t>
            </a:r>
            <a:endParaRPr lang="en-CA" sz="2800" dirty="0"/>
          </a:p>
          <a:p>
            <a:pPr lvl="1"/>
            <a:r>
              <a:rPr lang="en-CA" sz="2800" dirty="0" smtClean="0"/>
              <a:t> Some </a:t>
            </a:r>
            <a:r>
              <a:rPr lang="en-CA" sz="2800" dirty="0"/>
              <a:t>owned by individuals, families, small </a:t>
            </a:r>
            <a:r>
              <a:rPr lang="en-CA" sz="2800" dirty="0" smtClean="0"/>
              <a:t>groups.</a:t>
            </a:r>
            <a:endParaRPr lang="en-CA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010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Corporation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779" y="1985111"/>
            <a:ext cx="8553157" cy="3733800"/>
          </a:xfrm>
        </p:spPr>
        <p:txBody>
          <a:bodyPr/>
          <a:lstStyle/>
          <a:p>
            <a:pPr lvl="1"/>
            <a:r>
              <a:rPr lang="en-CA" sz="2800" dirty="0" smtClean="0"/>
              <a:t> Ownership </a:t>
            </a:r>
            <a:r>
              <a:rPr lang="en-CA" sz="2800" dirty="0"/>
              <a:t>often broken into small units, </a:t>
            </a:r>
            <a:r>
              <a:rPr lang="en-CA" sz="2800" b="1" dirty="0"/>
              <a:t>shares</a:t>
            </a:r>
            <a:r>
              <a:rPr lang="en-CA" sz="2800" dirty="0"/>
              <a:t>, which are sold through a stock </a:t>
            </a:r>
            <a:r>
              <a:rPr lang="en-CA" sz="2800" dirty="0" smtClean="0"/>
              <a:t>exchange. </a:t>
            </a:r>
            <a:endParaRPr lang="en-CA" sz="2800" dirty="0" smtClean="0"/>
          </a:p>
          <a:p>
            <a:pPr marL="468630" lvl="1" indent="0">
              <a:buNone/>
            </a:pPr>
            <a:r>
              <a:rPr lang="en-CA" sz="2800" dirty="0"/>
              <a:t>	</a:t>
            </a:r>
            <a:r>
              <a:rPr lang="en-CA" sz="2800" dirty="0" smtClean="0"/>
              <a:t>(</a:t>
            </a:r>
            <a:r>
              <a:rPr lang="en-CA" sz="2800" dirty="0" err="1"/>
              <a:t>ie</a:t>
            </a:r>
            <a:r>
              <a:rPr lang="en-CA" sz="2800" dirty="0"/>
              <a:t>. TSX) → a </a:t>
            </a:r>
            <a:r>
              <a:rPr lang="en-CA" sz="2800" i="1" dirty="0"/>
              <a:t>publicly traded </a:t>
            </a:r>
            <a:r>
              <a:rPr lang="en-CA" sz="2800" i="1" dirty="0" smtClean="0"/>
              <a:t>corporation</a:t>
            </a:r>
          </a:p>
          <a:p>
            <a:pPr marL="468630" lvl="1" indent="0">
              <a:buNone/>
            </a:pPr>
            <a:endParaRPr lang="en-CA" sz="2800" dirty="0"/>
          </a:p>
          <a:p>
            <a:pPr lvl="1"/>
            <a:r>
              <a:rPr lang="en-CA" sz="2800" dirty="0" smtClean="0"/>
              <a:t> Those </a:t>
            </a:r>
            <a:r>
              <a:rPr lang="en-CA" sz="2800" dirty="0"/>
              <a:t>who buy: </a:t>
            </a:r>
            <a:r>
              <a:rPr lang="en-CA" sz="2800" b="1" dirty="0" smtClean="0"/>
              <a:t>shareholders.</a:t>
            </a:r>
            <a:endParaRPr lang="en-US" sz="2800" i="1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018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3. Corporations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089" y="1849964"/>
            <a:ext cx="8424537" cy="3733800"/>
          </a:xfrm>
        </p:spPr>
        <p:txBody>
          <a:bodyPr/>
          <a:lstStyle/>
          <a:p>
            <a:pPr lvl="1"/>
            <a:r>
              <a:rPr lang="en-CA" sz="2400" dirty="0" smtClean="0"/>
              <a:t> </a:t>
            </a:r>
            <a:r>
              <a:rPr lang="en-CA" sz="2800" dirty="0" smtClean="0"/>
              <a:t>Since </a:t>
            </a:r>
            <a:r>
              <a:rPr lang="en-CA" sz="2800" dirty="0"/>
              <a:t>there are many owners, a </a:t>
            </a:r>
            <a:r>
              <a:rPr lang="en-CA" sz="2800" b="1" dirty="0"/>
              <a:t>board of directors</a:t>
            </a:r>
            <a:r>
              <a:rPr lang="en-CA" sz="2800" dirty="0"/>
              <a:t> runs corp</a:t>
            </a:r>
            <a:r>
              <a:rPr lang="en-CA" sz="2800" dirty="0" smtClean="0"/>
              <a:t>.</a:t>
            </a:r>
          </a:p>
          <a:p>
            <a:pPr marL="468630" lvl="1" indent="0">
              <a:buNone/>
            </a:pPr>
            <a:endParaRPr lang="en-CA" sz="2800" dirty="0"/>
          </a:p>
          <a:p>
            <a:pPr lvl="1"/>
            <a:r>
              <a:rPr lang="en-CA" sz="2800" dirty="0" smtClean="0"/>
              <a:t> Shareholders </a:t>
            </a:r>
            <a:r>
              <a:rPr lang="en-CA" sz="2800" dirty="0"/>
              <a:t>have limited liability, not responsible for </a:t>
            </a:r>
            <a:r>
              <a:rPr lang="en-CA" sz="2800" dirty="0" smtClean="0"/>
              <a:t>debts.</a:t>
            </a:r>
            <a:endParaRPr lang="en-CA" sz="2800" dirty="0" smtClean="0"/>
          </a:p>
          <a:p>
            <a:pPr marL="468630" lvl="1" indent="0">
              <a:buNone/>
            </a:pPr>
            <a:endParaRPr lang="en-CA" sz="2800" dirty="0"/>
          </a:p>
          <a:p>
            <a:pPr lvl="1"/>
            <a:r>
              <a:rPr lang="en-CA" sz="2800" dirty="0" smtClean="0"/>
              <a:t> Get </a:t>
            </a:r>
            <a:r>
              <a:rPr lang="en-CA" sz="2800" dirty="0"/>
              <a:t>profits as </a:t>
            </a:r>
            <a:r>
              <a:rPr lang="en-CA" sz="2800" b="1" u="sng" dirty="0" smtClean="0"/>
              <a:t>dividends.</a:t>
            </a:r>
            <a:endParaRPr lang="en-US" sz="2800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288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Corporation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47088"/>
            <a:ext cx="7772400" cy="4156897"/>
          </a:xfrm>
        </p:spPr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CA" sz="2800" b="1" dirty="0"/>
              <a:t>Private Corporation</a:t>
            </a:r>
          </a:p>
          <a:p>
            <a:pPr lvl="1"/>
            <a:r>
              <a:rPr lang="en-CA" sz="2000" dirty="0"/>
              <a:t>Only a few people control </a:t>
            </a:r>
            <a:r>
              <a:rPr lang="en-CA" sz="2000" dirty="0" smtClean="0"/>
              <a:t>stock.</a:t>
            </a:r>
            <a:endParaRPr lang="en-CA" sz="2000" dirty="0"/>
          </a:p>
          <a:p>
            <a:pPr lvl="1"/>
            <a:r>
              <a:rPr lang="en-CA" sz="2000" i="1" dirty="0"/>
              <a:t>Not</a:t>
            </a:r>
            <a:r>
              <a:rPr lang="en-CA" sz="2000" dirty="0"/>
              <a:t> publicly </a:t>
            </a:r>
            <a:r>
              <a:rPr lang="en-CA" sz="2000" dirty="0" smtClean="0"/>
              <a:t>traded.</a:t>
            </a:r>
            <a:endParaRPr lang="en-CA" sz="2000" dirty="0" smtClean="0"/>
          </a:p>
          <a:p>
            <a:pPr marL="868680" lvl="2" indent="0">
              <a:buNone/>
            </a:pPr>
            <a:endParaRPr lang="en-US" sz="1800" i="1" dirty="0"/>
          </a:p>
          <a:p>
            <a:pPr marL="457200" indent="-457200">
              <a:buFont typeface="+mj-lt"/>
              <a:buAutoNum type="arabicPeriod"/>
            </a:pPr>
            <a:r>
              <a:rPr lang="en-CA" sz="2800" b="1" dirty="0" smtClean="0"/>
              <a:t>Public Corporation</a:t>
            </a:r>
          </a:p>
          <a:p>
            <a:pPr lvl="1"/>
            <a:r>
              <a:rPr lang="en-CA" sz="2000" dirty="0" smtClean="0"/>
              <a:t>Sell shares to raise </a:t>
            </a:r>
            <a:r>
              <a:rPr lang="en-CA" sz="2000" dirty="0" smtClean="0"/>
              <a:t>money.</a:t>
            </a:r>
            <a:endParaRPr lang="en-CA" sz="2000" dirty="0" smtClean="0"/>
          </a:p>
          <a:p>
            <a:pPr lvl="1"/>
            <a:r>
              <a:rPr lang="en-CA" sz="2000" dirty="0" smtClean="0"/>
              <a:t>1 share = 1 vote;</a:t>
            </a:r>
          </a:p>
          <a:p>
            <a:pPr lvl="2"/>
            <a:r>
              <a:rPr lang="en-CA" sz="1800" dirty="0" smtClean="0"/>
              <a:t> </a:t>
            </a:r>
            <a:r>
              <a:rPr lang="en-CA" sz="1800" dirty="0" smtClean="0"/>
              <a:t>Those </a:t>
            </a:r>
            <a:r>
              <a:rPr lang="en-CA" sz="1800" dirty="0" smtClean="0"/>
              <a:t>with most shares influence company decisions (usually orig. owner, </a:t>
            </a:r>
            <a:r>
              <a:rPr lang="en-CA" sz="1800" dirty="0" smtClean="0"/>
              <a:t>execs.)</a:t>
            </a:r>
            <a:endParaRPr lang="en-CA" sz="1800" dirty="0" smtClean="0"/>
          </a:p>
          <a:p>
            <a:pPr marL="468630" lvl="1" indent="0">
              <a:buNone/>
            </a:pP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en-CA" sz="2800" b="1" dirty="0" smtClean="0"/>
              <a:t>Crown </a:t>
            </a:r>
            <a:r>
              <a:rPr lang="en-CA" sz="2800" b="1" dirty="0"/>
              <a:t>Corporation</a:t>
            </a:r>
          </a:p>
          <a:p>
            <a:pPr lvl="2"/>
            <a:r>
              <a:rPr lang="en-CA" sz="2100" dirty="0"/>
              <a:t>Business owned by the federal or provincial </a:t>
            </a:r>
            <a:r>
              <a:rPr lang="en-CA" sz="2100" dirty="0" smtClean="0"/>
              <a:t>government.</a:t>
            </a:r>
            <a:endParaRPr lang="en-CA" sz="2100" dirty="0" smtClean="0"/>
          </a:p>
          <a:p>
            <a:pPr lvl="2"/>
            <a:r>
              <a:rPr lang="en-CA" sz="2100" dirty="0" smtClean="0"/>
              <a:t>Federal</a:t>
            </a:r>
            <a:r>
              <a:rPr lang="en-CA" sz="2100" dirty="0"/>
              <a:t>: </a:t>
            </a:r>
            <a:r>
              <a:rPr lang="en-CA" sz="2100" dirty="0" smtClean="0"/>
              <a:t> VIA </a:t>
            </a:r>
            <a:r>
              <a:rPr lang="en-CA" sz="2100" dirty="0"/>
              <a:t>Rail, </a:t>
            </a:r>
            <a:r>
              <a:rPr lang="en-CA" sz="2100" dirty="0" smtClean="0"/>
              <a:t>Canada Post, Bank of </a:t>
            </a:r>
            <a:r>
              <a:rPr lang="en-CA" sz="2100" dirty="0" smtClean="0"/>
              <a:t>Canada.</a:t>
            </a:r>
            <a:endParaRPr lang="en-CA" sz="2100" dirty="0" smtClean="0"/>
          </a:p>
          <a:p>
            <a:pPr lvl="2"/>
            <a:r>
              <a:rPr lang="en-CA" sz="2100" dirty="0" smtClean="0"/>
              <a:t>Provincial: BC Transit, BC Lottery, BC Hydro, BC </a:t>
            </a:r>
            <a:r>
              <a:rPr lang="en-CA" sz="2100" dirty="0" smtClean="0"/>
              <a:t>Museum.</a:t>
            </a:r>
            <a:endParaRPr lang="en-CA" sz="2100" dirty="0"/>
          </a:p>
          <a:p>
            <a:pPr marL="52578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15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4. Cooperatives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 Business </a:t>
            </a:r>
            <a:r>
              <a:rPr lang="en-CA" sz="2800" dirty="0"/>
              <a:t>owned by workers/those who use </a:t>
            </a:r>
            <a:r>
              <a:rPr lang="en-CA" sz="2800" dirty="0" smtClean="0"/>
              <a:t>it.</a:t>
            </a:r>
            <a:endParaRPr lang="en-CA" sz="2800" dirty="0"/>
          </a:p>
          <a:p>
            <a:r>
              <a:rPr lang="en-CA" sz="2800" dirty="0" smtClean="0"/>
              <a:t> Run </a:t>
            </a:r>
            <a:r>
              <a:rPr lang="en-CA" sz="2800" dirty="0"/>
              <a:t>by board of </a:t>
            </a:r>
            <a:r>
              <a:rPr lang="en-CA" sz="2800" dirty="0" smtClean="0"/>
              <a:t>directors.</a:t>
            </a:r>
            <a:endParaRPr lang="en-CA" sz="2800" dirty="0"/>
          </a:p>
          <a:p>
            <a:r>
              <a:rPr lang="en-CA" sz="2800" dirty="0" smtClean="0"/>
              <a:t> Each </a:t>
            </a:r>
            <a:r>
              <a:rPr lang="en-CA" sz="2800" dirty="0"/>
              <a:t>member only gets 1 </a:t>
            </a:r>
            <a:r>
              <a:rPr lang="en-CA" sz="2800" dirty="0" smtClean="0"/>
              <a:t>vote.</a:t>
            </a:r>
            <a:endParaRPr lang="en-CA" sz="2800" dirty="0"/>
          </a:p>
          <a:p>
            <a:r>
              <a:rPr lang="en-CA" sz="2800" dirty="0" smtClean="0"/>
              <a:t> Profits </a:t>
            </a:r>
            <a:r>
              <a:rPr lang="en-CA" sz="2800" dirty="0"/>
              <a:t>shared based on </a:t>
            </a:r>
            <a:r>
              <a:rPr lang="en-CA" sz="2800" dirty="0" smtClean="0"/>
              <a:t>use.</a:t>
            </a:r>
            <a:endParaRPr lang="en-CA" sz="2800" dirty="0" smtClean="0"/>
          </a:p>
          <a:p>
            <a:pPr marL="68580" indent="0">
              <a:buNone/>
            </a:pPr>
            <a:endParaRPr lang="en-CA" sz="2800" dirty="0"/>
          </a:p>
          <a:p>
            <a:r>
              <a:rPr lang="en-CA" sz="2800" dirty="0" smtClean="0"/>
              <a:t>Examples: </a:t>
            </a:r>
          </a:p>
          <a:p>
            <a:pPr lvl="1"/>
            <a:r>
              <a:rPr lang="en-CA" sz="2400" dirty="0" smtClean="0"/>
              <a:t>Peninsula Co-op, Mountain Equipment Coop (</a:t>
            </a:r>
            <a:r>
              <a:rPr lang="en-CA" sz="2400" dirty="0" smtClean="0"/>
              <a:t>MEC.)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282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Franchise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CA" sz="2800" dirty="0"/>
              <a:t>A </a:t>
            </a:r>
            <a:r>
              <a:rPr lang="en-CA" sz="2800" b="1" dirty="0" smtClean="0"/>
              <a:t>franchisor</a:t>
            </a:r>
            <a:r>
              <a:rPr lang="en-CA" sz="2800" dirty="0" smtClean="0"/>
              <a:t> </a:t>
            </a:r>
            <a:r>
              <a:rPr lang="en-CA" sz="2800" dirty="0"/>
              <a:t>licenses the rights to the business to a </a:t>
            </a:r>
            <a:r>
              <a:rPr lang="en-CA" sz="2800" b="1" dirty="0"/>
              <a:t>franchisee</a:t>
            </a:r>
            <a:r>
              <a:rPr lang="en-CA" sz="2800" dirty="0"/>
              <a:t> for a </a:t>
            </a:r>
            <a:r>
              <a:rPr lang="en-CA" sz="2800" dirty="0" smtClean="0"/>
              <a:t>fee.</a:t>
            </a:r>
            <a:endParaRPr lang="en-CA" sz="2800" dirty="0"/>
          </a:p>
          <a:p>
            <a:pPr lvl="1"/>
            <a:r>
              <a:rPr lang="en-CA" sz="2800" dirty="0"/>
              <a:t>Franchisee runs business according to </a:t>
            </a:r>
            <a:r>
              <a:rPr lang="en-CA" sz="2800" dirty="0" smtClean="0"/>
              <a:t>agreement.</a:t>
            </a:r>
            <a:endParaRPr lang="en-CA" sz="2800" dirty="0" smtClean="0"/>
          </a:p>
          <a:p>
            <a:pPr lvl="1"/>
            <a:r>
              <a:rPr lang="en-CA" sz="2800" dirty="0"/>
              <a:t>Franchisee also pays monthly fee, has to purchase product through franchiser, sometimes gets trained by franchiser, has to maintain uniform </a:t>
            </a:r>
            <a:r>
              <a:rPr lang="en-CA" sz="2800" dirty="0" smtClean="0"/>
              <a:t>quality etc.</a:t>
            </a:r>
            <a:endParaRPr lang="en-US" sz="2800" dirty="0"/>
          </a:p>
          <a:p>
            <a:pPr marL="468630" lvl="1" indent="0">
              <a:buNone/>
            </a:pPr>
            <a:endParaRPr lang="en-CA" sz="2800" dirty="0" smtClean="0"/>
          </a:p>
          <a:p>
            <a:pPr lvl="1"/>
            <a:r>
              <a:rPr lang="en-CA" sz="2800" dirty="0" smtClean="0"/>
              <a:t>Examples</a:t>
            </a:r>
            <a:r>
              <a:rPr lang="en-CA" sz="2800" dirty="0"/>
              <a:t>: </a:t>
            </a:r>
            <a:r>
              <a:rPr lang="en-CA" sz="2800" dirty="0" smtClean="0"/>
              <a:t>Tim </a:t>
            </a:r>
            <a:r>
              <a:rPr lang="en-CA" sz="2800" dirty="0" err="1" smtClean="0"/>
              <a:t>Hortons</a:t>
            </a:r>
            <a:r>
              <a:rPr lang="en-CA" sz="2800" dirty="0" smtClean="0"/>
              <a:t>, McDonalds, M&amp;M Meats, Boston Pizza, </a:t>
            </a:r>
            <a:r>
              <a:rPr lang="en-CA" sz="2800" smtClean="0"/>
              <a:t>UPS </a:t>
            </a:r>
            <a:r>
              <a:rPr lang="en-CA" sz="2800" smtClean="0"/>
              <a:t>Store.</a:t>
            </a:r>
            <a:endParaRPr lang="en-CA" sz="2800" dirty="0" smtClean="0"/>
          </a:p>
          <a:p>
            <a:pPr marL="468630" lvl="1" indent="0">
              <a:buNone/>
            </a:pP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794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Business 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CA" sz="2800" i="1" dirty="0"/>
              <a:t>Who is your boss?</a:t>
            </a:r>
          </a:p>
          <a:p>
            <a:pPr marL="0" indent="0"/>
            <a:r>
              <a:rPr lang="en-CA" sz="2800" i="1" dirty="0"/>
              <a:t>Who is your boss’s boss?</a:t>
            </a:r>
          </a:p>
          <a:p>
            <a:pPr marL="0" indent="0"/>
            <a:r>
              <a:rPr lang="en-CA" sz="2800" i="1" dirty="0"/>
              <a:t>Can you become part owner</a:t>
            </a:r>
            <a:r>
              <a:rPr lang="en-CA" sz="2800" i="1" dirty="0" smtClean="0"/>
              <a:t>?</a:t>
            </a:r>
          </a:p>
          <a:p>
            <a:pPr marL="0" indent="0" algn="ctr">
              <a:buNone/>
            </a:pPr>
            <a:endParaRPr lang="en-CA" i="1" dirty="0"/>
          </a:p>
          <a:p>
            <a:pPr marL="0" indent="0">
              <a:buNone/>
            </a:pPr>
            <a:r>
              <a:rPr lang="en-CA" sz="2800" dirty="0"/>
              <a:t>Forms of business ownership and type of business help describe how the business is organized and run.</a:t>
            </a:r>
            <a:endParaRPr lang="en-US" sz="2800" dirty="0"/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2359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Types of Ownership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5780" indent="-457200">
              <a:buFont typeface="+mj-lt"/>
              <a:buAutoNum type="arabicPeriod"/>
            </a:pPr>
            <a:r>
              <a:rPr lang="en-US" sz="3600" dirty="0" smtClean="0"/>
              <a:t>Sole Proprietorship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600" dirty="0" smtClean="0"/>
              <a:t>Partnership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600" dirty="0" smtClean="0"/>
              <a:t>Corporation</a:t>
            </a:r>
          </a:p>
          <a:p>
            <a:pPr marL="525780" indent="-457200">
              <a:buFont typeface="+mj-lt"/>
              <a:buAutoNum type="arabicPeriod"/>
            </a:pPr>
            <a:r>
              <a:rPr lang="en-US" sz="3600" dirty="0" smtClean="0"/>
              <a:t>Co-operative</a:t>
            </a:r>
          </a:p>
          <a:p>
            <a:pPr marL="52578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467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 Sole Proprietorship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CA" sz="2400" dirty="0"/>
              <a:t>Owned by one person, who performs most roles and owns </a:t>
            </a:r>
            <a:r>
              <a:rPr lang="en-CA" sz="2400" dirty="0" smtClean="0"/>
              <a:t>everything.</a:t>
            </a:r>
            <a:endParaRPr lang="en-CA" sz="2400" dirty="0"/>
          </a:p>
          <a:p>
            <a:pPr lvl="1"/>
            <a:r>
              <a:rPr lang="en-CA" sz="2400" dirty="0"/>
              <a:t>Owner gets all profits, takes all the losses </a:t>
            </a:r>
            <a:r>
              <a:rPr lang="en-CA" sz="2400" dirty="0">
                <a:cs typeface="Times New Roman" charset="0"/>
              </a:rPr>
              <a:t>→ called </a:t>
            </a:r>
            <a:r>
              <a:rPr lang="en-CA" sz="2400" b="1" dirty="0">
                <a:cs typeface="Times New Roman" charset="0"/>
              </a:rPr>
              <a:t>unlimited </a:t>
            </a:r>
            <a:r>
              <a:rPr lang="en-CA" sz="2400" b="1" dirty="0" smtClean="0">
                <a:cs typeface="Times New Roman" charset="0"/>
              </a:rPr>
              <a:t>liability.</a:t>
            </a:r>
            <a:endParaRPr lang="en-CA" sz="2400" b="1" dirty="0" smtClean="0">
              <a:cs typeface="Times New Roman" charset="0"/>
            </a:endParaRPr>
          </a:p>
          <a:p>
            <a:pPr lvl="1"/>
            <a:r>
              <a:rPr lang="en-CA" sz="2400" dirty="0"/>
              <a:t>Easiest and least expensive to set </a:t>
            </a:r>
            <a:r>
              <a:rPr lang="en-CA" sz="2400" dirty="0" smtClean="0"/>
              <a:t>up.</a:t>
            </a:r>
            <a:endParaRPr lang="en-CA" sz="2400" dirty="0"/>
          </a:p>
          <a:p>
            <a:pPr lvl="1"/>
            <a:r>
              <a:rPr lang="en-CA" sz="2400" dirty="0"/>
              <a:t>Easiest for tax purposes → income recorded under personal </a:t>
            </a:r>
            <a:r>
              <a:rPr lang="en-CA" sz="2400" dirty="0" smtClean="0"/>
              <a:t>income.</a:t>
            </a:r>
            <a:endParaRPr lang="en-CA" sz="2400" dirty="0"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39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50737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1.  Sole </a:t>
            </a:r>
            <a:r>
              <a:rPr lang="en-US" dirty="0" smtClean="0"/>
              <a:t>Proprietorship</a:t>
            </a:r>
            <a:br>
              <a:rPr lang="en-US" dirty="0" smtClean="0"/>
            </a:br>
            <a:r>
              <a:rPr lang="en-US" dirty="0" smtClean="0"/>
              <a:t>Advantages</a:t>
            </a:r>
            <a:endParaRPr lang="en-CA" dirty="0" smtClean="0">
              <a:cs typeface="+mj-cs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08008"/>
            <a:ext cx="8229600" cy="438912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latin typeface="+mj-lt"/>
                <a:cs typeface="+mn-cs"/>
              </a:rPr>
              <a:t> </a:t>
            </a:r>
            <a:r>
              <a:rPr lang="en-US" sz="3200" dirty="0" smtClean="0">
                <a:cs typeface="+mn-cs"/>
              </a:rPr>
              <a:t>Owner </a:t>
            </a:r>
            <a:r>
              <a:rPr lang="en-US" sz="3200" dirty="0" smtClean="0">
                <a:cs typeface="+mn-cs"/>
              </a:rPr>
              <a:t>makes all the decisions- hours of business, whom to </a:t>
            </a:r>
            <a:r>
              <a:rPr lang="en-US" sz="3200" dirty="0" smtClean="0">
                <a:cs typeface="+mn-cs"/>
              </a:rPr>
              <a:t>hire.</a:t>
            </a:r>
            <a:endParaRPr lang="en-US" sz="32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200" dirty="0" smtClean="0">
                <a:cs typeface="+mn-cs"/>
              </a:rPr>
              <a:t> </a:t>
            </a:r>
            <a:r>
              <a:rPr lang="en-US" sz="3200" dirty="0" smtClean="0">
                <a:cs typeface="+mn-cs"/>
              </a:rPr>
              <a:t>They </a:t>
            </a:r>
            <a:r>
              <a:rPr lang="en-US" sz="3200" dirty="0" smtClean="0">
                <a:cs typeface="+mn-cs"/>
              </a:rPr>
              <a:t>are their own </a:t>
            </a:r>
            <a:r>
              <a:rPr lang="en-US" sz="3200" dirty="0" smtClean="0">
                <a:cs typeface="+mn-cs"/>
              </a:rPr>
              <a:t>boss.</a:t>
            </a:r>
            <a:endParaRPr lang="en-US" sz="32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3200" dirty="0" smtClean="0">
                <a:cs typeface="+mn-cs"/>
              </a:rPr>
              <a:t> </a:t>
            </a:r>
            <a:r>
              <a:rPr lang="en-US" sz="3200" dirty="0" smtClean="0">
                <a:cs typeface="+mn-cs"/>
              </a:rPr>
              <a:t>Any </a:t>
            </a:r>
            <a:r>
              <a:rPr lang="en-US" sz="3200" dirty="0" smtClean="0">
                <a:cs typeface="+mn-cs"/>
              </a:rPr>
              <a:t>profits belong to the </a:t>
            </a:r>
            <a:r>
              <a:rPr lang="en-US" sz="3200" dirty="0" smtClean="0">
                <a:cs typeface="+mn-cs"/>
              </a:rPr>
              <a:t>owner.</a:t>
            </a:r>
            <a:endParaRPr lang="en-US" sz="32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68398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17500" y="423324"/>
            <a:ext cx="8637588" cy="14319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dirty="0"/>
              <a:t>1.  Sole </a:t>
            </a:r>
            <a:r>
              <a:rPr lang="en-US" dirty="0" smtClean="0"/>
              <a:t>Proprietorship</a:t>
            </a:r>
            <a:r>
              <a:rPr lang="en-US" dirty="0" smtClean="0">
                <a:cs typeface="+mj-cs"/>
              </a:rPr>
              <a:t/>
            </a:r>
            <a:br>
              <a:rPr lang="en-US" dirty="0" smtClean="0">
                <a:cs typeface="+mj-cs"/>
              </a:rPr>
            </a:br>
            <a:r>
              <a:rPr lang="en-US" dirty="0" smtClean="0">
                <a:cs typeface="+mj-cs"/>
              </a:rPr>
              <a:t>Disadvantages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33887"/>
            <a:ext cx="8229600" cy="438912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cs typeface="+mn-cs"/>
              </a:rPr>
              <a:t>The </a:t>
            </a:r>
            <a:r>
              <a:rPr lang="en-US" sz="2800" dirty="0" smtClean="0">
                <a:cs typeface="+mn-cs"/>
              </a:rPr>
              <a:t>owner may lack the ability to buy the right supplies, do accounting </a:t>
            </a:r>
            <a:r>
              <a:rPr lang="en-US" sz="2800" dirty="0" smtClean="0">
                <a:cs typeface="+mn-cs"/>
              </a:rPr>
              <a:t>etc.</a:t>
            </a:r>
            <a:endParaRPr lang="en-US" sz="28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 </a:t>
            </a:r>
            <a:r>
              <a:rPr lang="en-US" sz="2800" dirty="0"/>
              <a:t>I</a:t>
            </a:r>
            <a:r>
              <a:rPr lang="en-US" sz="2800" dirty="0" smtClean="0">
                <a:cs typeface="+mn-cs"/>
              </a:rPr>
              <a:t>t </a:t>
            </a:r>
            <a:r>
              <a:rPr lang="en-US" sz="2800" dirty="0" smtClean="0">
                <a:cs typeface="+mn-cs"/>
              </a:rPr>
              <a:t>the business loses money, so does the </a:t>
            </a:r>
            <a:r>
              <a:rPr lang="en-US" sz="2800" dirty="0" smtClean="0">
                <a:cs typeface="+mn-cs"/>
              </a:rPr>
              <a:t>owner.</a:t>
            </a:r>
            <a:endParaRPr lang="en-US" sz="28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cs typeface="+mn-cs"/>
              </a:rPr>
              <a:t>Creditors </a:t>
            </a:r>
            <a:r>
              <a:rPr lang="en-US" sz="2800" dirty="0" smtClean="0">
                <a:cs typeface="+mn-cs"/>
              </a:rPr>
              <a:t>can claim the  personal belongings of the </a:t>
            </a:r>
            <a:r>
              <a:rPr lang="en-US" sz="2800" dirty="0" smtClean="0">
                <a:cs typeface="+mn-cs"/>
              </a:rPr>
              <a:t>owner.</a:t>
            </a:r>
            <a:endParaRPr lang="en-US" sz="28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cs typeface="+mn-cs"/>
              </a:rPr>
              <a:t>Long hours.</a:t>
            </a:r>
            <a:endParaRPr lang="en-US" sz="2800" dirty="0" smtClean="0">
              <a:cs typeface="+mn-cs"/>
            </a:endParaRP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 </a:t>
            </a:r>
            <a:r>
              <a:rPr lang="en-US" sz="2800" dirty="0" smtClean="0">
                <a:cs typeface="+mn-cs"/>
              </a:rPr>
              <a:t>If </a:t>
            </a:r>
            <a:r>
              <a:rPr lang="en-US" sz="2800" dirty="0" smtClean="0">
                <a:cs typeface="+mn-cs"/>
              </a:rPr>
              <a:t>the owner is ill the business </a:t>
            </a:r>
            <a:r>
              <a:rPr lang="en-US" sz="2800" dirty="0" smtClean="0">
                <a:cs typeface="+mn-cs"/>
              </a:rPr>
              <a:t>doesn't</a:t>
            </a:r>
            <a:r>
              <a:rPr lang="ja-JP" altLang="en-US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t </a:t>
            </a:r>
            <a:r>
              <a:rPr lang="en-US" sz="2800" dirty="0" smtClean="0">
                <a:cs typeface="+mn-cs"/>
              </a:rPr>
              <a:t>open.</a:t>
            </a:r>
            <a:endParaRPr lang="en-US" sz="2800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86456430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98" decel="100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98" decel="100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98" decel="100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98" decel="100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98" decel="100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625" y="2048775"/>
            <a:ext cx="8553157" cy="4026052"/>
          </a:xfrm>
        </p:spPr>
        <p:txBody>
          <a:bodyPr>
            <a:normAutofit/>
          </a:bodyPr>
          <a:lstStyle/>
          <a:p>
            <a:pPr lvl="1"/>
            <a:r>
              <a:rPr lang="en-CA" sz="2800" dirty="0"/>
              <a:t>Two or more individuals share costs and </a:t>
            </a:r>
            <a:r>
              <a:rPr lang="en-CA" sz="2800" dirty="0" smtClean="0"/>
              <a:t>responsibilities.</a:t>
            </a:r>
            <a:endParaRPr lang="en-CA" sz="2800" dirty="0"/>
          </a:p>
          <a:p>
            <a:pPr lvl="1"/>
            <a:r>
              <a:rPr lang="en-CA" sz="2800" dirty="0"/>
              <a:t>Terms of partnership recorded in </a:t>
            </a:r>
            <a:r>
              <a:rPr lang="en-CA" sz="2800" b="1" dirty="0"/>
              <a:t>partnership </a:t>
            </a:r>
            <a:r>
              <a:rPr lang="en-CA" sz="2800" b="1" dirty="0" smtClean="0"/>
              <a:t>agreement.</a:t>
            </a:r>
            <a:endParaRPr lang="en-CA" sz="2800" b="1" dirty="0" smtClean="0"/>
          </a:p>
          <a:p>
            <a:pPr lvl="1"/>
            <a:r>
              <a:rPr lang="en-CA" sz="2800" dirty="0" smtClean="0"/>
              <a:t> </a:t>
            </a:r>
            <a:r>
              <a:rPr lang="ja-JP" altLang="en-US" sz="2800" dirty="0" smtClean="0">
                <a:latin typeface="Arial"/>
              </a:rPr>
              <a:t>“</a:t>
            </a:r>
            <a:r>
              <a:rPr lang="en-US" altLang="ja-JP" sz="2800" dirty="0"/>
              <a:t>S</a:t>
            </a:r>
            <a:r>
              <a:rPr lang="en-US" sz="2800" dirty="0" smtClean="0"/>
              <a:t>ilent</a:t>
            </a:r>
            <a:r>
              <a:rPr lang="ja-JP" altLang="en-US" sz="2800" dirty="0">
                <a:latin typeface="Arial"/>
              </a:rPr>
              <a:t>”</a:t>
            </a:r>
            <a:r>
              <a:rPr lang="en-US" sz="2800" dirty="0"/>
              <a:t> partners- partners that usually will front a lot of capital, but do not want to participate in business decisions – receive profits in </a:t>
            </a:r>
            <a:r>
              <a:rPr lang="en-US" sz="2800" dirty="0" smtClean="0"/>
              <a:t>return.</a:t>
            </a:r>
            <a:endParaRPr lang="en-US" sz="2800" dirty="0"/>
          </a:p>
          <a:p>
            <a:pPr marL="468630" lvl="1" indent="0">
              <a:buNone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74848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sz="2400" dirty="0"/>
              <a:t>Two types of Partnerships can exist in a business:</a:t>
            </a:r>
          </a:p>
          <a:p>
            <a:pPr lvl="2"/>
            <a:r>
              <a:rPr lang="en-CA" sz="2400" b="1" dirty="0"/>
              <a:t>General partnership</a:t>
            </a:r>
          </a:p>
          <a:p>
            <a:pPr lvl="3"/>
            <a:r>
              <a:rPr lang="en-CA" sz="2400" dirty="0"/>
              <a:t>All partners have unlimited liability (can be held responsible for the other partner’s business related </a:t>
            </a:r>
            <a:r>
              <a:rPr lang="en-CA" sz="2400" dirty="0" smtClean="0"/>
              <a:t>debts.)</a:t>
            </a:r>
            <a:endParaRPr lang="en-CA" sz="2400" dirty="0"/>
          </a:p>
          <a:p>
            <a:pPr lvl="2"/>
            <a:r>
              <a:rPr lang="en-CA" sz="2400" b="1" dirty="0"/>
              <a:t>Limited partnership</a:t>
            </a:r>
          </a:p>
          <a:p>
            <a:pPr lvl="3"/>
            <a:r>
              <a:rPr lang="en-CA" sz="2400" dirty="0"/>
              <a:t>Partners have limited liability (only responsible for their </a:t>
            </a:r>
            <a:r>
              <a:rPr lang="en-CA" sz="2400" dirty="0" smtClean="0"/>
              <a:t>share.)</a:t>
            </a:r>
            <a:endParaRPr lang="en-CA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837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 Partnership Advantages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22098"/>
            <a:ext cx="8229600" cy="4202502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 </a:t>
            </a:r>
            <a:r>
              <a:rPr lang="en-US" sz="2800" dirty="0"/>
              <a:t>T</a:t>
            </a:r>
            <a:r>
              <a:rPr lang="en-US" sz="2800" dirty="0" smtClean="0"/>
              <a:t>wo </a:t>
            </a:r>
            <a:r>
              <a:rPr lang="en-US" sz="2800" dirty="0"/>
              <a:t>or more people share decision making </a:t>
            </a:r>
            <a:r>
              <a:rPr lang="en-US" sz="2800" dirty="0" smtClean="0"/>
              <a:t>process.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 </a:t>
            </a:r>
            <a:r>
              <a:rPr lang="en-US" sz="2800" dirty="0" smtClean="0"/>
              <a:t>One </a:t>
            </a:r>
            <a:r>
              <a:rPr lang="en-US" sz="2800" dirty="0"/>
              <a:t>person may be better at one task than the other </a:t>
            </a:r>
            <a:r>
              <a:rPr lang="en-US" sz="2800" dirty="0" smtClean="0"/>
              <a:t>partner.</a:t>
            </a:r>
            <a:endParaRPr lang="en-US" sz="2800" dirty="0"/>
          </a:p>
          <a:p>
            <a:pPr>
              <a:defRPr/>
            </a:pPr>
            <a:r>
              <a:rPr lang="en-US" sz="2800" dirty="0" smtClean="0"/>
              <a:t> </a:t>
            </a:r>
            <a:r>
              <a:rPr lang="en-US" sz="2800" dirty="0" smtClean="0"/>
              <a:t>Sometimes </a:t>
            </a:r>
            <a:r>
              <a:rPr lang="en-US" sz="2800" dirty="0"/>
              <a:t>easier to borrow money if two people are </a:t>
            </a:r>
            <a:r>
              <a:rPr lang="en-US" sz="2800" dirty="0" smtClean="0"/>
              <a:t>involved.</a:t>
            </a:r>
            <a:endParaRPr lang="en-US" sz="2800" dirty="0"/>
          </a:p>
          <a:p>
            <a:pPr marL="6858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712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1327</TotalTime>
  <Words>643</Words>
  <Application>Microsoft Office PowerPoint</Application>
  <PresentationFormat>On-screen Show (4:3)</PresentationFormat>
  <Paragraphs>92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Flow</vt:lpstr>
      <vt:lpstr>Business Fundamentals</vt:lpstr>
      <vt:lpstr>Types of Business Ownership</vt:lpstr>
      <vt:lpstr>4 Types of Ownership</vt:lpstr>
      <vt:lpstr>1.  Sole Proprietorship</vt:lpstr>
      <vt:lpstr>1.  Sole Proprietorship Advantages</vt:lpstr>
      <vt:lpstr>1.  Sole Proprietorship Disadvantages</vt:lpstr>
      <vt:lpstr>2. Partnerships</vt:lpstr>
      <vt:lpstr>2. Partnerships</vt:lpstr>
      <vt:lpstr>2. Partnership Advantages</vt:lpstr>
      <vt:lpstr>2. Partnership disadvantages</vt:lpstr>
      <vt:lpstr>3. Corporation</vt:lpstr>
      <vt:lpstr>3. Corporation</vt:lpstr>
      <vt:lpstr>3. Corporations</vt:lpstr>
      <vt:lpstr>3. Corporation  TYPES</vt:lpstr>
      <vt:lpstr>4. Cooperatives</vt:lpstr>
      <vt:lpstr>Franchise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Fundamentals</dc:title>
  <dc:creator>Alexis McKean</dc:creator>
  <cp:lastModifiedBy>CTAERN-IR</cp:lastModifiedBy>
  <cp:revision>7</cp:revision>
  <dcterms:created xsi:type="dcterms:W3CDTF">2014-02-13T20:49:56Z</dcterms:created>
  <dcterms:modified xsi:type="dcterms:W3CDTF">2015-08-31T16:52:39Z</dcterms:modified>
</cp:coreProperties>
</file>