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83" r:id="rId3"/>
    <p:sldId id="259" r:id="rId4"/>
    <p:sldId id="282" r:id="rId5"/>
    <p:sldId id="261" r:id="rId6"/>
    <p:sldId id="280" r:id="rId7"/>
    <p:sldId id="256" r:id="rId8"/>
    <p:sldId id="284" r:id="rId9"/>
    <p:sldId id="263" r:id="rId10"/>
    <p:sldId id="257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9628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0A6E-7CC8-438F-8693-732610883E4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9846-65C3-4A99-9FEB-F817F106A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0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73978-A633-4DF6-A51F-3A7274077182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A92A-D300-42B7-B71E-08EC870A6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5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r>
              <a:rPr lang="en-US" baseline="0" dirty="0" smtClean="0"/>
              <a:t> Are most of our communications non-verbal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7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24600"/>
            <a:ext cx="1002794" cy="4053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02794" cy="40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90D1AB-A6AC-479F-B329-E85B0E50BEDC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066800"/>
            <a:ext cx="78672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anose="02020603050405020304" pitchFamily="18" charset="-78"/>
                <a:ea typeface="Adobe Myungjo Std M" pitchFamily="18" charset="-128"/>
                <a:cs typeface="Andalus" panose="02020603050405020304" pitchFamily="18" charset="-78"/>
              </a:rPr>
              <a:t>Verbal and Non-verbal Communication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anose="02020603050405020304" pitchFamily="18" charset="-78"/>
              <a:ea typeface="Adobe Myungjo Std M" pitchFamily="18" charset="-128"/>
              <a:cs typeface="Andalus" panose="02020603050405020304" pitchFamily="18" charset="-78"/>
            </a:endParaRPr>
          </a:p>
        </p:txBody>
      </p:sp>
      <p:pic>
        <p:nvPicPr>
          <p:cNvPr id="1030" name="Picture 6" descr="C:\Users\LenovoOwner\AppData\Local\Microsoft\Windows\Temporary Internet Files\Content.IE5\PAUJZ7ON\churchill-spee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5" y="2971800"/>
            <a:ext cx="3048000" cy="269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wanderlust.files.wordpress.com/2009/03/picture-2.png?w=450&amp;h=3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592" y="2514600"/>
            <a:ext cx="4876800" cy="4030399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Six Common Faces</a:t>
            </a:r>
            <a:endParaRPr lang="en-US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828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dobe Caslon Pro" pitchFamily="18" charset="0"/>
              </a:rPr>
              <a:t>Different cultures have different nonverbal signals but these six emotions can be read across cultures </a:t>
            </a:r>
            <a:endParaRPr lang="en-US" sz="2200" dirty="0">
              <a:latin typeface="Adobe Caslon Pro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1525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dirty="0"/>
              <a:t>Communication allows us to connect to other </a:t>
            </a:r>
            <a:r>
              <a:rPr lang="en-US" dirty="0" smtClean="0"/>
              <a:t>people</a:t>
            </a:r>
          </a:p>
          <a:p>
            <a:endParaRPr lang="en-US" dirty="0" smtClean="0"/>
          </a:p>
          <a:p>
            <a:r>
              <a:rPr lang="en-US" dirty="0" smtClean="0"/>
              <a:t>Communication is a combination of verbal and non-verbal skills.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55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Communication 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5124" name="Picture 4" descr="C:\Users\LenovoOwner\AppData\Local\Microsoft\Windows\Temporary Internet Files\Content.IE5\PAUJZ7ON\5864212267_2af951457a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35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9317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_gmEfz51zajA/TMWKkjF6YxI/AAAAAAAAACg/L6v8xB8p8Oc/s1600/Components+of+Comm.gif"/>
          <p:cNvPicPr>
            <a:picLocks noChangeAspect="1" noChangeArrowheads="1"/>
          </p:cNvPicPr>
          <p:nvPr/>
        </p:nvPicPr>
        <p:blipFill rotWithShape="1">
          <a:blip r:embed="rId5" cstate="print"/>
          <a:srcRect l="1049" t="18320"/>
          <a:stretch/>
        </p:blipFill>
        <p:spPr bwMode="auto">
          <a:xfrm>
            <a:off x="1981200" y="1789981"/>
            <a:ext cx="5257800" cy="403235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Communication Skills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051" name="Picture 3" descr="C:\Users\LenovoOwner\AppData\Local\Microsoft\Windows\Temporary Internet Files\Content.IE5\41IN7RC8\iStock_ShruggingManMedium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958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54966" y="3806160"/>
            <a:ext cx="1364615" cy="765840"/>
          </a:xfrm>
          <a:prstGeom prst="wedgeEllipseCallout">
            <a:avLst>
              <a:gd name="adj1" fmla="val -34324"/>
              <a:gd name="adj2" fmla="val 93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062" y="39975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Really!?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latin typeface="Adobe Caslon Pro" pitchFamily="18" charset="0"/>
              </a:rPr>
              <a:t>Being able to verbally communicate well allows you to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Express your ideas / opinions vocally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Speak to other / audiences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Negotiate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Give great speeches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Influence people 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The Importance of Verbal Communication 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42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44976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b="1" dirty="0" smtClean="0">
                <a:latin typeface="Adobe Caslon Pro" pitchFamily="18" charset="0"/>
              </a:rPr>
              <a:t>A way for people to communicate face-to-face.</a:t>
            </a:r>
          </a:p>
          <a:p>
            <a:pPr marL="457200" indent="-457200"/>
            <a:endParaRPr lang="en-US" sz="2800" b="1" dirty="0" smtClean="0">
              <a:latin typeface="Adobe Caslon Pro" pitchFamily="18" charset="0"/>
            </a:endParaRPr>
          </a:p>
          <a:p>
            <a:pPr marL="457200" indent="-457200"/>
            <a:r>
              <a:rPr lang="en-US" sz="2800" b="1" dirty="0" smtClean="0">
                <a:latin typeface="Adobe Caslon Pro" pitchFamily="18" charset="0"/>
              </a:rPr>
              <a:t>Some of the key components of verbal communication are </a:t>
            </a:r>
            <a:r>
              <a:rPr lang="en-US" sz="2800" b="1" i="1" u="sng" dirty="0" smtClean="0">
                <a:latin typeface="Adobe Caslon Pro" pitchFamily="18" charset="0"/>
              </a:rPr>
              <a:t>sound</a:t>
            </a:r>
            <a:r>
              <a:rPr lang="en-US" sz="2800" b="1" i="1" dirty="0" smtClean="0">
                <a:latin typeface="Adobe Caslon Pro" pitchFamily="18" charset="0"/>
              </a:rPr>
              <a:t>, </a:t>
            </a:r>
            <a:r>
              <a:rPr lang="en-US" sz="2800" b="1" i="1" u="sng" dirty="0" smtClean="0">
                <a:latin typeface="Adobe Caslon Pro" pitchFamily="18" charset="0"/>
              </a:rPr>
              <a:t>words</a:t>
            </a:r>
            <a:r>
              <a:rPr lang="en-US" sz="2800" b="1" i="1" dirty="0" smtClean="0">
                <a:latin typeface="Adobe Caslon Pro" pitchFamily="18" charset="0"/>
              </a:rPr>
              <a:t>, </a:t>
            </a:r>
            <a:r>
              <a:rPr lang="en-US" sz="2800" b="1" i="1" u="sng" dirty="0" smtClean="0">
                <a:latin typeface="Adobe Caslon Pro" pitchFamily="18" charset="0"/>
              </a:rPr>
              <a:t>speaking</a:t>
            </a:r>
            <a:r>
              <a:rPr lang="en-US" sz="2800" b="1" i="1" dirty="0" smtClean="0">
                <a:latin typeface="Adobe Caslon Pro" pitchFamily="18" charset="0"/>
              </a:rPr>
              <a:t>, and </a:t>
            </a:r>
            <a:r>
              <a:rPr lang="en-US" sz="2800" b="1" i="1" u="sng" dirty="0" smtClean="0">
                <a:latin typeface="Adobe Caslon Pro" pitchFamily="18" charset="0"/>
              </a:rPr>
              <a:t>language</a:t>
            </a:r>
            <a:r>
              <a:rPr lang="en-US" sz="2800" b="1" i="1" dirty="0" smtClean="0">
                <a:latin typeface="Adobe Caslon Pro" pitchFamily="18" charset="0"/>
              </a:rPr>
              <a:t>.</a:t>
            </a:r>
            <a:endParaRPr lang="en-US" sz="4800" b="1" i="1" dirty="0">
              <a:latin typeface="Adobe Caslon Pro" pitchFamily="18" charset="0"/>
            </a:endParaRPr>
          </a:p>
        </p:txBody>
      </p:sp>
      <p:pic>
        <p:nvPicPr>
          <p:cNvPr id="3074" name="Picture 2" descr="C:\Users\LenovoOwner\AppData\Local\Microsoft\Windows\Temporary Internet Files\Content.IE5\PAUJZ7ON\bibi_spee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019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ovoOwner\AppData\Local\Microsoft\Windows\Temporary Internet Files\Content.IE5\41IN7RC8\sign-language-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291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8874" y="3733800"/>
            <a:ext cx="2664126" cy="1963401"/>
          </a:xfrm>
          <a:prstGeom prst="wedgeEllipseCallout">
            <a:avLst>
              <a:gd name="adj1" fmla="val -55702"/>
              <a:gd name="adj2" fmla="val 653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7937" y="3976836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Sign language is considered a verbal language because it is made up of words &amp; expressions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603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Register 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Register-the formality with which you speak based on social positions and relations. </a:t>
            </a:r>
            <a:endParaRPr lang="en-US" dirty="0">
              <a:latin typeface="Adobe Caslon Pro" pitchFamily="18" charset="0"/>
            </a:endParaRPr>
          </a:p>
          <a:p>
            <a:pPr marL="1085850" indent="-231775">
              <a:buFont typeface="Arial" panose="020B0604020202020204" pitchFamily="34" charset="0"/>
              <a:buChar char="•"/>
            </a:pPr>
            <a:r>
              <a:rPr lang="en-US" dirty="0" smtClean="0">
                <a:latin typeface="Adobe Caslon Pro" pitchFamily="18" charset="0"/>
              </a:rPr>
              <a:t>For example: Greetings</a:t>
            </a:r>
          </a:p>
          <a:p>
            <a:pPr marL="1655763" indent="-284163">
              <a:buNone/>
            </a:pPr>
            <a:r>
              <a:rPr lang="en-US" dirty="0">
                <a:latin typeface="Adobe Caslon Pro" pitchFamily="18" charset="0"/>
              </a:rPr>
              <a:t>	</a:t>
            </a:r>
            <a:r>
              <a:rPr lang="en-US" dirty="0" smtClean="0">
                <a:latin typeface="Adobe Caslon Pro" pitchFamily="18" charset="0"/>
              </a:rPr>
              <a:t>“What’s up” - to a friend</a:t>
            </a:r>
          </a:p>
          <a:p>
            <a:pPr marL="1655763" indent="-284163">
              <a:buNone/>
            </a:pPr>
            <a:r>
              <a:rPr lang="en-US" dirty="0">
                <a:latin typeface="Adobe Caslon Pro" pitchFamily="18" charset="0"/>
              </a:rPr>
              <a:t>	</a:t>
            </a:r>
            <a:r>
              <a:rPr lang="en-US" dirty="0" smtClean="0">
                <a:latin typeface="Adobe Caslon Pro" pitchFamily="18" charset="0"/>
              </a:rPr>
              <a:t>“Good Morning” - to your boss</a:t>
            </a:r>
            <a:endParaRPr lang="en-US" dirty="0">
              <a:latin typeface="Adobe Caslon Pro" pitchFamily="18" charset="0"/>
            </a:endParaRPr>
          </a:p>
        </p:txBody>
      </p:sp>
      <p:pic>
        <p:nvPicPr>
          <p:cNvPr id="1026" name="Picture 2" descr="C:\Users\LenovoOwner\AppData\Local\Microsoft\Windows\Temporary Internet Files\Content.IE5\6XE4QHP0\boss-kelsey-grammer-frikar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7" y="4666892"/>
            <a:ext cx="3285325" cy="2036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Owner\AppData\Local\Microsoft\Windows\Temporary Internet Files\Content.IE5\JO33XRDV\friends-seas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15" y="4648200"/>
            <a:ext cx="3733800" cy="203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27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Non-Verbal Communication</a:t>
            </a:r>
            <a:endParaRPr lang="en-US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0"/>
            <a:ext cx="75438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Facial Expressions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Adobe Caslon Pro" pitchFamily="18" charset="0"/>
                <a:ea typeface="+mj-ea"/>
                <a:cs typeface="+mj-cs"/>
              </a:rPr>
              <a:t> Body Language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Eye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Contact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Adobe Caslon Pro" pitchFamily="18" charset="0"/>
                <a:ea typeface="+mj-ea"/>
                <a:cs typeface="+mj-cs"/>
              </a:rPr>
              <a:t> Dress</a:t>
            </a:r>
            <a:r>
              <a:rPr lang="en-US" sz="3200" dirty="0" smtClean="0">
                <a:latin typeface="Adobe Caslon Pro" pitchFamily="18" charset="0"/>
                <a:ea typeface="+mj-ea"/>
                <a:cs typeface="+mj-cs"/>
              </a:rPr>
              <a:t> and Physical Appearance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Gestures</a:t>
            </a:r>
            <a:endParaRPr lang="en-US" sz="3200" dirty="0">
              <a:latin typeface="Adobe Casl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Adobe Caslon Pro" pitchFamily="18" charset="0"/>
                <a:ea typeface="+mj-ea"/>
                <a:cs typeface="+mj-cs"/>
              </a:rPr>
              <a:t> Silence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" pitchFamily="18" charset="0"/>
              <a:ea typeface="+mj-ea"/>
              <a:cs typeface="+mj-cs"/>
            </a:endParaRPr>
          </a:p>
        </p:txBody>
      </p:sp>
      <p:pic>
        <p:nvPicPr>
          <p:cNvPr id="4099" name="Picture 3" descr="C:\Users\LenovoOwner\AppData\Local\Microsoft\Windows\Temporary Internet Files\Content.IE5\AHIBDN95\jean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2649608" cy="219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Owner\AppData\Local\Microsoft\Windows\Temporary Internet Files\Content.IE5\41IN7RC8\facial_expressions__guy_1_by_nicubunu-d3j1n1p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90004" cy="2690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enovoOwner\AppData\Local\Microsoft\Windows\Temporary Internet Files\Content.IE5\41IN7RC8\peace-sign-coloring-pages-3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1204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50" dirty="0" smtClean="0">
                <a:latin typeface="Adobe Caslon Pro" pitchFamily="18" charset="0"/>
              </a:rPr>
              <a:t>Non-verbal communication is JUST as important as verbal communication </a:t>
            </a:r>
          </a:p>
          <a:p>
            <a:r>
              <a:rPr lang="en-US" sz="2850" dirty="0">
                <a:latin typeface="Adobe Caslon Pro" pitchFamily="18" charset="0"/>
              </a:rPr>
              <a:t>W</a:t>
            </a:r>
            <a:r>
              <a:rPr lang="en-US" sz="2850" dirty="0" smtClean="0">
                <a:latin typeface="Adobe Caslon Pro" pitchFamily="18" charset="0"/>
              </a:rPr>
              <a:t>hen </a:t>
            </a:r>
            <a:r>
              <a:rPr lang="en-US" sz="2850" dirty="0">
                <a:latin typeface="Adobe Caslon Pro" pitchFamily="18" charset="0"/>
              </a:rPr>
              <a:t>your nonverbal signals match </a:t>
            </a:r>
            <a:r>
              <a:rPr lang="en-US" sz="2850">
                <a:latin typeface="Adobe Caslon Pro" pitchFamily="18" charset="0"/>
              </a:rPr>
              <a:t>up </a:t>
            </a:r>
            <a:r>
              <a:rPr lang="en-US" sz="2850" smtClean="0">
                <a:latin typeface="Adobe Caslon Pro" pitchFamily="18" charset="0"/>
              </a:rPr>
              <a:t>with </a:t>
            </a:r>
            <a:r>
              <a:rPr lang="en-US" sz="2850" dirty="0">
                <a:latin typeface="Adobe Caslon Pro" pitchFamily="18" charset="0"/>
              </a:rPr>
              <a:t>words you’re </a:t>
            </a:r>
            <a:r>
              <a:rPr lang="en-US" sz="2850" dirty="0" smtClean="0">
                <a:latin typeface="Adobe Caslon Pro" pitchFamily="18" charset="0"/>
              </a:rPr>
              <a:t>saying </a:t>
            </a:r>
            <a:r>
              <a:rPr lang="en-US" sz="2850" dirty="0" smtClean="0">
                <a:latin typeface="Adobe Caslon Pro" pitchFamily="18" charset="0"/>
                <a:sym typeface="Wingdings" panose="05000000000000000000" pitchFamily="2" charset="2"/>
              </a:rPr>
              <a:t></a:t>
            </a:r>
            <a:r>
              <a:rPr lang="en-US" sz="2850" dirty="0" smtClean="0">
                <a:latin typeface="Adobe Caslon Pro" pitchFamily="18" charset="0"/>
              </a:rPr>
              <a:t>increase </a:t>
            </a:r>
            <a:r>
              <a:rPr lang="en-US" sz="2850" dirty="0">
                <a:latin typeface="Adobe Caslon Pro" pitchFamily="18" charset="0"/>
              </a:rPr>
              <a:t>trust, clarity, and rapport</a:t>
            </a:r>
            <a:r>
              <a:rPr lang="en-US" sz="2850" dirty="0" smtClean="0">
                <a:latin typeface="Adobe Caslon Pro" pitchFamily="18" charset="0"/>
              </a:rPr>
              <a:t>.</a:t>
            </a:r>
          </a:p>
          <a:p>
            <a:r>
              <a:rPr lang="en-US" sz="2850" dirty="0">
                <a:latin typeface="Adobe Caslon Pro" pitchFamily="18" charset="0"/>
              </a:rPr>
              <a:t>When </a:t>
            </a:r>
            <a:r>
              <a:rPr lang="en-US" sz="2850" dirty="0" smtClean="0">
                <a:latin typeface="Adobe Caslon Pro" pitchFamily="18" charset="0"/>
              </a:rPr>
              <a:t>nonverbal signals do not match up with words that you’re saying </a:t>
            </a:r>
            <a:r>
              <a:rPr lang="en-US" sz="2850" dirty="0" smtClean="0">
                <a:latin typeface="Adobe Caslon Pro" pitchFamily="18" charset="0"/>
                <a:sym typeface="Wingdings" panose="05000000000000000000" pitchFamily="2" charset="2"/>
              </a:rPr>
              <a:t> </a:t>
            </a:r>
            <a:r>
              <a:rPr lang="en-US" sz="2850" dirty="0" smtClean="0">
                <a:latin typeface="Adobe Caslon Pro" pitchFamily="18" charset="0"/>
              </a:rPr>
              <a:t>generate </a:t>
            </a:r>
            <a:r>
              <a:rPr lang="en-US" sz="2850" dirty="0">
                <a:latin typeface="Adobe Caslon Pro" pitchFamily="18" charset="0"/>
              </a:rPr>
              <a:t>tension, mistrust, </a:t>
            </a:r>
            <a:r>
              <a:rPr lang="en-US" sz="2850" dirty="0" smtClean="0">
                <a:latin typeface="Adobe Caslon Pro" pitchFamily="18" charset="0"/>
              </a:rPr>
              <a:t>misunderstanding and confusion.</a:t>
            </a:r>
            <a:endParaRPr lang="en-US" sz="2850" dirty="0">
              <a:latin typeface="Adobe Caslon Pro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5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The Importance of Non-Verbal Communication </a:t>
            </a:r>
            <a:endParaRPr lang="en-US" sz="35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53000" y="5195643"/>
            <a:ext cx="1752600" cy="1011122"/>
          </a:xfrm>
          <a:prstGeom prst="wedgeEllipseCallout">
            <a:avLst>
              <a:gd name="adj1" fmla="val -49760"/>
              <a:gd name="adj2" fmla="val 58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7300" y="53438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Have a Great Day!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LenovoOwner\AppData\Local\Microsoft\Windows\Temporary Internet Files\Content.IE5\8D7VVRWU\angry-face-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24565"/>
            <a:ext cx="1585569" cy="16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06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4.bp.blogspot.com/_C77QIB3rebw/S8aTUXqKKtI/AAAAAAAAAIA/IXMFetHT9eo/s1600/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199"/>
            <a:ext cx="7332750" cy="5567995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233</Words>
  <Application>Microsoft Office PowerPoint</Application>
  <PresentationFormat>On-screen Show (4:3)</PresentationFormat>
  <Paragraphs>45</Paragraphs>
  <Slides>10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Caslon Pro</vt:lpstr>
      <vt:lpstr>Adobe Myungjo Std M</vt:lpstr>
      <vt:lpstr>Andalus</vt:lpstr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Communication </vt:lpstr>
      <vt:lpstr>Communication Skills</vt:lpstr>
      <vt:lpstr>The Importance of Verbal Communication </vt:lpstr>
      <vt:lpstr>Verbal Communication</vt:lpstr>
      <vt:lpstr>Register </vt:lpstr>
      <vt:lpstr>Non-Verbal Communication</vt:lpstr>
      <vt:lpstr>The Importance of Non-Verbal Communication </vt:lpstr>
      <vt:lpstr>PowerPoint Presentation</vt:lpstr>
      <vt:lpstr>The Six Common Faces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Types of  COMMUNICATION</dc:title>
  <dc:creator>dcollins</dc:creator>
  <cp:lastModifiedBy>Williams, Lisa L</cp:lastModifiedBy>
  <cp:revision>57</cp:revision>
  <dcterms:created xsi:type="dcterms:W3CDTF">2011-05-24T17:46:30Z</dcterms:created>
  <dcterms:modified xsi:type="dcterms:W3CDTF">2016-04-25T18:49:53Z</dcterms:modified>
</cp:coreProperties>
</file>