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36"/>
  </p:notesMasterIdLst>
  <p:sldIdLst>
    <p:sldId id="256" r:id="rId2"/>
    <p:sldId id="270" r:id="rId3"/>
    <p:sldId id="271" r:id="rId4"/>
    <p:sldId id="307" r:id="rId5"/>
    <p:sldId id="308" r:id="rId6"/>
    <p:sldId id="280" r:id="rId7"/>
    <p:sldId id="309" r:id="rId8"/>
    <p:sldId id="310" r:id="rId9"/>
    <p:sldId id="281" r:id="rId10"/>
    <p:sldId id="311" r:id="rId11"/>
    <p:sldId id="284" r:id="rId12"/>
    <p:sldId id="314" r:id="rId13"/>
    <p:sldId id="313" r:id="rId14"/>
    <p:sldId id="327" r:id="rId15"/>
    <p:sldId id="317" r:id="rId16"/>
    <p:sldId id="285" r:id="rId17"/>
    <p:sldId id="315" r:id="rId18"/>
    <p:sldId id="316" r:id="rId19"/>
    <p:sldId id="328" r:id="rId20"/>
    <p:sldId id="312" r:id="rId21"/>
    <p:sldId id="286" r:id="rId22"/>
    <p:sldId id="318" r:id="rId23"/>
    <p:sldId id="273" r:id="rId24"/>
    <p:sldId id="277" r:id="rId25"/>
    <p:sldId id="320" r:id="rId26"/>
    <p:sldId id="323" r:id="rId27"/>
    <p:sldId id="321" r:id="rId28"/>
    <p:sldId id="302" r:id="rId29"/>
    <p:sldId id="288" r:id="rId30"/>
    <p:sldId id="325" r:id="rId31"/>
    <p:sldId id="287" r:id="rId32"/>
    <p:sldId id="326" r:id="rId33"/>
    <p:sldId id="305" r:id="rId34"/>
    <p:sldId id="30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>
      <p:cViewPr>
        <p:scale>
          <a:sx n="66" d="100"/>
          <a:sy n="66" d="100"/>
        </p:scale>
        <p:origin x="-566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4A253-87EF-4FC7-B994-B9AC4697345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3A3B89-39DE-4F3C-9A8F-3405F8CC3B83}">
      <dgm:prSet phldrT="[Text]"/>
      <dgm:spPr/>
      <dgm:t>
        <a:bodyPr/>
        <a:lstStyle/>
        <a:p>
          <a:r>
            <a:rPr lang="en-US" b="1" dirty="0" smtClean="0"/>
            <a:t>Scarce </a:t>
          </a:r>
          <a:endParaRPr lang="en-US" b="1" dirty="0"/>
        </a:p>
      </dgm:t>
    </dgm:pt>
    <dgm:pt modelId="{0FF5D183-7E2C-4354-9C26-33CE1BC20FBC}" type="parTrans" cxnId="{DD028826-05FA-4A0B-A8BB-2A2495F86B38}">
      <dgm:prSet/>
      <dgm:spPr/>
      <dgm:t>
        <a:bodyPr/>
        <a:lstStyle/>
        <a:p>
          <a:endParaRPr lang="en-US"/>
        </a:p>
      </dgm:t>
    </dgm:pt>
    <dgm:pt modelId="{FFDE9978-9B29-4153-BFDE-B7024B36ED3C}" type="sibTrans" cxnId="{DD028826-05FA-4A0B-A8BB-2A2495F86B38}">
      <dgm:prSet/>
      <dgm:spPr/>
      <dgm:t>
        <a:bodyPr/>
        <a:lstStyle/>
        <a:p>
          <a:endParaRPr lang="en-US"/>
        </a:p>
      </dgm:t>
    </dgm:pt>
    <dgm:pt modelId="{C1C56915-034A-47CD-8749-9C4811A922D6}">
      <dgm:prSet phldrT="[Text]"/>
      <dgm:spPr/>
      <dgm:t>
        <a:bodyPr/>
        <a:lstStyle/>
        <a:p>
          <a:r>
            <a:rPr lang="en-US" b="1" dirty="0" smtClean="0"/>
            <a:t>Portable </a:t>
          </a:r>
          <a:endParaRPr lang="en-US" b="1" dirty="0"/>
        </a:p>
      </dgm:t>
    </dgm:pt>
    <dgm:pt modelId="{60A68BE4-91ED-44E9-9632-5AD067B3F11F}" type="parTrans" cxnId="{C389EC6E-6F47-469E-854F-ABF6CAC9AA9C}">
      <dgm:prSet/>
      <dgm:spPr/>
      <dgm:t>
        <a:bodyPr/>
        <a:lstStyle/>
        <a:p>
          <a:endParaRPr lang="en-US"/>
        </a:p>
      </dgm:t>
    </dgm:pt>
    <dgm:pt modelId="{E1E48791-7A66-45C5-8042-2E47B1F62032}" type="sibTrans" cxnId="{C389EC6E-6F47-469E-854F-ABF6CAC9AA9C}">
      <dgm:prSet/>
      <dgm:spPr/>
      <dgm:t>
        <a:bodyPr/>
        <a:lstStyle/>
        <a:p>
          <a:endParaRPr lang="en-US"/>
        </a:p>
      </dgm:t>
    </dgm:pt>
    <dgm:pt modelId="{FD8B5723-E37A-48E0-B157-DE4643534199}">
      <dgm:prSet phldrT="[Text]"/>
      <dgm:spPr/>
      <dgm:t>
        <a:bodyPr/>
        <a:lstStyle/>
        <a:p>
          <a:r>
            <a:rPr lang="en-US" b="1" dirty="0" smtClean="0"/>
            <a:t>Durable</a:t>
          </a:r>
          <a:r>
            <a:rPr lang="en-US" dirty="0" smtClean="0"/>
            <a:t>  </a:t>
          </a:r>
          <a:endParaRPr lang="en-US" dirty="0"/>
        </a:p>
      </dgm:t>
    </dgm:pt>
    <dgm:pt modelId="{7AF193A1-9C6C-413D-B662-5E8FFF8ACE49}" type="parTrans" cxnId="{AD92893A-8173-42F1-809E-CC8082A625A2}">
      <dgm:prSet/>
      <dgm:spPr/>
      <dgm:t>
        <a:bodyPr/>
        <a:lstStyle/>
        <a:p>
          <a:endParaRPr lang="en-US"/>
        </a:p>
      </dgm:t>
    </dgm:pt>
    <dgm:pt modelId="{BB064221-D20D-45BF-86A4-EAB8AC843B73}" type="sibTrans" cxnId="{AD92893A-8173-42F1-809E-CC8082A625A2}">
      <dgm:prSet/>
      <dgm:spPr/>
      <dgm:t>
        <a:bodyPr/>
        <a:lstStyle/>
        <a:p>
          <a:endParaRPr lang="en-US"/>
        </a:p>
      </dgm:t>
    </dgm:pt>
    <dgm:pt modelId="{490B710A-2656-4201-BE1B-4F58D7BADE17}">
      <dgm:prSet phldrT="[Text]"/>
      <dgm:spPr/>
      <dgm:t>
        <a:bodyPr/>
        <a:lstStyle/>
        <a:p>
          <a:r>
            <a:rPr lang="en-US" b="1" dirty="0" smtClean="0"/>
            <a:t>Divisible </a:t>
          </a:r>
          <a:endParaRPr lang="en-US" b="1" dirty="0"/>
        </a:p>
      </dgm:t>
    </dgm:pt>
    <dgm:pt modelId="{9137EF7E-A93B-41F9-831D-87F49B7111E6}" type="parTrans" cxnId="{17CB3F52-F34B-41C1-9E84-6BA86F51D035}">
      <dgm:prSet/>
      <dgm:spPr/>
      <dgm:t>
        <a:bodyPr/>
        <a:lstStyle/>
        <a:p>
          <a:endParaRPr lang="en-US"/>
        </a:p>
      </dgm:t>
    </dgm:pt>
    <dgm:pt modelId="{B2F5CA4B-9B0A-4760-866E-037AF5C52AC8}" type="sibTrans" cxnId="{17CB3F52-F34B-41C1-9E84-6BA86F51D035}">
      <dgm:prSet/>
      <dgm:spPr/>
      <dgm:t>
        <a:bodyPr/>
        <a:lstStyle/>
        <a:p>
          <a:endParaRPr lang="en-US"/>
        </a:p>
      </dgm:t>
    </dgm:pt>
    <dgm:pt modelId="{33CF4353-2481-4F35-A2D0-70C43B2AC29F}">
      <dgm:prSet phldrT="[Text]"/>
      <dgm:spPr/>
      <dgm:t>
        <a:bodyPr/>
        <a:lstStyle/>
        <a:p>
          <a:r>
            <a:rPr lang="en-US" b="1" dirty="0" smtClean="0"/>
            <a:t>Acceptable</a:t>
          </a:r>
          <a:endParaRPr lang="en-US" b="1" dirty="0"/>
        </a:p>
      </dgm:t>
    </dgm:pt>
    <dgm:pt modelId="{4F7C5A98-49F3-47A7-9B07-7A3A55F299B9}" type="parTrans" cxnId="{EB280CAF-65EE-4297-8EA4-25E9574B1133}">
      <dgm:prSet/>
      <dgm:spPr/>
      <dgm:t>
        <a:bodyPr/>
        <a:lstStyle/>
        <a:p>
          <a:endParaRPr lang="en-US"/>
        </a:p>
      </dgm:t>
    </dgm:pt>
    <dgm:pt modelId="{2599E9A5-00FF-4EBA-B18A-B2BCB1548094}" type="sibTrans" cxnId="{EB280CAF-65EE-4297-8EA4-25E9574B1133}">
      <dgm:prSet/>
      <dgm:spPr/>
      <dgm:t>
        <a:bodyPr/>
        <a:lstStyle/>
        <a:p>
          <a:endParaRPr lang="en-US"/>
        </a:p>
      </dgm:t>
    </dgm:pt>
    <dgm:pt modelId="{8E88F17A-05D7-4E48-9ABC-A7BC48B7C583}">
      <dgm:prSet/>
      <dgm:spPr/>
      <dgm:t>
        <a:bodyPr/>
        <a:lstStyle/>
        <a:p>
          <a:r>
            <a:rPr lang="en-US" b="1" dirty="0" smtClean="0"/>
            <a:t>Hard to Counterfeit </a:t>
          </a:r>
          <a:endParaRPr lang="en-US" b="1" dirty="0"/>
        </a:p>
      </dgm:t>
    </dgm:pt>
    <dgm:pt modelId="{F5A15321-FC58-4EDF-83A7-3614C4B0B7B5}" type="parTrans" cxnId="{9B26ED84-CD6F-4945-AD1B-25E729587392}">
      <dgm:prSet/>
      <dgm:spPr/>
      <dgm:t>
        <a:bodyPr/>
        <a:lstStyle/>
        <a:p>
          <a:endParaRPr lang="en-US"/>
        </a:p>
      </dgm:t>
    </dgm:pt>
    <dgm:pt modelId="{F59E1852-4DEE-4A25-AFC2-2ED1020D0B49}" type="sibTrans" cxnId="{9B26ED84-CD6F-4945-AD1B-25E729587392}">
      <dgm:prSet/>
      <dgm:spPr/>
      <dgm:t>
        <a:bodyPr/>
        <a:lstStyle/>
        <a:p>
          <a:endParaRPr lang="en-US"/>
        </a:p>
      </dgm:t>
    </dgm:pt>
    <dgm:pt modelId="{91F7D988-444E-42E8-AFF8-EAE1AC142272}" type="pres">
      <dgm:prSet presAssocID="{CEF4A253-87EF-4FC7-B994-B9AC469734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471F08-47BE-41E3-BB92-3293DBC3F2F9}" type="pres">
      <dgm:prSet presAssocID="{2F3A3B89-39DE-4F3C-9A8F-3405F8CC3B8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A0058-370D-4199-A833-2AD398D6971C}" type="pres">
      <dgm:prSet presAssocID="{FFDE9978-9B29-4153-BFDE-B7024B36ED3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7AC1869-E104-4F4C-8266-1771FC99AA0A}" type="pres">
      <dgm:prSet presAssocID="{FFDE9978-9B29-4153-BFDE-B7024B36ED3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3D020D3-0E2C-46C6-A329-AB61A4BEE576}" type="pres">
      <dgm:prSet presAssocID="{8E88F17A-05D7-4E48-9ABC-A7BC48B7C5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9463B-C0FC-4650-8DA9-8DAF78A1FB01}" type="pres">
      <dgm:prSet presAssocID="{F59E1852-4DEE-4A25-AFC2-2ED1020D0B49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57E68F8-3FF0-489B-8F3C-BCF0EF404CAD}" type="pres">
      <dgm:prSet presAssocID="{F59E1852-4DEE-4A25-AFC2-2ED1020D0B4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C3E1D6B-D03B-4324-82F0-C9DE4E8BBD3E}" type="pres">
      <dgm:prSet presAssocID="{C1C56915-034A-47CD-8749-9C4811A922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7641D-7707-445D-84D3-F184BAB49146}" type="pres">
      <dgm:prSet presAssocID="{E1E48791-7A66-45C5-8042-2E47B1F62032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EDCB47A-C774-4411-9DE9-918244627FCE}" type="pres">
      <dgm:prSet presAssocID="{E1E48791-7A66-45C5-8042-2E47B1F6203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00782C5-8CE0-42D5-A1C9-A791F4EF9C15}" type="pres">
      <dgm:prSet presAssocID="{FD8B5723-E37A-48E0-B157-DE46435341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CC9DA-F4C3-4D39-AD0E-EA8F1B98B5FB}" type="pres">
      <dgm:prSet presAssocID="{BB064221-D20D-45BF-86A4-EAB8AC843B7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74C116D-44AB-4BD0-A83A-7372E7D179A9}" type="pres">
      <dgm:prSet presAssocID="{BB064221-D20D-45BF-86A4-EAB8AC843B7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4C88197-DE5F-49BA-9245-D630FEC61D72}" type="pres">
      <dgm:prSet presAssocID="{490B710A-2656-4201-BE1B-4F58D7BADE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44C85-57AE-4C4B-83F7-9845DF0A5D06}" type="pres">
      <dgm:prSet presAssocID="{B2F5CA4B-9B0A-4760-866E-037AF5C52A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DFD58B7-BFC7-4814-967F-0637278563E0}" type="pres">
      <dgm:prSet presAssocID="{B2F5CA4B-9B0A-4760-866E-037AF5C52A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8EEACE7-EF62-4171-9BAB-944994612F02}" type="pres">
      <dgm:prSet presAssocID="{33CF4353-2481-4F35-A2D0-70C43B2AC29F}" presName="node" presStyleLbl="node1" presStyleIdx="5" presStyleCnt="6" custRadScaleRad="98954" custRadScaleInc="4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F14AD-A0FA-4A11-8DA8-71C3B377DD75}" type="pres">
      <dgm:prSet presAssocID="{2599E9A5-00FF-4EBA-B18A-B2BCB1548094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E9670C8-F743-4EC4-923D-A7F2F46A11A2}" type="pres">
      <dgm:prSet presAssocID="{2599E9A5-00FF-4EBA-B18A-B2BCB1548094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389EC6E-6F47-469E-854F-ABF6CAC9AA9C}" srcId="{CEF4A253-87EF-4FC7-B994-B9AC46973456}" destId="{C1C56915-034A-47CD-8749-9C4811A922D6}" srcOrd="2" destOrd="0" parTransId="{60A68BE4-91ED-44E9-9632-5AD067B3F11F}" sibTransId="{E1E48791-7A66-45C5-8042-2E47B1F62032}"/>
    <dgm:cxn modelId="{4CD3F9B3-DB77-4AE9-AA52-74CF2DEEC014}" type="presOf" srcId="{FFDE9978-9B29-4153-BFDE-B7024B36ED3C}" destId="{07AC1869-E104-4F4C-8266-1771FC99AA0A}" srcOrd="1" destOrd="0" presId="urn:microsoft.com/office/officeart/2005/8/layout/cycle2"/>
    <dgm:cxn modelId="{7C4C42DE-0D48-4F4A-AAF9-B73C5C8B3449}" type="presOf" srcId="{B2F5CA4B-9B0A-4760-866E-037AF5C52AC8}" destId="{A6544C85-57AE-4C4B-83F7-9845DF0A5D06}" srcOrd="0" destOrd="0" presId="urn:microsoft.com/office/officeart/2005/8/layout/cycle2"/>
    <dgm:cxn modelId="{F692D7BA-1347-4E9C-A6D6-45CA65270BFB}" type="presOf" srcId="{E1E48791-7A66-45C5-8042-2E47B1F62032}" destId="{7EDCB47A-C774-4411-9DE9-918244627FCE}" srcOrd="1" destOrd="0" presId="urn:microsoft.com/office/officeart/2005/8/layout/cycle2"/>
    <dgm:cxn modelId="{FAB19A66-92AB-4CC0-B2B5-4DFBAC18CC51}" type="presOf" srcId="{CEF4A253-87EF-4FC7-B994-B9AC46973456}" destId="{91F7D988-444E-42E8-AFF8-EAE1AC142272}" srcOrd="0" destOrd="0" presId="urn:microsoft.com/office/officeart/2005/8/layout/cycle2"/>
    <dgm:cxn modelId="{62DA8438-35E7-4513-87E1-25995E2AE979}" type="presOf" srcId="{2599E9A5-00FF-4EBA-B18A-B2BCB1548094}" destId="{6E9670C8-F743-4EC4-923D-A7F2F46A11A2}" srcOrd="1" destOrd="0" presId="urn:microsoft.com/office/officeart/2005/8/layout/cycle2"/>
    <dgm:cxn modelId="{70E2EA53-C918-4628-9412-09C51AC15541}" type="presOf" srcId="{33CF4353-2481-4F35-A2D0-70C43B2AC29F}" destId="{28EEACE7-EF62-4171-9BAB-944994612F02}" srcOrd="0" destOrd="0" presId="urn:microsoft.com/office/officeart/2005/8/layout/cycle2"/>
    <dgm:cxn modelId="{101ACA36-6E6A-4D9C-BF36-827BB54255E0}" type="presOf" srcId="{8E88F17A-05D7-4E48-9ABC-A7BC48B7C583}" destId="{33D020D3-0E2C-46C6-A329-AB61A4BEE576}" srcOrd="0" destOrd="0" presId="urn:microsoft.com/office/officeart/2005/8/layout/cycle2"/>
    <dgm:cxn modelId="{4214E30D-BA9B-4219-9FE8-5607D331885B}" type="presOf" srcId="{C1C56915-034A-47CD-8749-9C4811A922D6}" destId="{BC3E1D6B-D03B-4324-82F0-C9DE4E8BBD3E}" srcOrd="0" destOrd="0" presId="urn:microsoft.com/office/officeart/2005/8/layout/cycle2"/>
    <dgm:cxn modelId="{F46198CD-89A7-488F-A157-D8D8FCF12C57}" type="presOf" srcId="{F59E1852-4DEE-4A25-AFC2-2ED1020D0B49}" destId="{857E68F8-3FF0-489B-8F3C-BCF0EF404CAD}" srcOrd="1" destOrd="0" presId="urn:microsoft.com/office/officeart/2005/8/layout/cycle2"/>
    <dgm:cxn modelId="{852E1F0C-E56B-402D-954D-B046E44A5E69}" type="presOf" srcId="{BB064221-D20D-45BF-86A4-EAB8AC843B73}" destId="{774C116D-44AB-4BD0-A83A-7372E7D179A9}" srcOrd="1" destOrd="0" presId="urn:microsoft.com/office/officeart/2005/8/layout/cycle2"/>
    <dgm:cxn modelId="{AD92893A-8173-42F1-809E-CC8082A625A2}" srcId="{CEF4A253-87EF-4FC7-B994-B9AC46973456}" destId="{FD8B5723-E37A-48E0-B157-DE4643534199}" srcOrd="3" destOrd="0" parTransId="{7AF193A1-9C6C-413D-B662-5E8FFF8ACE49}" sibTransId="{BB064221-D20D-45BF-86A4-EAB8AC843B73}"/>
    <dgm:cxn modelId="{C3417935-D8F6-47E5-8C37-A094BF9538D0}" type="presOf" srcId="{FD8B5723-E37A-48E0-B157-DE4643534199}" destId="{500782C5-8CE0-42D5-A1C9-A791F4EF9C15}" srcOrd="0" destOrd="0" presId="urn:microsoft.com/office/officeart/2005/8/layout/cycle2"/>
    <dgm:cxn modelId="{F339881B-3BF6-4E27-B346-F49998E4E1CB}" type="presOf" srcId="{E1E48791-7A66-45C5-8042-2E47B1F62032}" destId="{FB77641D-7707-445D-84D3-F184BAB49146}" srcOrd="0" destOrd="0" presId="urn:microsoft.com/office/officeart/2005/8/layout/cycle2"/>
    <dgm:cxn modelId="{5AE1A758-A27E-4EDA-BBD0-06C34A9286E9}" type="presOf" srcId="{2F3A3B89-39DE-4F3C-9A8F-3405F8CC3B83}" destId="{BA471F08-47BE-41E3-BB92-3293DBC3F2F9}" srcOrd="0" destOrd="0" presId="urn:microsoft.com/office/officeart/2005/8/layout/cycle2"/>
    <dgm:cxn modelId="{EB280CAF-65EE-4297-8EA4-25E9574B1133}" srcId="{CEF4A253-87EF-4FC7-B994-B9AC46973456}" destId="{33CF4353-2481-4F35-A2D0-70C43B2AC29F}" srcOrd="5" destOrd="0" parTransId="{4F7C5A98-49F3-47A7-9B07-7A3A55F299B9}" sibTransId="{2599E9A5-00FF-4EBA-B18A-B2BCB1548094}"/>
    <dgm:cxn modelId="{17CB3F52-F34B-41C1-9E84-6BA86F51D035}" srcId="{CEF4A253-87EF-4FC7-B994-B9AC46973456}" destId="{490B710A-2656-4201-BE1B-4F58D7BADE17}" srcOrd="4" destOrd="0" parTransId="{9137EF7E-A93B-41F9-831D-87F49B7111E6}" sibTransId="{B2F5CA4B-9B0A-4760-866E-037AF5C52AC8}"/>
    <dgm:cxn modelId="{DD028826-05FA-4A0B-A8BB-2A2495F86B38}" srcId="{CEF4A253-87EF-4FC7-B994-B9AC46973456}" destId="{2F3A3B89-39DE-4F3C-9A8F-3405F8CC3B83}" srcOrd="0" destOrd="0" parTransId="{0FF5D183-7E2C-4354-9C26-33CE1BC20FBC}" sibTransId="{FFDE9978-9B29-4153-BFDE-B7024B36ED3C}"/>
    <dgm:cxn modelId="{3A25B4BF-850B-4235-8D1C-14A23CCA8347}" type="presOf" srcId="{2599E9A5-00FF-4EBA-B18A-B2BCB1548094}" destId="{B7DF14AD-A0FA-4A11-8DA8-71C3B377DD75}" srcOrd="0" destOrd="0" presId="urn:microsoft.com/office/officeart/2005/8/layout/cycle2"/>
    <dgm:cxn modelId="{9B26ED84-CD6F-4945-AD1B-25E729587392}" srcId="{CEF4A253-87EF-4FC7-B994-B9AC46973456}" destId="{8E88F17A-05D7-4E48-9ABC-A7BC48B7C583}" srcOrd="1" destOrd="0" parTransId="{F5A15321-FC58-4EDF-83A7-3614C4B0B7B5}" sibTransId="{F59E1852-4DEE-4A25-AFC2-2ED1020D0B49}"/>
    <dgm:cxn modelId="{49BAEAD3-2787-4381-B6F3-6E2D761E82AD}" type="presOf" srcId="{490B710A-2656-4201-BE1B-4F58D7BADE17}" destId="{F4C88197-DE5F-49BA-9245-D630FEC61D72}" srcOrd="0" destOrd="0" presId="urn:microsoft.com/office/officeart/2005/8/layout/cycle2"/>
    <dgm:cxn modelId="{D7FA77D9-ADF4-4B2D-9403-1991E473F29E}" type="presOf" srcId="{FFDE9978-9B29-4153-BFDE-B7024B36ED3C}" destId="{D4FA0058-370D-4199-A833-2AD398D6971C}" srcOrd="0" destOrd="0" presId="urn:microsoft.com/office/officeart/2005/8/layout/cycle2"/>
    <dgm:cxn modelId="{6258DE87-929F-40A4-B5A0-4711DE6818F0}" type="presOf" srcId="{BB064221-D20D-45BF-86A4-EAB8AC843B73}" destId="{862CC9DA-F4C3-4D39-AD0E-EA8F1B98B5FB}" srcOrd="0" destOrd="0" presId="urn:microsoft.com/office/officeart/2005/8/layout/cycle2"/>
    <dgm:cxn modelId="{6B1EDFBC-B4FB-4F8F-9DF0-BC02E48079E3}" type="presOf" srcId="{F59E1852-4DEE-4A25-AFC2-2ED1020D0B49}" destId="{2D79463B-C0FC-4650-8DA9-8DAF78A1FB01}" srcOrd="0" destOrd="0" presId="urn:microsoft.com/office/officeart/2005/8/layout/cycle2"/>
    <dgm:cxn modelId="{E107B5C3-1A7C-44EB-AC4C-A66D3AC648A8}" type="presOf" srcId="{B2F5CA4B-9B0A-4760-866E-037AF5C52AC8}" destId="{9DFD58B7-BFC7-4814-967F-0637278563E0}" srcOrd="1" destOrd="0" presId="urn:microsoft.com/office/officeart/2005/8/layout/cycle2"/>
    <dgm:cxn modelId="{4570D7BA-D865-4D6E-A8ED-523FDA056F5E}" type="presParOf" srcId="{91F7D988-444E-42E8-AFF8-EAE1AC142272}" destId="{BA471F08-47BE-41E3-BB92-3293DBC3F2F9}" srcOrd="0" destOrd="0" presId="urn:microsoft.com/office/officeart/2005/8/layout/cycle2"/>
    <dgm:cxn modelId="{F3D178E5-6F73-45E8-8577-992D29145B87}" type="presParOf" srcId="{91F7D988-444E-42E8-AFF8-EAE1AC142272}" destId="{D4FA0058-370D-4199-A833-2AD398D6971C}" srcOrd="1" destOrd="0" presId="urn:microsoft.com/office/officeart/2005/8/layout/cycle2"/>
    <dgm:cxn modelId="{E409BFAD-B17E-40E9-ACCD-E8B9500125C5}" type="presParOf" srcId="{D4FA0058-370D-4199-A833-2AD398D6971C}" destId="{07AC1869-E104-4F4C-8266-1771FC99AA0A}" srcOrd="0" destOrd="0" presId="urn:microsoft.com/office/officeart/2005/8/layout/cycle2"/>
    <dgm:cxn modelId="{77FA619E-1A66-486F-9161-7AF0F4F618FE}" type="presParOf" srcId="{91F7D988-444E-42E8-AFF8-EAE1AC142272}" destId="{33D020D3-0E2C-46C6-A329-AB61A4BEE576}" srcOrd="2" destOrd="0" presId="urn:microsoft.com/office/officeart/2005/8/layout/cycle2"/>
    <dgm:cxn modelId="{9F8786BF-1AA3-42C8-B998-C7750FDC2B0E}" type="presParOf" srcId="{91F7D988-444E-42E8-AFF8-EAE1AC142272}" destId="{2D79463B-C0FC-4650-8DA9-8DAF78A1FB01}" srcOrd="3" destOrd="0" presId="urn:microsoft.com/office/officeart/2005/8/layout/cycle2"/>
    <dgm:cxn modelId="{ED0898DC-DEC1-4E57-99F7-4626FDCFDB15}" type="presParOf" srcId="{2D79463B-C0FC-4650-8DA9-8DAF78A1FB01}" destId="{857E68F8-3FF0-489B-8F3C-BCF0EF404CAD}" srcOrd="0" destOrd="0" presId="urn:microsoft.com/office/officeart/2005/8/layout/cycle2"/>
    <dgm:cxn modelId="{9C24EAAA-8A2C-4C7A-A067-A30CD41B2E94}" type="presParOf" srcId="{91F7D988-444E-42E8-AFF8-EAE1AC142272}" destId="{BC3E1D6B-D03B-4324-82F0-C9DE4E8BBD3E}" srcOrd="4" destOrd="0" presId="urn:microsoft.com/office/officeart/2005/8/layout/cycle2"/>
    <dgm:cxn modelId="{02E34784-1055-4C79-8639-4109EB63BC92}" type="presParOf" srcId="{91F7D988-444E-42E8-AFF8-EAE1AC142272}" destId="{FB77641D-7707-445D-84D3-F184BAB49146}" srcOrd="5" destOrd="0" presId="urn:microsoft.com/office/officeart/2005/8/layout/cycle2"/>
    <dgm:cxn modelId="{C675ED29-A652-48F6-9D67-823AE2BC45B6}" type="presParOf" srcId="{FB77641D-7707-445D-84D3-F184BAB49146}" destId="{7EDCB47A-C774-4411-9DE9-918244627FCE}" srcOrd="0" destOrd="0" presId="urn:microsoft.com/office/officeart/2005/8/layout/cycle2"/>
    <dgm:cxn modelId="{84A5D7D1-0AA9-49AC-801F-E34CB68CBDF8}" type="presParOf" srcId="{91F7D988-444E-42E8-AFF8-EAE1AC142272}" destId="{500782C5-8CE0-42D5-A1C9-A791F4EF9C15}" srcOrd="6" destOrd="0" presId="urn:microsoft.com/office/officeart/2005/8/layout/cycle2"/>
    <dgm:cxn modelId="{5D53F337-7E34-42C3-9E0A-6AC2A760EB56}" type="presParOf" srcId="{91F7D988-444E-42E8-AFF8-EAE1AC142272}" destId="{862CC9DA-F4C3-4D39-AD0E-EA8F1B98B5FB}" srcOrd="7" destOrd="0" presId="urn:microsoft.com/office/officeart/2005/8/layout/cycle2"/>
    <dgm:cxn modelId="{3F5CEA37-40B5-4243-9BA7-A5714A28DBEC}" type="presParOf" srcId="{862CC9DA-F4C3-4D39-AD0E-EA8F1B98B5FB}" destId="{774C116D-44AB-4BD0-A83A-7372E7D179A9}" srcOrd="0" destOrd="0" presId="urn:microsoft.com/office/officeart/2005/8/layout/cycle2"/>
    <dgm:cxn modelId="{D87F4AFE-3E52-4111-A16E-57107A425DCD}" type="presParOf" srcId="{91F7D988-444E-42E8-AFF8-EAE1AC142272}" destId="{F4C88197-DE5F-49BA-9245-D630FEC61D72}" srcOrd="8" destOrd="0" presId="urn:microsoft.com/office/officeart/2005/8/layout/cycle2"/>
    <dgm:cxn modelId="{8903D075-7C5D-4962-98E1-B56BCDDF198F}" type="presParOf" srcId="{91F7D988-444E-42E8-AFF8-EAE1AC142272}" destId="{A6544C85-57AE-4C4B-83F7-9845DF0A5D06}" srcOrd="9" destOrd="0" presId="urn:microsoft.com/office/officeart/2005/8/layout/cycle2"/>
    <dgm:cxn modelId="{9D95C0D8-3017-4E1E-8BBF-3AC01F830F59}" type="presParOf" srcId="{A6544C85-57AE-4C4B-83F7-9845DF0A5D06}" destId="{9DFD58B7-BFC7-4814-967F-0637278563E0}" srcOrd="0" destOrd="0" presId="urn:microsoft.com/office/officeart/2005/8/layout/cycle2"/>
    <dgm:cxn modelId="{A74BDA60-4782-4A73-987D-0FED96F156D4}" type="presParOf" srcId="{91F7D988-444E-42E8-AFF8-EAE1AC142272}" destId="{28EEACE7-EF62-4171-9BAB-944994612F02}" srcOrd="10" destOrd="0" presId="urn:microsoft.com/office/officeart/2005/8/layout/cycle2"/>
    <dgm:cxn modelId="{4E4B3758-AC90-4AE3-8596-77B245757DA3}" type="presParOf" srcId="{91F7D988-444E-42E8-AFF8-EAE1AC142272}" destId="{B7DF14AD-A0FA-4A11-8DA8-71C3B377DD75}" srcOrd="11" destOrd="0" presId="urn:microsoft.com/office/officeart/2005/8/layout/cycle2"/>
    <dgm:cxn modelId="{1A595776-46C8-4A08-96D9-599D5B29B1E5}" type="presParOf" srcId="{B7DF14AD-A0FA-4A11-8DA8-71C3B377DD75}" destId="{6E9670C8-F743-4EC4-923D-A7F2F46A11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D72ABC-336E-4AF7-9842-7B6DA9528D14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A75B1C-A10E-41FD-B7C1-57FA68513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6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34F14FB9-BABC-4251-A0CF-A6043C1E95F5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5242-6A4D-45FE-8B4B-8D9200E1CDA3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229C-776B-48EA-B98B-6F6836165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9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1EA3-D156-4197-9220-D837CDB4AAA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495C-4BA1-4097-95E4-C45B7473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FF90-FF17-4E0B-BBC3-268F3581861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B495-93C8-4D6E-84C1-8298B6E5B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8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3C67-DD13-4E00-89F1-AF566459AD8A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5516-1653-408F-9834-4D8981EB6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4FBD-9FDE-434A-9F54-308B72F49CF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6D01-CFCA-4821-8950-726D6C2C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1C68-B13F-4A91-9A25-D05253E62B9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0ECD-96E3-4466-8B86-1FB465141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8488-70B4-4898-83A6-D2E31DC66282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6B7C0-F758-4603-944B-A9F021FC8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6DDF-6F76-4807-B819-E50419CF005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9678-671E-45A0-AA04-88D83A6B8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FD79-514C-490D-9A6A-B5C10E9B1989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D333-5787-42C0-A632-76CD1BC1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2037-F3C8-4DE6-AED8-AC32A8EBA950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D0EF-0594-4195-9768-030215972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7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B23B9-4260-4477-A19B-666B1192E238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9957-60C6-4A7D-9610-8F29FCA85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89E9BC5D-5262-4C97-9374-D3DB997EB19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72BBBD9D-28B3-4BEF-9FDB-52165C6A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8" r:id="rId2"/>
    <p:sldLayoutId id="2147484024" r:id="rId3"/>
    <p:sldLayoutId id="2147484019" r:id="rId4"/>
    <p:sldLayoutId id="2147484020" r:id="rId5"/>
    <p:sldLayoutId id="2147484021" r:id="rId6"/>
    <p:sldLayoutId id="2147484025" r:id="rId7"/>
    <p:sldLayoutId id="2147484026" r:id="rId8"/>
    <p:sldLayoutId id="2147484027" r:id="rId9"/>
    <p:sldLayoutId id="2147484022" r:id="rId10"/>
    <p:sldLayoutId id="2147484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imgres?imgurl=http://www.incbeat.com/wp-content/uploads/2012/03/financial_institutions.png&amp;imgrefurl=http://www.incbeat.com/finance/field-service-providers-financial-institutions-dilemma-delinquent-debtors/&amp;docid=3A0P9TGGcV6SIM&amp;tbnid=FQSJDTGrHOuwSM:&amp;w=277&amp;h=175&amp;ei=EX3RUvaBGePU2AXsxYDoBA&amp;ved=0CAIQxiAwAA&amp;iact=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mgres?imgurl=http://static.ddmcdn.com/gif/corn-4.jpg&amp;imgrefurl=http://home.howstuffworks.com/corn3.htm&amp;docid=ziVxL-xImVbLFM&amp;tbnid=v2ApqieJbC_cbM:&amp;w=400&amp;h=348&amp;ei=iU_RUsS0D4Xe2AXth4HQBg&amp;ved=0CAIQxiAwAA&amp;iact=c" TargetMode="External"/><Relationship Id="rId3" Type="http://schemas.openxmlformats.org/officeDocument/2006/relationships/hyperlink" Target="http://www.google.com/url?sa=i&amp;rct=j&amp;q=&amp;esrc=s&amp;frm=1&amp;source=images&amp;cd=&amp;cad=rja&amp;docid=THF9ssVqjEp54M&amp;tbnid=oQm2_WxlZ6odOM:&amp;ved=0CAUQjRw&amp;url=http://bemoneyaware.com/kids-lets-learn-about-money/money/history-of-money/&amp;ei=dUzRUvLvKInR2AXMxoCwCw&amp;bvm=bv.59026428,d.b2I&amp;psig=AFQjCNExtIv1IXEMFxtNizC6Lr6QVtXK2A&amp;ust=1389534704314668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yx-GRMqW0epXJM&amp;tbnid=l93hjdcX2md6IM:&amp;ved=0CAUQjRw&amp;url=http://www.bubblews.com/news/flag/289474&amp;ei=_EvRUqS0Nqb-2QXukYGYDQ&amp;psig=AFQjCNE6QkzQxntBQDHMPPHdqkDApsWi7g&amp;ust=13895345770160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com/imgres?imgurl=http://upload.wikimedia.org/wikipedia/commons/c/c1/Beach_Stones_2.jpg&amp;imgrefurl=http://commons.wikimedia.org/wiki/File:Beach_Stones_2.jpg&amp;docid=rScwrY4Hz5vdFM&amp;tbnid=OoDQ3APDPtzWQM:&amp;w=1038&amp;h=746&amp;ei=WU_RUtHUCKLN2AXUqIHYBg&amp;ved=0CAIQxiAwAA&amp;iact=c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imgres?imgurl=http://th05.deviantart.net/fs5/PRE/i/2004/302/4/4/requiemstock___Scallop_Shells_by_requiemstock.jpg&amp;imgrefurl=http://requiemstock.deviantart.com/art/requiemstock-Scallop-Shells-11820124&amp;docid=h4H-7pgnGFL4GM&amp;tbnid=3BbGvKU_nfAjZM&amp;w=1028&amp;h=777&amp;ei=8E7RUpaVIuH_2wXGpIGgDw&amp;ved=0CAMQxiAwAQ&amp;iact=c" TargetMode="External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://blog.frontdeskhq.com/wp-content/uploads/2013/07/origin_2247520563.jpg&amp;imgrefurl=https://plus.google.com/112794029947896175510&amp;docid=Q2YILI7p_i06jM&amp;tbnid=2LxgPwbx3SNiUM&amp;w=640&amp;h=479&amp;ei=RUjRUtvlHMSH2gWGt4DQBA&amp;ved=0CAUQxiAwAw&amp;iact=c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://blog.frontdeskhq.com/wp-content/uploads/2013/07/origin_2247520563.jpg&amp;imgrefurl=https://plus.google.com/112794029947896175510&amp;docid=Q2YILI7p_i06jM&amp;tbnid=2LxgPwbx3SNiUM&amp;w=640&amp;h=479&amp;ei=RUjRUtvlHMSH2gWGt4DQBA&amp;ved=0CAUQxiAwAw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imgres?imgurl=http://www.blogcdn.com/www.walletpop.ca/media/2012/07/shutterstock57699787.jpg&amp;imgrefurl=http://my.opera.com/angelopolveroso/blog/index.dml/tag/community&amp;docid=oHXV5fsAdtn5SM&amp;tbnid=d3lTGDKmHkoJjM:&amp;w=1000&amp;h=667&amp;ei=_VrRUt7mKen42AWkt4H4Cg&amp;ved=0CAIQxiAwAA&amp;iact=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static3.wikia.nocookie.net/__cb20130623084149/grandchase/images/b/b2/Equal_sign.png&amp;imgrefurl=http://grandchase.wikia.com/wiki/File:Equal_sign.png&amp;docid=9MyJ2ftYeNL_nM&amp;tbnid=ZPwyCZAeF73QVM:&amp;w=600&amp;h=600&amp;ei=3VfRUoehI6qi2QWQyIDQDg&amp;ved=0CAIQxiAwAA&amp;iact=c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https://www.google.com/imgres?imgurl=http://images.dailytech.com/nimage/iphone5.jpg&amp;imgrefurl=http://www.dailytech.com/With+Better+Camera+and+Hardware+Galaxy+S+IV+Looks+to+Put+iPhone+on+the+Ropes/article30116.htm&amp;docid=BLyBpJOVHRAKnM&amp;tbnid=qwGjb4MLUNDatM:&amp;w=1000&amp;h=1000&amp;ei=Z1jRUtmNGebH2wWw44DwDA&amp;ved=0CAIQxiAwAA&amp;iact=c" TargetMode="Externa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google.com/imgres?imgurl=http://coloradopeakpolitics.com/wp-content/uploads/2013/08/Money-II.jpg&amp;imgrefurl=http://coloradopeakpolitics.com/2013/08/02/follow-the-money-initiative-22-funders-in-the-spotlight/money-ii/&amp;docid=GCcjzV02yiat-M&amp;tbnid=Q3Yn68y00UZ4bM:&amp;w=1864&amp;h=1680&amp;ei=C4TRUqfDN8SH2gWGt4DQBA&amp;ved=0CAIQxiAwAA&amp;iact=c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s://www.google.com/imgres?imgurl=http://wwwdelivery.superstock.com/WI/223/1598/PreviewComp/SuperStock_1598R-134054.jpg&amp;imgrefurl=http://www.superstock.com/stock-photos-images/1598R-134054&amp;docid=QzrdGe0QW40pvM&amp;tbnid=SNR039AeO8XW0M:&amp;w=350&amp;h=258&amp;ei=42bRUrW-A-bm2AXX7oC4Cw&amp;ved=0CAIQxiAwAA&amp;iact=c" TargetMode="External"/><Relationship Id="rId7" Type="http://schemas.openxmlformats.org/officeDocument/2006/relationships/hyperlink" Target="https://www.google.com/imgres?imgurl=http://fgcp.org/system/files/images/banks-and-money.jpg&amp;imgrefurl=http://fgcp.org/content/banks-and-money&amp;docid=qnJfJiwMR_yfpM&amp;tbnid=5RLaF3FQ1G-bOM:&amp;w=210&amp;h=158&amp;ei=CmjRUo_fE6e72wW9rIDABg&amp;ved=0CAIQxiAwAA&amp;iact=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hyperlink" Target="https://www.google.com/imgres?imgurl=http://tmb2.cdn18.com/op/retail_services_10.jpg&amp;imgrefurl=http://www.tmb.in/tmb_moneytransfer/transfer_money_to_anyone_anywhere_in_india.html&amp;docid=-7ieqprqteBLGM&amp;tbnid=6XzFv1a8D8N0vM:&amp;w=250&amp;h=185&amp;ei=R2fRUu-pNor32wWYmIC4Cw&amp;ved=0CAIQxiAwAA&amp;iact=c" TargetMode="Externa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s://www.google.com/imgres?imgurl=http://www.inc.com/uploaded_files/image/use-house-as-collateral-pop_7050.jpg&amp;imgrefurl=http://www.inc.com/guides/201101/5-tips-using-collateral-to-secure-a-small-business-loan.html&amp;docid=QYxqXozRcIPWgM&amp;tbnid=SQQMFmIpfjlYAM:&amp;w=851&amp;h=564&amp;ei=R3XRUpq5MOib2QW_qIHYDg&amp;ved=0CAIQxiAwAA&amp;iact=c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hyperlink" Target="https://www.google.com/imgres?imgurl=http://col.stb.s-msn.com/i/96/92513525F9812FD9C8CE1D9CA3.jpg&amp;imgrefurl=http://money.msn.com/debt-management/how-big-banks-offer-payday-loans&amp;docid=zm0UcKQmHilhEM&amp;tbnid=nAUvXnZCDcbJ3M:&amp;w=300&amp;h=300&amp;ei=jHXRUp7oOcfd2AWJ8YHgDg&amp;ved=0CAIQxiAwAA&amp;iact=c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s://www.google.com/imgres?imgurl=http://urbantips.files.wordpress.com/2012/04/barter.jpg&amp;imgrefurl=http://urbantips.wordpress.com/2012/04/03/im-bringing-back-the-barter-system/&amp;docid=fdjltGN2i3ZxbM&amp;tbnid=gb-Xch6DkMuZhM:&amp;w=1952&amp;h=1670&amp;ei=2XnRUu_PD6jJ2wXVyIDgAw&amp;ved=0CAIQxiAwAA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com/imgres?imgurl=http://www.famousbloggers.net/wp-content/uploads/2012/09/service-exchange.jpg&amp;imgrefurl=http://www.famousbloggers.net/quickhaggle.html&amp;docid=JC57vV9ElHqVrM&amp;tbnid=WaMGa-52BXK1zM:&amp;w=300&amp;h=300&amp;ei=vHvRUqj9F8nN2wWX1IGoDQ&amp;ved=0CAIQxiAwAA&amp;iact=c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s://www.google.com/imgres?imgurl=http://simran.crownpac.net/blog/wp-content/uploads/2007/05/050407_0812_Microfinanc11.png&amp;imgrefurl=https://sites.google.com/site/kerolisomaiyacommerce/barter-system&amp;docid=5jX937awap7GxM&amp;tbnid=LqLhJWn58EBXPM:&amp;w=455&amp;h=208&amp;ei=_XnRUvuhAYOT2gXHpIAo&amp;ved=0CAIQxiAwAA&amp;iact=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url?sa=i&amp;rct=j&amp;q=&amp;esrc=s&amp;frm=1&amp;source=images&amp;cd=&amp;cad=rja&amp;docid=qfqrlwmHvGK2iM&amp;tbnid=9XZwlcfpL0lsQM:&amp;ved=0CAUQjRw&amp;url=http://www.fotolia.com/id/42466824&amp;ei=HSmMUvufCY_62AWzyYDgAQ&amp;bvm=bv.56643336,d.b2I&amp;psig=AFQjCNGwSs5uceenRmAiKOFWnRbPL2vTlQ&amp;ust=1385003642570193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and Financial Institutions 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8077200" cy="104298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Introduction to Business and </a:t>
            </a:r>
            <a:r>
              <a:rPr lang="en-US" sz="3200" b="1" smtClean="0">
                <a:solidFill>
                  <a:schemeClr val="tx1"/>
                </a:solidFill>
              </a:rPr>
              <a:t>Technology 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pic>
        <p:nvPicPr>
          <p:cNvPr id="8196" name="Picture 5" descr="https://encrypted-tbn1.gstatic.com/images?q=tbn:ANd9GcSAXFZZUTg0bD29y5EpUqcEAqGXAAYl1THW2AocTgfRK5_vfvg7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609600"/>
            <a:ext cx="3848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211263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3788" y="2786063"/>
            <a:ext cx="2586037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Safe-deposit box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25800" y="2570163"/>
            <a:ext cx="5053013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A secure box in bank’s vault used for the safe storage of a customer’s valuables.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Purpose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1981200" y="1943100"/>
            <a:ext cx="5562600" cy="4038600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Money enables people and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businesses to buy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and sell goods and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services more easily.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 the Past,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People Used Anything For Money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AutoShape 2" descr="data:image/jpeg;base64,/9j/4AAQSkZJRgABAQAAAQABAAD/2wCEAAkGBhQSERQUExQWFRUWFxoZGBcYGB0YHBgeGBkXGBoYGRoYHygeGRwjGhwXHy8gJCcpLCwsGh4xNTAqNSYsLCkBCQoKDgwOGg8PGiwkHyQsLCwsLCwsLCw0LCwpLCwsLCwsLCwsLCwpLCwsLCwsKSwsLCwsLCwsLCwsLCwsLCwpLP/AABEIAMIBAwMBIgACEQEDEQH/xAAcAAACAgMBAQAAAAAAAAAAAAAFBgMEAAIHAQj/xAA+EAABAgQEBAQDBgYCAQUBAAABAhEAAyExBAUSQQYiUWETcYGRMqHwFEJSscHRByNicuHxFTOCFiSSssKD/8QAGQEAAwEBAQAAAAAAAAAAAAAAAgMEAQAF/8QALBEAAgICAgEEAAQHAQAAAAAAAAECEQMhEjFBEyIyURRhceEjM0KBkcHwBP/aAAwDAQACEQMRAD8AO4zDqmJ1S1qI3Ds1D0HVg9urQOnYUhJpdklWp3VQ1262Ow6RZwUxUtfKxT8q97RZxmBmrB0J5S3LqAZmP3ixY2PYR4s+N6PSgpeRazdBl6TTSp0ljYkApBq3Z71gL46m0HaxhtzLgtc1BSZbEkPUGtWU72vsdvRTx+XYnD6tcugNNYNQGsoXpu+xh+LMlqwJ4uWwHmGUlSioG8U0yCCz0HTrBnGYecpKeXSFkhPUsW/OkDZGHUF6SL3b6tFDyWqFLHWySXhlTKJDkUpavR/yhiwuWzwrwGGoJBLqSBsPiJar+7wx8LZKiWkzGCAEhphWQHILEKaqk3ZINxUUiTEzMMJmoqmzCLkaUC/xFwS/whmADUvE0mOWxDxuEK/icEU8u3u8Mv8AC/Kf/dla+cS0FSR0WWCS3lq9Wg8jJ8DOBbxpay51OFgkl3INPYiKOVYVWDmrmagQkBtNpgLEGtQHodwerx3LjRlXYcMrxC9a1L9+jRLJwxQoNYwe4cxuGxYJRyrZ1INweo2PmPYQQmZKNVKttBqLq2A5rpCpnOFSE6jQH4mZzQt361q3eAWbzCkOGIqSHJIersT5kt37QwZxMUZqkrQAkABCSQS9yssWSWAZJJsHrSBuKmJWnSAAzAEAmgJp8VSxv2ibkoyKFByiJGMwxKtUosTtse8UESF6iFIAJZzZ+/Q/nBrMsClKwAlSA/M2pT0eoLU7pp0MXTkUtSW1KCksUrSu6WOpWlTByXpsATQVilZlVk7xU6POHsIoTSRRk1Ur4Q9gSQQHuP7dgCQRxOZKQpiCDvUEFQGzenq42gjkkrDyE2K6alBRJJJF1FgaAG3uQ0SZvliZyNMpAlG6ENQmrGtWNQ9mhfNOVh8ajRzbiXETPElrILFOoGtX+L5uIJ4BRSVUACaK1EF1VSGYgAatw9oM8OZnJcysTLPKX0qRq0k0oqyX8/OLebokBCfCBSEqJKlKBJoAr4Cz1JqNrtGSaYSKy5MxegzFJCAyi7/hdOkkGrkFqgdNoT1JInzJcw1J1JPWgp6hiPKHnKUhbJbUAoBINWKqfidW2z1HSsmP4DROWlZLfCXQXdiS1iB1BBNGgYzD4iEvJUL6iNP/AE1LBcuY63h+F5SkK0ykskOXFT31KrYbGF/MuEdQJk0P4S7HyO3zhiySQLxxfQoyUpljlAHlHv28k1tuYuL4bxOrT4CzzaQQ2l2e70DblhQ9IK4DgNainx1CWm+gMrU2ylOzbU71g/UvsVwphPL8ZKnIT4SFS1JABBVQgjURpJIYsLV5jewwgISnxCTqoDVJVQMOXzqrooHeJ1YKTLSRKSrlSyklwSxCkIqwJY9yQL2ipiccC6RLKg77KKX0m478rEXvsBP2NMVPQlgkE6XuCXJ5hUbMk+rsIszpXiBIdQf8NXGwABqH+RBJAYwAmZqSSgy9ZRahSasdTgFnS7u4o9Yt8M5kFa1EJdJYNVhb9POCpg6C+YZNiZksMA4U6eYJO93LPbe8Fcoxk/ToxUlQIH/YkhaT56CdKu1vyijPzkgXsXiHEcSKUXKnNO35R0ZtMGUE1sZFSpT1Uh+5Y+tYyFYcSn8RjId6sxfpL7IcBPKbN7V/b3g1hcyFKhx7fL9oSZmZ6d4h/wCU702jzZNpl8fcjpC+IQEsEpVRtRDn/Bt7QPn5klSSCxBoQWIPYgwrYfOKN9ekVsTmMbNSkrZ0Gk6QXxeHSt2VpTYabqos6VDozMa71DxPw5w3InTlcjmXRT7XDGtSUlvcwIyacqZq0h7A70FbNzVp2cmGXI83lYIlUxJQibpqA5oVAKUlgQ4IslrUpDcMlasDLFpOi3xFlg0AabWALADoAKAQFl4Venw2CR/SGerjUdz5m7HpDTjM8wik6/tMkJ/vr/8AEc3yhdzLjnCygfD14hXYFKPVa6t/ak7w+UlyEQTqqJV4Pw0Ei7fR8u8A8/cplyUCqlB1M3UOr0c+TQHzLiqfOmpUo6UguEIDJF6l6q/8id7PBXM8yPgy5ijzLU1ejBySzXDU2hF3Kx9VGg/kGbysINCb7ndR6n9oNyOMQpadw9WjkmJnlStTkHtB/hogFOolioAnsTWKUmIkl5C+aZmTOUom5PzeBis0DkAMxO9bvWgHaw2i3xjl0uUdclailROoKNiS9O3nChOn7g1G3Xy6xLLk9FcGtNDlIzVK06VKYbMSCDsQoVBeBf2JclfKBMQKpJUEaXra70YttZtlf7eXpDnwzjDoWJgtp5r1/CCLOG6+RhcIyg9hZXFq0YiVOC9Ghkkhj952dwGGlAJIdxQPTeWZPqVAnWQ5JdLtSrsLgF3uO8GdCyhiCFpNH5lJLuQLul23YtuxhfxuEneMozGIfTqTQJUEkAKCgQahixO/WKKVaJVfksJzE6BrSmckhlEoCjTSSkNUMNIIIFdthRXhPBUVoU6S5KXIAdqUPwFJN6uDUb3EYROkAq8PnSCy20sH07JCS13cK00BEFp+Vo0ONK1FPxkAGjkgF2Ykqen4XPUbCK/DPByJgTNnsUnmTLSSQp3IUsm920hqCty7fiVfhIYWH7NC3l2cADSVB00PRwA/kfp4JnFhQ+j8946GwZWnZYRmUxIIBFb8v11isnELJvGqsTEacQ0N4sDkEpCQpwo1IvaFzM5K8NM5vhJUUq0hYOpzpYh/QH8NaAwbw+JrFfiOaJksAVUkuCKlOxI6kAv6dWjnj1ZiyW6AWMPipLBKb1Uk1KgpypmblcB+p2FbGU8MrxNFFKZYqpelJKr8oepI9h3IaAkmTMWZgCSgsxMxwLsUgJ+Hmo2xtF7K+PkHkqnSGY7NSDwxUpUzsrcY2jomD4awyBSUlRqXWAs1Ln4rV6RfXhZRDGWggf0gt8oU8DxUFb/ODMnNgWj0lGjz3NkGb8HyZqT4f8tWxHw+RH7fOOTZxh5uHmqlqGlQuNj3B3BjtUvGAws8e5UmbK8UDnluX6puR6VP+4XkwqStLY3Fmp0zlnjL6fKPY6fguApHhp1qUVEAnmaprZ49iT05lHqQONKzDUO+/wC8RJxpiFUuJpcoHzgJRi+x8W0W5E8t9fKLSHVEEjDxdlqAhGRVEdDcg3kkrQCWoNq1ejFqs5ETZgtKwEqSCHepuXN2P7M7d4rnEaQAGpWKU3FMCd7CIFNrotUE9skODki6fOqvYVZyO259IJuYycMU/wApE0KorWkKdi4KdT6RajB99mpTcWYFZs600qQX/SKYe7TFzpbQ44bOMFPPPKEs0AUijb1CWYvvG+bZMBKSlKipDkhRILOxFvWrdIUcFw7NSdUz+Wfwn4q1qNvI1ht4bX4Dudadkkcrj7zF/ryg/QmpUmLnkhxs8y/gydMAKimUj8Syz/2gVPnbvDJhuE5CUgfaFOC7hFO1CYFY/OlKLkkmIJGYTGJAJAuWLB7OYvSpUec227LeecNzvDUZaxPG4SCFD/wLuPIk9oS8VI0pfdrQ95fnJe8MuS+ClXi+CjWsklbDU+9zvW3d71TPEu0OjkcdHJcNw9ilpSpOFmkGx8NZt6dYd+G8knSZWlYKVKU633cOPiAqBsnozvWOhLzJDQLn5qkGrEBQ9HsodCITk9hqnLJ4A8nLl15ZlCRpNLMXDfERtXajUiZGBW+kIWEBqsUlrFhbfYP6h4jzjNlSzdwbH8x5/vAscSF7wtTSC4tlzF5fpoRqrqUCNKS1TUkOb1PzjVeIShTqmFKWqagJvy3avQPtZnjfD53rDKqPprQtYzGBanWokvuLb+lzBxXL9AW+K2DJw/mKKJxEwq2TpRpJ3BqS3YDzvDR9gnynqlYH4TpPsafOAC1y61O7Ug1gM88WUFb2UOhF/wB/WDkkugYyb7NZueeGWmJWj+5Jb3tEauJZQrrdg7AF/wAosT8WCIVuIEpCxMQhhpOpqAl6MPL0t3hkZtujJQXYQxnH6WPhpUs9yEi3vFXIc3m4ie6klYKdJSLJBOw9PM/KFJCdRsR6bvv3h54TyVSZS1EspThKm1ANpJcOCDzC9mN2jp3WzoqK6GGc2hQZjpe5NkhgzkquR77s3PcPICJi0KDLCiD0JHRofsNM+JNNTl7qUbg2BFxTTV4rZ3kcidciWoksQyiN9hQEg2NTqYMGOY5cXZ0laoXpSymogxl+eKFHhLxGYTcMsy5gCwDd6t2Umh8+0anO3GoAjyq35R6UcqZFLEdZwedAiI+IOIUy5YeutQSPV/lHLP8A1uUDlSonvSBGJz2diJiVrL6fhSLD/PeDlJU6Fxh7juGXZ9LmSkLK2JSHFLihuIyOLScxUlIAUQ3eMjzfVyI9H8PEuKlJV8J9I28BoW8XOKiwU49n8u0eycTMAbWpvP2vDHivYKnWhjmTGiLLZ/iTwHfQCotalh7ke0BVIKjzKUqtn/QQw5Bg/CSskMSyXs4vb294lzRUIN2VYZXJILLmdfreKGJnRvPxNKwLnYkPUlnDszt2fdohhC2WuVI8nT3Lf6hl4PwoAmT1V8Nggf1KrqbsB7kdIV8BgJk4nQHa5JYB7Ofy3MO+S5UpGGVKKgVFepw7WAYuAdovhjZHlypRoGYyaZi71J/OGDB5PTUo6UC5Zz5AbmBk7JJktQUNKmILBXSrMWP6w6YyYn7L4gBSzOkhiknsenaHXxTJH7qSFrELSiiEhX9S0BRu4oXCfSsRYrPVFBC1Fh3p6Cw9IsTM5lkjUhJfZLpf1fyMaS8uSpQ1SzUkBylXUKYgNyumrULEtR0+ou0M9P7BWVYoqLAbw1TcWZKUpLOQ4cW7jpE2HzDDYRJIloJF1KD/AFXpCfnfECsRNVMPKDQDoB9P6xssvGNPs2MHKWuhjOed/OKa851KFaqUD6CFNWLPVh+cWcKT8Rvt2iST5PZQocdjicSJoL1r+kV58sJDgJ9Ug9et/Lyjfh/KZqhqICRQArITersakW23hiTkAVQzG68tPRy5Hdo6pC+SQrykWKUqp1/Q+hpHs7IEMnR4g1GhCgUl6unU4VuGcNDFichABT4pciivCUWf7yTqFeh2MDcXlqZHMCoiyjpLsaC+wLH4i35HFNA2mVcJwb4hcz1pl7DSAq25YDrUA+rVpYjg6fhllchXioPxIJZXtZx29oOJziWFJQ4cCzh/RMWp+aFR1uKtYjoNvr0jeTZgizccXZlA7pUGI9DG+FkCYNK0qIJdgLM51HqNIU3TUrdoc5iZU5vEQlXmK+hvG2W8JYdExSkgsWIBU7D8If7ri3mIdFcloW5cXsG5fwuJigESyRpUdKm0o1MWchw5pc2J2BgxNyNctBJQQ22pJABINSb7dHYQz4NaEUSAB238+sLHEPHy5M1SESkqSlWmpqqgdh56tqtDZY4qO2LjOTlpArEJCKoLKJqCdJdgkFw5pUUcClgHjXUpgsMSo0FuViCSX3rQB+9YuK4qw2JH81PhLZtT0N2Be5BO4BBJY9aUzBlBvrTpJQUlI5RQ7MWYU6+cTtrwPX5gnifJk4iUSiXpWG0lrufh5QSqhIHoOw5qlJDixjtCSVglSQoAks6SOUgl6Xq/RmNGgFmPAyVqCkp0lTkgF7lTcrX7P27w7HlrTAlC9nOkro2kHpT0ht4C4VTPCps8fykkgJsFHckirDtv5ROvhOTKUNSioG7UarAquw3d/QWhjWvw5SZaWSG223PzeHxkpOhE04rRVxHDmB1FkkDoDT5xkWpOFdIMZFHGJPzmKuG4ClkgzZigC5KUoZQB+Fxd6hw1LViNfAySomWSpGpQUGdTBw+kkbg+27GGqfNMsp5wpSk6lVLmtDypdjZ961IJizhlFPxkuaaR07tt03a9GEec8kvs9BRQsyeCZboVqJQ/xM7lgQzWDOO1HMScSBEsISlOkjUG1aqAhtqNzUuBe1WUZ/KDhqbUBHsaAeTRQzvLZGKDpUJcwVCh8BvcfdqzkexidzWTVjopw20czxuJKVHpFORLXNmJQiqlkAD9+kM2L4SWCy6E26PS6u9GIpV7RnDuTeApc1YZQJQkUo1FFxT+kbfFFGOkgp5LGKRhJeElJlpOpg6m3USxKjbsBswDHebLuJDJXrATQUBGofP3p7wsZhmTm7n3/wACKf2ok/p/gRbHSPLk3JjbiM81rKrOSWFq9Pyfyhl4VxOsFMwapR+6ase0ImWZcpRdVB8z+0OWExyJUujAC3eAmlPQUbiVeIsB9hmJmoR4+FUWNiqUf17W/Jx54q8ZQlyJRcjdkAAdSHLVanWGTKpniSliaHTMdx2NvXfzgZxDleGwUlM2U4WpYSXV8QZSiz2NP8bxLTUWl2VQcXJciObwmucBMmeJoAcBA5SQkmhZySaD9YgzDJpUpWgydJbcqJLEgmvkbDrFMcVFKQEKYkFxUgP0rV96dYnwU6fiHKEqWw0ku5AN6kuSQTQP8Re8Tva32V9PVUU5mTIJ5aHarj51hmy7DS9CNKUI0H4mBUTbUSfe9CA0Q4GYhIUgAKURVRHTYPYU9b9hVwuI5lpNzzQMIPo6ck/7BGegpUtOvUxFeoLV32jDNpQt2/R4DmeXVQ23iVM6lrnrD4wVIS5PoMyczWH5iQNjGKnnESloUdGsEBQALPvpp2qDAqZMZO4egf5/KLEvEaUFXT6pA1VJBadsXJfDq8LPUtagtknSpNQoqo1apIDuD1DRL/yirVaGjIZIU5mJCgakKAI7UO8Ef+Okg6jh0kCtEpY17C0A5WzXEXMvx5/3BrBYvVMd6JS19yXPbYRZKZTnT/LrRIDAGNpWGL8sxu8OhOuhUsXIs+OdqwJzjJROOtCghTFwX0qJ3IsDcWq8NuCzHQkJUQTsR+tLxJP8KYDqSD3sfcQ6VPVkyuL6OYY2SuUEifKuol0l0KAYlWpJeiKMDVj3MS4PESJco1C1JJZSSQHJsQS42D9txBfiTAmUhSSy5UxJ06tlCztUEFi4+VYVsJg1IKK/y1Fgyisuh1crOzGzsCVHvCZIdFpjHglzJjaVJBUAljUJpQprYOaMzQy4DhwhBUSnUwCjd6V6Pe5r3hXydJD0oTyA1IZxvue0GFZgoOHY7ixHp0oYBS+w3H6ZQzvJzLllUhaUqAsUs7CgDUs9el6CE+TnKtJTMLrSSFVd6kgvu43hx+3HrV/poR+MZSJU2XOlpCdQV4gFlGhdtjezbd37FJt0bkgqLkriCg/eMhZRmkkh9YHYljHsV8pfRL6aOtTOEElGvDzSpjzIvqA2DGhPQu9esJWNzmYmaVEChZiPkx7Q5qSsLfURprVwfcRQzvJpGIJLaVsdTKICjSqnsaEO25pZl5IJrSHKVPbFLGYyTUmbzAORpJc1diO9A9TGmExgUmheL0zglKxyEjYEkEG7nWzFjWwoPuvBTIuB/C5pinSKhN7Wc7+kTxguh0p0UcRh9cllVJYACpU3MAWIpffp6R4mUgy0gcoA22o0E8Ugal6W5aEhiQ+wTdy4t5dXVsRjalnSoUI/xDIpOQqV8TReVoe7+v7CJZMpKbAD5QJm42Y7BQEVVrJ+JZiuMSZsY5mboTR9R6D6r/mJMLOVMIUugFk/vADDqSmoFYvS8UTWCbBSHGTmrCNf4gy0/Y5YmuFg6kh/hUwDHrR38h0gfwvOCp2pVQgBTdyWS7+p/wDHvWt/EvMNaEEEMFEM9f8AET1bod0KkoMplq0vZrEvRzcP1Zh0h6xIVhUy/DqgAORVzTUo9yfq0JmV4NOKVKQVMFFlFrMHNOrCnmIcUJMhRkzFKVKU2hZ6+lHrWByRSY+M21skxOIYompND9EecQ4ibpnAiyt/OsVUEoUvDrpco/xEM2eVSkndB0n9ID4ndlkrOpQJ2Mb+KNI84rLBKn6j9I8UgkAU+mjbXRheXPLoDiz1ixiJgUpEuxuf2gRIW8xRPwp62pt7xay/E0XPX15e52ga2w70HsTitAEtN9+0EcFiGlstZSCGhey9bJM2Z5+faNJONVPmdum0BKNbDi71/keRJXp5kJUnYjpt2s3vFabIk/eJln29jaLZx6JUtJ8VCFaA6VKAsAC6VHrCfxDxYZzoRpCGbUBU+R6bQzUUKVyZYlZwlKlaVqUl6FX1aCGGzkq3pCRLW0WpeNVDYK+xWTscs8xAm4ZSQxIIKQS1QevkT6QNyXh8TuR1BgHTQpRZVSmm4ZL1PqwzD4ozFBBrR2rYVctZyGh3ynTJlBIDPVVSXJu7mF5K5UZG1EK4LK5UtqalANqUxJo3kzbRem4VChzJSdrA/PaBYxo6xsnMO8HF12LcW2Ds74TBSTILEfcJofImx+XlHNcywBnEyik60uWLAgijcze3aOunMOV9z+sCM0wSJpK0siZbUB8Q6KDh6QmTSeh8OVbPnjE4MpWpKqEFiIyOvpwQNVSkkuXKpTkly5J1VjIo9YzgEjMOskNQxtmkwBBNyaNe8DF40Jm06g/lG+Z4uiaNqIdyzQWgfoJYOYESxW9Sm49esDM74rV4C1y0E6Sxawfc7t9UjXMVgS1EdOvtFVvDwweynUSRd9uhhU4tdDI8ZN2L/CeJKzMKwkqDqKj8Tq1Opy1Hb6cjTPcKnxCR61epvXzfpDHkeVyRKKkJUFKBJbSeYKdOkqc9Llj2vA2dwzO0Fwl3IoQ5IBKgw3DNSjwqLp8g5/QpTi1GiFMt48zHLsTL1rCZglhnUxYfT/MRmVZdjcQl0A+HYrISPYmqj2EVxuW7J5JIuycOwc0AubfMxVxucJTRHMeuw/eLeZ5cUSyjmUosKlySSB9NF/Jv4aqUgKnrMt6hIHM3U9H2vbaOm1jVyZuOPN6KHC+blAmAu6iC/WhH15xTz3H+J7vD3jP4doQkKlLYszFlBXmU/CffyvCVmuECFFK+VQuPq8Kx54SkMnhaVg7Jcw8CchR+HUCryep9njp2ISmYnSS6TY/hjlGJCdi8NvDWfHwgFH4eUvuBb5flD5q9iFaCWLkKWNJ/7pNQfxp/1Ekkaqi01PsobRaWywCgspNUH/8ACuxiqmbpHnzAWZQ+JPaJsiofB8kaayyPUe0RFdR2r7Ri8cKsPvAj/wAh+8VJs0kGmze5gYxfYTJ5bmWEj4pim9LmL4leIoIdpUkVPfeKMoEF03A0IHc/EYs+CVjwJZZKazV7d43XQOzZU5WLmCXLDS0U7esFZmYy8MNEp1rs4Fn6QOkrJBk4bllj45ho/r+kEMuw6EBkDUd5h93DxztrQSoVeIsWqaFan5dN6MdXfzgfgMbMSK8yfnHQ5fB/2pfiTpuoLYkJvRmDmzBh6QyYLg/CoDCQhmYkhyfU1fveJllXXY2TpHK5eeI+8kiIcXxKGaWmvU/tHUM0/h7g5gojQdikkdhS3e0IPEfAkzDAqSnxEdRcf3D9R8ofDLFiWr6KPDmYzEzVTHCnDl/MBwHYmwHyrHSBjbVhKy7L0S5CyQouklywS7HSRW7gh+zitiGGzPXLSoF3D/uPeNu7MktjP/yMQrzYdYWJmZtFDFZoesM1QFbG+dnvLeKiuJWcOITVY1Ro8e+MlA1LMIyKx0VQ6jFpXzFq/wBaR2sS8ZG2CWVy0KDpBSKeIzU6OIyA5fkaCRikqm6+4DewYRNmWI1FAKRctXpAmVOdCyXZwaHtf66xNh8SFTEBy6Sb7P8A7i9/Qut/oXszmDkQ7gqA7gf6jXNJ6JikoRRNj2AuWgbmGJCZxUNLhJL3Ylg/a8VMLjnK1hnUKDt187e8DNWjILyWsXnRlKmaAVy06QwLdQKtSv1WKeH41UjWEgAqNwxoAwcmvZ7+cRy8MZqShBaYp2BD6jTd6UfY27xSm8HT06TpBJ/CSoU8v1iWKVbHyYXkZ4opVrLld2CWJIPKU7pqxJJobUD3sPmJVc9ugAgZgeEsUpQeUdO5FWNbt8+gfyi9m2XrGHK8PrWoKKSnwyCkBwVd2I3A7w7Hwi7YjInLSCWW4ZC5wml2lqSx2KqO/VtSfftG+b5yfEqbgN6Bj8wYB5WVyEmVMJdbqSQaKclJ0k7lgQdykfip5mE8Tg2oCYKhuu5A+8ks5HxJO0LzfxY0Mw/w5bDyM8Swc0+hC5xxOlLCVJbUx2rRv3gXipU5PKU73Hw13BNtrxaw3DqloWkkGYoWFSN7mjM9u94RjxOLtj5zTWhXw+EVNWEIS5PQ/tBXDYISnd3Ia/6Q2ZNlIwmFmEAeOsMTfQn8I7tf/EKuKJJeLvV5NpEfAI5dmhQeqdxBmey06km9fUWP6GFGWpjBPA44oLbHaCSTWxb9rtG2JmMen+3/AHHpHmHn1HavsKfMiLc/BhXN1tHkvLx3B94ButDFvZZkUsaswPQfeX+kWEAMEgES79DMPUnZMVSQlPN7dWt6D/cDM0znSkkmnQXP7xih9mOf0Hp+aIAAoWshNEj943ybEqxcwy0KZm1NZIt7xzleMmTlEAkJ6fp3joP8NB4AnK3ISPbUYzNGouw4MesPjUSaDantQRWHEIBJKj86QFUSVkq+ZYB3MEsHMkiVNStCZim5NJFDvb3ftCMGNeTs0n4L8viMGxB+vf67Rfw2aJWO92+vzjnGJFXlnSobeX1Y/wC7uTZzqoaKH08UTwJrQmOVp7DedZIhAVNQhwTqUhNHNnD0BAe1vd0NOOEmcqSQUoUXQTsSHIpRjfz9Y6PhcwcV9fP1+qQica5Gy0rQCrUSnSLJA5qCwT8XQD1iaGnxZTpq0V8SYozHiDDyp1APhq2r1oD6H/UeYqRiE0IAO1bhnBBDguO8PSBeibxQkOoxVw4VipqUpqNQAG1SwiXCcOTlqBmlklq6gDzWID1G/cCkN+VcPJw5KWAmJKtRLvYsNIDij01V6WjXxj+oNthbDZiJCRLC9ITYaxR69useQMGs1UeY30qQ3p2j2Fcg+CBmHw6wkgkDWkgOdIO1Kc3l1itmUrwiS4Ypp57RSxONmGSFV0oASeiR/t63rFjFSVLKATtvWlD+UVbbvwZyS77Bgm/ylVYqIHpf9osYEO/QEgRPiMJyqbc9A9Iry1EAISKqIAHc0+vKAm6VGp8nobuEcGha9RS5SX1GgB2A77+g6w9ycQgflQesJOExAkoEuVXTdez7mJft6vxg+kQ3TDasfZYQQSCE6gUk7VBZxtV+kJOKxB8SanlTM5ilqDoaOwOovq6xNg8+air9R+Ua5vhSqWZmohVykP5NQuS23XaG6khS9r2I+KxIWhZmCbR/DICdJWwJ1E1bS9Nn3ZoEqnhRq5Ni/b5GHaRlqdKiE0CQpVW0vQMQwqWo7OQYaOGeEJMuX9oUhC1rLoo+gDlevxKJBLne3WG4qftR2SXHbOTjBTZmkJStn2qfTp1g/luR60qMxJJSDQUqliyyPhDOHp1o1HCfgwhRDMSTYNQvZhSv62pFjJMGmYQDY7m5Yml/wxrUerB5yq6OcycQsAoVRSaN1GxHp9VgbOFY7dm+XyAgo8JGkhmCQLWYixjmmfcMGWrVL1Ll3KgHUlnJ1AbAD4m9oXTixifJCwmXWK+aYkoWkDYORfen5GDOHy8KIAUoEm7O+ptOlrk3d7HtFiVwOFklcwgkD7rnZ3D/AAgb+XWKYZIpUxMoO7BeV8QADSoKNrV9ILLz9DUQtKuhS/zS8PPCHD6cIhIYKUHJVpFXLuQXtRvIQ0ylyVyyooQVVPwpcPXcBxfvBuMW7Acq0cCxmdm+kknryiAeJWpZdRf9O0fRWK4PwmJQdclLn7yaH5XjlXG38P14I+Ik+JIJ+LdJJ+FY77G3laOUjQfkGTFRSkCp/wBw5YgJwplpDMxfuepjXh/DJQjXRyKQN4knha0k3H1+UZljyVAwlUtk+NzNzq0lX5Dy/eAc3MQogoOhQ6U/L8jFmbnKUMg0p7wt5vjEhWpO8TYVTplGRWrQy4bHmakv/wBiLn8QrWm94rYjEaVJmJvvs/0IC4bMmmylDeh7gj2ifF40FJD2I/UWilImaHrLce5BBv8AQgvMQFpYvs1SCDcHz3hNybGcqOsNkme8R5V7rKMb0DcywpExPMNSeUzEpJ1OWJFnPc9L0iDCmlHKLBilLMOZuhIAUwa25sTxkhVVamCgU6ixBSWBRzUbVXeA0rEplq8PSko1F1trsNTDVRTVI1FqKNqHOxnSCODUtLKHOkEMGoas4FS5BdgN92DZicaPEVplrBBsWA9KnoWH5QIVnKhLMtGpBTVLKcF2JHUHTSnQNQBh8zN5xUlTakJ+EEhyDUUSR3+foSTOoYpeYJbmWhJqCnSCzFmdi/nHkCUJlLGpazqN2IAB6BwTSzvVo8hdP7CpAuXLUETJOrl1EsS9SxBI3sDFrBTaS3qx/T/AiFa2UD1De3+Ikklkjso/rF70TXZri5/K56n84oYfFjxUtTSk1/qNz6D8oizDEqWtEqWCVLIAA3Jjo3Cn8IEpAmYxaitTHwkFgn+lSqlRt8LC9TCnFyVhqSghdk4oEClNhF6RiT+En0jp8jhLCJSAMNKp1DmlaqLk+piSbwfhFl/BAP8ASpaR7JUBGLA/Av1l5OXrxNQehr6bNGmPztelJBKVKIKQLn+177Q9Zx/DlCg8hWhQHwq+FR6lQ5gT1OqB0jgeYqYgzxKSlCVNoOsl9IA5kjSaXANusKeOcXtDVkg0eYTCpWhKn002NyRVRFQbAOC1LdGLhucheH0II/lFSCBs/N1O5PqDZmhDxnEiZc1SedDFqFiA9Qx3az2YRmQ8QCXivETMeUsBK0k1H9QSA1O2xo8djmk7+wp4pND1j8kCuYatT3BIPy/KBysD9nSmYgcqSxFyzEXN/wB4OjiTCBGs4iWw/qr0+H4h7RLIxsqbLeUDNSXsKG7h1Uu7xS4pvsl5SS6F3G4zUHuIF+JWtIvZ1w9jPEMxCZQQw/kpow66iKqPW3aFTM8ymyC02StJ86ej3jml0w4v6L+MwBmDw03JBFBcF/SCmT4mWlPgFJTMSnUoEEOHYEA/drbuesLkvHTVpBCQkM6iVtQi1NyNgfnSNFZlNSZc1S1qSCUEGwBIBqSS7hJPl5QvSehjuS2OC8RQ9wYHKx/8ssfoRGvE9DAibO0kvY/rD6EWN+V528sF40zTOJZlqTMYoUGUCzEbgvSoeEdGZGSTXlMYrGeOQ5ZJISzXe5uHpC56VhRVsHZfmpkrVKUTpFUKO6SAWPoRWNswXrU8MGbcPpnhSjykCoZyAFEM5YAAHehvSEPM5ysPM8NCypqVAYmlqlhexrSCxztUzZw8otzMOFUVZ77wLzDAv8IcdY2/547oHu0RKz2tU8u9XNtqRsoeYmxl/TIHTTpUAxBHy7xGkkmhg9olzRRXpv5kRSnZY1qjtDI5LW0LlDemGsoxQAS9WtDZgscFbxz/AA0oiDWEzHQl99h9XiWcLY6LpDfMxIAuEuakhwNIJdzv2Bd9NDFDMZUxR1KqkAaVagDYg82pw4BHb1jTATZnhhakAanPOHA6AB7kbsd7NBkp1SzyakpWABWuqgCiQEmj+zbmEdPQ3xsDmUGSJgE5JaoDKrRISN7NUVrBXKeG5akgq1AOCSWClUI0ks9HLmj+8eS8MkE6kuH1BKbkXU7g0qdrtdqG5uHCNIFAAA0DNyUbQUK5UyungvAt/wBCPUqJ93jI3+094yJueQp4xOYTUMAHqliO8aYjMAkH3/SBuJzxLUMe5NlysXMbUEh96/Lpb3j2WmzzItDb/DrJf5oxc4KCqmSk2aqdZ3FXAfq/SOrZeVkhRLvTy+qwl4JJlGWhUzUAkCrC1HYQ44HEOB+UbxtWwHLeg7LjcTNoqJxEenExvJCqZeUtwxilmOGExBSSQdlC4P6jt/uPE4t49OJG8bKpI5WjmfE+SrniZKWP58t/DXupqhL7pUKDoSO8c0UqagAqSoA9iI77miAo6jcUeB+R5lLWspmKQUn8QATUguw+KlPntCMeJN8Sl55RVoRuFchXikCYCABykkt6l3oxFAHLN3jqWRS0YWSmWgkgVJP3ibntAgzZaVK8MJFSSEhgb1YfW/UxT+2J1EpepcuomrNR6CCjj9OQE8nqIbxmgUr8ozG6FgpWkKDWIeFeVmmk29YlXmyQCVKAG5MMclVsVxbegBmOGRhpipaSdKi4QRylJqQFCoYgUfYN2pTZKVsk0C0qZNKEC2xZmqzEg2aDmarTNZgCRrDGrNR7c3LVutoF4dQGpqlDEJUASGIDkKA1DZ6/oY+SuytRdUK2Cz1clZkztiwUKsO7bdDBWbiQsU5gdxUfKLisrRNKFLRrYlwkhySrlRzVTUjzFAC9D+X/AMPcLK0zJ6NRFRK1EpH9xoVm/QdjFGOTlpCppR2xJk5aqYoJGpRcUA1M5YO0OMnK5kpIT4UxIFQrQop8lDSXcBnAeveGBWdiWNMtIQkbJASPYRAjiZT3g544y7YEZyXSAONlK8MoVqBAqClwaFw5YuS47bmsI3GOWgL1gAB1OApyGLH2pXzvHYTi5eIDLDKoyhcNUeYBqxpCRxdkDIWggApYhR++C/wk3IAD7v0ieWN49rofHIp6ZyWelzT5V9vreIyi7N+9bQRnygLABi3nvFMo9OlB+kVRYuSIA9diG84IYOXPX/1hS/JOr/XnFvIsn8UkrDoBs3xHp2EN6V6UAIDAdLfK8TZs6jpKx2PHe2Jc7D4pABWhSQSzlFK92huyjhnSlMyaorUQFAJskBiQp2PsGLit4uLzMkAKU9AKl7bD9Iu5aok8qWJSX1sCaKFkubbdPxG6lm5oJ4+JcWjWq+ogAAiulzpYBmBNGD0b0gXKQpJJLN8I00BUTqVu4UPJqkt0lRMKG13cJUQo7nlB/EAALNVI8oyehSwAlbJlnWkay5YNyqBoQRaqiJjNQQH5MIIycSEoCg/KQCo3qQli9WbSX79HgtmCNQcQrzsnxE3DqdIHLpKlaQ7kgEJuSGAPe+8EsvzXXKSFfEAyv7hQ/OHwipKmInJxdoiXJU8ZGyiHvGQH4RDPxTOM4iWytAZMPPBmTpkjXMXoWtP8tJspNCpbOFKewAbbrRRwOUmcpRIcCqute2/+IcsVjUiQmXJUSE8pEzmIS6Q7uw0kNQbm0U5Z0qQmEbdlmXjD9o1L1cyaBmCWtcO3z/V1yjGkgVPlHNJuOWuWlSZS1GWoalanBowZNGGkCoeGbK8xKQlzRQcHq8BFtxo2UUmP6cSW3iOZjaV9/nC2M5peIJmfJqfeNBoZTmbGsaLzeFGdnoMVpudKIpDVoXVlrjTi0ypRSj41ukHpZz7W7kQvZX/ElcsMqTKVylIIGgsQR3Fj0hd4gzFUzEVfSlgOnUn1/SK81IXMF06qWepgfNjlXGjqOVZiifLE2W7E6VA3QTseuzERCrGEmiX71hXyBEzDeI4IQoNXcggJ9i/vDDOWpNtbhn5er2chmoGuTYmNyZEkhUMdt0XUIWKn5VbziTMMsnr0aJKyASorKSzVZVbBqjf3ET5PjFajrV8LlnsSX2tsGFKQw4TNKjmZ71jzJ/8Aoc3x8F0cPBX5FYz1HWAghruCQCb8oHLQio2akb/ZRrSUkAauYqfSQoVBcFlB2+FvkzfmGMlzAApILbm/v9WEKOPxJTPUnS4bUhZUEguwKSw5iE266TuxglLdGJOrYR4Wllc1S1IA8MODU1PKL7gJVVnoPQnmC1ExLwiNaJ5BcGY43uHofvdX7wTm4AdI9DEqgiLI7mKasOTGowsMEzB1tEBwVYFzQSTB+GkkEQR4kkhWHQsq06TpKjtqDD1CgkxLIwTeUWsVLkzJJlrUAC2zsRY1hlXFoG/cmchxvCQ51/CglxStTVkijMX7OBvFeXwWkqJ8RwC6hTUEpoSB7e3SOsYThrDgAGbro1UhNK0LM4L1Hn1gbmPCi5MtpY8VLVahcNcO5BHQ00vE3DJFWP5wlo5/hMOmSFIFdJaob3exitmOZgPW1vrzc+8VuJFLlYmYlLlJOoOWvVgag0besBZuHmrLlCmNixq1yITHC5O2x7kooKZdiyuchnI1Amo69yAfJ4dRmA0s4YO1A4cOUqJqARzav0unZDlC0qC1gpS3xEUsaV7A9XY+UNGJmIADhB1hwwrUMClQHKygpNRtYAaibhG6QHJtWSqJcGYNSVJDUcAEgBVLubPV7wayLKUtqKQtANak08jUCxbuXgUXSjmcUL9ejC9WpU0107MOWzlJfUakkLA22dz7e8L1yC24ljNZStKjL0pSBQm1QzAOL/Kl7RzTHIm4ebqQ8xKqrYHlqEhRIDBz+1KR1MALeUqxqOhG4hfx2XLM6qCtIBNvhqG2q4Jq+yb7MjJ3aApJUxZGZnvHkNJx2GsUMRRigOGjyKvVX2TcJfRz3hC0076CH80qhs4KwqDiZiSlJTqfSQCHrVrRkZCZ/ND18GdMz/DpGGmAJSAEkAABgBsOgjkC/wDp/wD6L/SMjIpfZNAilqPWKWKWQbmPYyFvscj0XEQz1Fl+RjyMjJnRB6pQM2U4BdSQaXGqx6iJcsQPElUFVh+9RGRkDL4mrsbONEgTkgBhqNB2Cm/SJpM9TnmP/WDc3KVEnzesZGQvJ1/Y3H/sjwpZc1u8FUKLCu4/OMjI8uJ6Mgio0EUccP5qf7R/9n/MD2jIyK/DEPwNPCA/mze8qST3JM5z5wzThGRkepi/lI83L/MZTniKCRUxkZE0hsCtmSjSA+JUXFdv1jIyKBaKq1nqYZOEZhKFOTRVK2obRkZHY/mFk+Ij/wARJKRODAB5ywaXHIW8ngPgazJYNQdLjq6wD8oyMiPJ8mPh8UESHlzPKWfUzACfaLKiwmkXdAfdnFH6UFO0eRkF4Ri8muKlJ8UFg4kKIpuFKAPmBR4McPn/ANuryH5RkZCf3G/sEQf5co7uIKSlVbZoyMg8fy/76BydCjiBzHzj2MjI1nI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225" y="-13716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AutoShape 8" descr="data:image/jpeg;base64,/9j/4AAQSkZJRgABAQAAAQABAAD/2wCEAAkGBhMSERQSEhQVFBQVGB8YFxgXFxYcIBkbIBgdFxoeIR4bICYhHCUjHBQXHy8hJicpLSwsGh8xNTArNygrLCsBCQoKDgwOGg8PGColHiQpNSwqNSwpKiwsLykpKS8sLCwsLywpKSwpKSwpKSwpKSwpLCkpLCwsKSwsLCwsLCwpLP/AABEIAFsAfgMBIgACEQEDEQH/xAAcAAACAwEBAQEAAAAAAAAAAAAFBgMEBwABAgj/xABEEAACAgAEAgYEDAQDCQEAAAABAgMRAAQSIQUxBhMiQVFhBxQyUiMzcXJ0gZGSobKz0TRCscEkYqNDY4KDk6LC4vAW/8QAGgEAAgMBAQAAAAAAAAAAAAAAAwQAAQIFBv/EACERAAIDAAICAwEBAAAAAAAAAAABAgMRITEEEhMiQVEy/9oADAMBAAIRAxEAPwDYsh8VH8xfyjEzsALOwG5vEOQ+Kj+Yv5RhI9I/SGNkXKo9kv8ADBDyVRZRjy3LL2fC7xyoRcpYE0N5jpxCDUSvN/mUAKe72mIv6vxwObprmLsQR6b5GVixHy6AoP2jzwqcO4gGscq5DwA/D6/HEr8TFDSkrlmKJpjch2AJpTVHlXPz5AnDyogjO6aZwrjUWYW42sjZlOzIfBh3f0Pdi9eM2k4Nm8kYplmBJ0Rs520lyFIcBSHj6xhR2I1A95ONDyaOEUSMGeu0VGkE95As0PLCdkFHlM2T47HY7AiHmET0hdN5slJHFAqW6FizAkjtaRQsDejub5YezjN+lfCI85nJC5YCFViGkgajXWMbru60L9Rwz4zrU07FqB2RnKOQfIpS+k3iI369f+nH+2CnAfTBmtaRzRJMWYKCvYY2a81PPlQvFTivRPLdTIYRI8iVY1vqXtDUdJF7KWYbb1gTwlI4ZY5oCrPEwaiQ10wNEHluKB2o9+OrOfiWQfpXjFYVXwf2np+ghj3FPhPE0zESTR+y4sXzBuiD4EEEHzGLmOE1jwePMIHpp/gI/pC/py4f8IHpp/gI/pC/py43X/ojHjIfFR/MX8oxlHTTo9JBmXm0ytG9FpnIbW5vY0BoCgaQOVd9kY1fIfFR/MX8oxM62KxcLPR6U0YVwzLddPHESwDm2IUg6BdkFhVbVdEb+NY0TP56PIpCkQ+BjRnZF3bRaqWs7EAyWRuzMygd+KH/AOczGSJK6ZMsDVBpGdEoBSEa+QVdWljdWFvkRn4Tls7ErSmwEILK+kPEdL0SOaHQreWnbB3Z7PX0EjFZwA+KcSjJkKxkR5gSLDL6w5MkiKX1dSbCqsiCjYINbb40bK5nWiP3Mob7ReEfO5KNM45WFyJInBbq20xt1NB0YDSAyjQ292FxEvE5pPUIQ7xxtDCSUamJaFmDE17NxstAmyNxuMYsSzgw+DQwce4TOHcdmld4xI66L3PUNsDp3pe8ju1edGwG7LE6F1btpFnzrf8AHC7WE0kJxlmdMUWY4kDmZknDGSJAgOstCrqb0HWusMoXZQBuTd41M4zDjvFJZJZpYgXZQwH+7hVzHZ76LB2atzVd2DVPH0RLS7pjVctLBO8y5hfZkA16QpYSClBUWKKnYahVUbXukuRV2LLsyd4OmxVspPgTv+2LXD0kERQRKs7/ABkyoiI1k04INvtuPE+HPEfG8jJaRQEFiAW1kk6FoNv3k2tYJJ/bgMl9eR56AZV48mquGUamMYIohNq23O51EWboi8MuACdNsiSf8VED3hmore9G/ZPkcGctm0kUPGyup5MpBB+sWMLyT7wAmuiXCB6af4CP6Qv6cuH/AAgemn+Aj+kL+nLi6/8ARGPGQ+Kj+Yv5Rie8QZD4qP5i/lGPOIZtYo3kc0qKWJ8gP/hWMZrLBvSTpPHlELMC7adWheem6LH3RZqzhTLSRTI6gIcyWb1UlSAOyoIYdkE6gCthWL8wd8DcxkWklOYkjEpcMXVns7kELpKlWCBQACQOe3j99QvYzA+EihAZE7QIQP1kic+4qCo/lK6eW+OovCcY6BjckMQgWHSrjOLGpGmIJI6WDYAMalqv+VmocuW2KWWiaOThkDCpI8u/WLtYAAEYNbc1ah5Nh8ilDqCpBVhYI7wdwfxwG4jwKRsz18RQEoUYP1h3taICnY6Vq732xz3LU0wzeiOeFLMs0paSPqg73TbjtF+ySAnseytbgMNiDhh4NxX1VWjEbyIW1IUcNp7Kgr22sdpWYHcb1iDPdFpIsvOipDTxlS4kZSEre7TYAE8mJ3OA2eZRckEc8KaR7bK4tr0sVLh0F1qNmvdO5xuEHJcEjn6O46YQhdUoeHehrUnuv+TVzrbxqsfMfG8uqu0MZtrYgR6NbVtdgGydrIxmw4gFQSrPJ13J4nZbJ1HUpS9n3OwsDRXjjm47LKUYmSOAMAzqq9r4QJpBBuiSQdO9WeWCPxmniN+q7GnL5CajmFjTqZohII4thE4B1qQxHPbcULQ7CySicK6QdZnDmJpeqQoaBojTqDBPC+fa53ywSTimqCXKZedWjogPJIe3rNhQVFErqIJ5bDx1YSnNjfmPro/jjqeP4sLIy3s5/k3zqcc60v8AEs8cxO0mndyAqgb17KjzPL6yfHGidC+h+dyenMgowcdvLq27KeR1Gk1jY+YsXvjMoJipV0PaUhlJ5WDY/pjcOhXShZ4YwaG1c/ZYc1PyHlhrzYuEFWl9cE/DasnKcn9g/kc6kqB0NqbHmCDpII7iCCCO4jCR6af4CP6Qv6cuGWCUR52SNDqEqCR1WvgnHZtvDrVG3iY2PicLXpp/gI/pCfpy4856ek8Ox+DxkPio/mL+UYWunuaDCHL+83Wt81Kr/vZdvI4Zch8VH8xfyjCb0slBzde7EgPkS0h/oVwXw4KVyTB2vIgvIZndlbssDRHgeY+oj8fkx9spSU0pKSC2IPssKo7nkw517nmce53JajrUgOBQJ5MOek+V9/dz33BojpAq6lkZY3T2g7KCOVG73Bvn349A+exMvcFlzOXXTHLpTSvwTIrKjBVB0gEHchiaYbkct8Fcj0xzPWrE2X64sCQYgY60gWSHZhXaH8w323wKheWQao0lkB5FY2IPyEgKftxYyHDc4kwzBgPVxjtKWXrHVgQwVd17JCNuw76vHO8iujH1oxU5t89A7jfTIZrUrtJl4PYCq4DO4Z1cNpGrSAK2NGzv4AELT5V2bMRR6aAUFF1ab7LkvZ1bCrA3NjuwzQZ+X1jZWyqGQySRtqFgsRYQ3s9E6xo3vYkHDKclE+5jjbzKKf6jA6sjHhDHvhn+azsEiQRxmOGQlW7dDStMXok77kUBXM3iKfjaKeoTMxmExqpcxlzZtdNxlF7Ktf4HkBjQRwbLj/YQj/lR/tiX4OEbBY/mgL/TBfYt2b0Z4Y2bK6FiMgR16ppF6oMqUVJ1UXFaVI0gbHux8v0cjzLvLYgUdjSigAsAN7ZQCKNGh3EXtiTp5k3zDpKtMqDSEK2d9yQF7TsSB2bAGm+84Bz9KHMCRrtpWtW5qthp5G63s8u7FL5ZSyvsDbOv12zov8N6GXvmJQtH2YzZPgdVbX4AX8mCicHyUIJuSjzBmkAbwsWBhEWZqJ1tXz3/AHxLleHvLvGjyVtYtqPynYfbhqzxLrObbUkJQ8qmHFdb00foFxOH14xREaWifkOZVkI379mO/wC2L/ppP+Aj+kL+nLhR6McAzEGYgzDt1SpIC1UzBT2TY5BaamN9lSWF1ht9NH8BH9IT9OXHK8iqFdqUHo5VOU47NYN/DeIIURQd6C1Xfp/9T9mEzjsl57MXyXqx/pBv/PBfhj1Kh/zD9v7nArikd53MHxdR9kaL/bDdFKrv4/hVz+pIMVeI8PSVdLKpLVGCQLAdgp35gdrFrFbic+iJnFEpTb8uywbf7uH5rYvBeJo1Y9rFPJ8UWRSeRWyRgfD0k56l+SvDHnF49jbWD+hDiHCYph8IgJqg3Jh8jDccvtrAKTovIrHqJ+72XFEHx1J3eRW/PB+HiStGZB/KDYPiBdYWkzzhmcMQWNnzwaiqyWpPop4eTcMz42Cq/mJQPzC8fEXRnNSC5OrjPmxcjzoAfmGGLI8aRx2iFYc99vqxcizaMSqsCRzAxU7Lo8NE9UC+G9Go4u0beQitbVtYo6RyW7PifM96Y3o1yYnaPUVWJIyeslbcs0l8iBusY7Ow+3D9JxqNX0knbma2xR6QwQPl5XKxsXjIDFVJ3UgbkXiVTsg9e8mZQjLtC3H0Y4ZGfj8mo7raI7f8TfJi8md4ctKJ+vI/lhGof6YpfvDEp4FGvEFiPstCzDkCaddtvlwU4h0eQIzJqsbgE2Nt+/yG2Hd0zgK4DxAzQvD6sDKBol7QVdLhtJ1UTekbqNwa8QcBfSxA6cLy6SNrdZowze8RFKLwa6L8RSHLoNJJcs7G7JtjzvfYAL8ijAr0jyNm8qscS9oTB9yB2Qki9/mwwvKuyUtzg2i6rUbHdgHxcZhBPP1kTElnooykXQ56iDpG9kd2NU9UT3F+6MfL5KMggohB5gqN/wAMO/It3DL5Ms4U8/VhBGH6vs20oBYWQCSRzqrx3EhK6tG6qinQslNqOiVmiIG1A7c9+YxqiZNByRR8ijHNkozzRDy/lHcbH2HFu55hj0W6I8Q0gAE7Cr+qsdh59UT3F+6Md6onuL90YnzZ+BBMizRVWW9mG4/piK8PHqqe4v3RjvVE9xfujFKxL8KEcN349SQg2CQfHDv6onuL90Y71RPcX7oxfyr+F6I94ocYNRM911dv37gI2xo+d7+GNH9UT3F+6MeHJxkUUSj/AJRinYmsaJop8VzinimRYcvhEvajqheQEeIOjBrpJIwjGk1Zo/X5d+CL5GM6bjQ6a02q7UKFbbUNsTPGCKIBHmMBKM24Kbgj+aO+/wAcS5z2fr/sf3w/rk4xsET7oxxycfuJ90YMrc/C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517525"/>
            <a:ext cx="15049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AutoShape 14" descr="data:image/jpeg;base64,/9j/4AAQSkZJRgABAQAAAQABAAD/2wCEAAkGBxQSEhQUEhQVFhUUFBQXFxUXFBUVFBgVFRUWFhUXFBQYHCggGBolHBQUITEhJSkrLi4uFx8zODMsNygtLiwBCgoKDg0OGhAQGywkICQsLCwvLCwsLCwsLCwsLCwsLCwsLCwsLCwsLCwsLCwsLCwsLCwsLCwsLCwsLCwsLCwsLP/AABEIAPQAzgMBIgACEQEDEQH/xAAbAAABBQEBAAAAAAAAAAAAAAAAAQIDBAUGB//EAD8QAAIBAgQDBQcCBAQFBQAAAAECAAMRBBIhMQVBUQYyYXGBEyJCkaGx0VLBI3KCkhRi4fAVM1Oi8QcWQ2Oy/8QAGQEAAwEBAQAAAAAAAAAAAAAAAAECAwQF/8QAIREAAgICAwADAQEAAAAAAAAAAAECEQMhEjFBBCJxYVH/2gAMAwEAAhEDEQA/APcYQhAAhCEACEIQAIQhAAhCEACEIQAIQhAAhCEACEQxjVlG7AeZAgA+EgOMp/8AUT+5fzAYyn+tP7hCxk8JEMUh2df7hJA4OxHzgAsWJFgIIQhAAhCEACEIQAIQhAAhCEACEIytWVBdiFA5kgD5wAfCc5xDtYi6Ulzn9Wy/kzn8ZxivV7zkD9K+6PpqZDmkaLFJncYridKn36ig9L3PyEysR2spDuq7elh9Zx2WKBJc2aLFH06Cv2rqHuIq+dyZQrcaxDb1CPAAD7CUcsUCTbK4xXg58Q7d52PmxkeW8cRFEVFDMnhFCx8W0KFY3JHqSNiR6xVEfaUiWyRMfWXu1GHrOp7N8RNWmQ5u6aE6XIOxsJyeWXODV/ZVlbk3ut5H8GUmRJWjt4QhNDEIQhAAhCEACEIkAFiE2lbiGPSiuaobdBzJ6ATiuK8bqV7jupyUHf8AmPOTKSRcIORu8V7UKnu0Rnb9XwD8zlsZiqlY3qMW8OQ8htIlWOmTbZ0Rio9DMsWKTGwodi3hmjYtoxDwYsQR4WArG2jrRwWPCQoVjAI4COCR+SFCsYokoEFSSBYxDAsCJLlgFjA7Hh1fPSRuqi/nsfrLMyOzTfwiP0ufrY/vNeaGL7CESEBBCEIxhKHGOKph1udWPdXmfwI7i3EVoIWbUnur1P4nA4rENVcu5uT8gOg6CZylWkaQhy2+hcZi3rPnqG55DkB0AjFWAEW8zo3bCMMcYwmMmwi2igRwEBCZYoWPCyRUjFYxVj1SSKkkVICGKseEkqpHhI6FZCKcX2csBI7JHQWVwseFkoSPVIUKyELHhJKKccacYWaPZw6VB0YH5j/SbMyeApYOepA+Q/1msJSM32JCEIwCR4mutNWdjYKLmSTjO1fFPaP7Je6h97xb8D7yZSpFRjydGZxPHNXqF222UdF6echURFWPmKOl60hLRpMW8LSiBoEdEiiAgEeqxUSTKkBCIklVI5VkirHQrGqskCR6rH5ZQrGhY8LFAkoWArGhY4LH5Y60AIsseqR1pIqwEMVI8pJEWOy8hzjAv8LSyeZJ/b9pbjaaWAHQWjoyQhCEYGdx7H+wosw7x91f5jz9N5wKD6zW7VY72lbIO7T0820zH9vSZtOYSds6YR4x/R40kdQxzvK7NeFgkOzRS0jvEvAKJRrJ6aSGgp52l5FjJYIkmVYKsmRZdENjVWSBY4LJAICGqsflgBH5YxDVWSqIgWSKsQBljiscqxzwAhtJ8sSjT5ycJGKxgEtYGlc5un3ka07mwmgiWAA5RiY6EIRgEq8TxXsqTv8ApU28+X1lqcz24xNkSmPibMfJdvqfpJk6RUFckjlKdzqdybn13khaNpxHMwR1PsaxjQYQjQhY9KcEWWqSSkS2OopLSJGJTlhElIybBlttJVEVFkipKEIBJFWORItWoqC7sqjqxAgIRVklpQr8dw1M2aqL9ACx+kb/AO48N+s/2N+JPKP+lcJf4aIWShZWp42mbe+ozC4BNjbyO01MPR0vKWyHoZTpaQWlcyyUvJQsqibIlpR5pdJJaPQQENo0so8ZJCECghCEACcH2ur5sSRyRVHqdT953k804lUz16rdXP00/aZZHo2wLbYwbSB2kzbStMzZCySmIxRLNGnKRLJaNOXESMppLSCWkZNioslAiDSPQRkjlEkq1FpoXqMFVRcknSKtgLnlPNeO8abG1ggNqXtFCgX1F7FiPnFKXFFQjyZt8d7ZGwXDC1xfOw1AO1l62116zEoozr7asxdmvkzG9gNC9jz5D5yhiEz1bDdmAA8zYTZ4iwByrsoCjyGk5ZTb7OuONLoo+wuCemss8MDhrDQczYE2HQ8rxuDr7gC5bQTd4dhkSkzPmz3FgLWPgTEqG3RXbDE7C8v4GvUo6rUynpmzD1AkdSt0FvASDL1kqdPQ3G1s7DAdqaZstUhGOmYXy38ek39AL/WeUVqRY7GdlwDEMgSnVN05X5HkCf0zqxZXLs5M2CMdxOkognU7ch+5k0ITc5whCEBhCEIAIx0M8tzXZj1J+89ScaHyM8rA1I8T95hl8N8HpJWOkrAyavtKusg2ot0xLlETPotL9AykRJF1JOpkFMSxSWaGTHASekusESWFWwJ6CMk5HtnxX+JRw6nTOjVLdM3uqfAnX0E43hNNhiKSgEk1FFgLm97GwhxXGGpXart7SzKRyA90D0yy6zOGWvTJUvf3hyYizj7/ADnNOVs64RqNEmGxD4evmXQqSpuAdL2a19ja8djVIYj/ADfQ7SdMGawDA++bXv8AFtqD1mlxOnh6CJ/iS3tdkpoQWZbfGeQ8ZCg2U5pMfUoJTJ9moF/9+gkuKcL7t+7p68z85mntHRupOHYIFAX3/eYDQE38t5bwtSninLUiRuWRxZgOeU7GVLHapExnT2SYYkEOfdA1Xqbc/AR+K4ozuWJAJ6ACZmLxhYm22mg+QAEP+HtvUfJ4ABm/AmO0tdG9K99l0VyeZ+ZlyjiXHxE+B1ErYrG0mWmoVlZFCl1C+94lb7xKID6Bx5H3T8jKV3pkOmto7bsxxgVlKHRktp1XqJuTiuDYJqLCpzG/iOYnaK1wCOc7oN1s4MiSlroWEISyAhCEAFnk+PYpXqL0c/I6z1ieb9sMJaszLuLZhzynutbpymWRWjbA6dGe73EgBvz9IlJ5DUp2N5kdKL1ETQw0yMNWOx1H++c2cG4vb6H9pcTOZepCWqayKiJdSnNKOdsfSp6SPjVxQcDcq1vRTLdNJU4/3FUm2a4B8SLCMn08hwqq65Cbc0boTup8D95tYGrUslF+6gIUWGUhmLG5+LUnWZVOjckCwcXDKdASNCVP7To8M7uRZfZ5VUW+A5Rqb8id5xHe+jS4Yi00dyuUUgz2udcoJ92/lOHNZ61VqtQXNVDYnkdbW9NJ3FMju1NRUVkY3uFQqSfXSYmD4FUo1fiKgjKw94FdxccvIzeKuOjBupbFw+EqITUIOY+6t9sttSQeWwgynRkqH2mY33y20tY/O4mzi0vTGc20YsuYkEkk6tvbwE5tnF9QAP1ISQPM/mRL6ji+RrY6qmHT2otnqAZiO6CNDlvsTmmJ/jC1iTvy8Ju4jhtNsN/GqHIWB073L3QToL9ZiJxKiDanSU2+Jvf203bT5CTkSuzbE21QKz3FhmB5Dvf6zWw51yspBG4IsR5gylhuNhWVvZ07ggiwybbaqZsGqmJc1B7tRt0PP+U85nxT/TRyfvRo4DGtT0JzJ06eU7Pg9cPTFuWnpynEJhiNNZ0nZNiA6HlYj6/mdOK1pnHmSatHQQhCdBzhCEIALOB/9Q0NGtRxCi4ZTTccmG9j9Z30wO2+B9rhXsNUs4/p3+kzyJuOjTDJKas4EUwR7Snqh3HxJ4N+ZJTUGY+FxT0mzIfMbqR0ImvhMbSq7H2T81J90n/Kf2mEZWds4OP4KcNbaS0mtoZZWmRuDbryjzSBEsxbL/DMQG0O/wB5t0F0nJopQgjkZ03DMYrDUhSN77ek0izGcfUaVClecP224uDVpqhuKTBjbwvp63P0mxxrtDYGnR3O5/3sJwuKW5Y9dZhny0qib/Fw2+Uix2lwCrWDp7q1ADf4SxF/Q2k3DlIXKds18252tbykOO4kq1jQrD+GUpgn9NQIvveHSS1OGNSI98lTYhhe1j1kzV/ZFR+q4s1qlO6EXvcEX208JQIdGVATqv1UXuftL2FcAWuCZKVAu7bgWHrvaJX2mS66ZzWK4g5Qso0WpkcECxHW3QyXDYCxRw11qa5Nbqum5566eks4XhGeo1r63NvPa81KlEUUU5SxQWCgEm++w1lKMnticktIzu02CY4daSZdTcszBAL266nSczT4TUAshpPb4UqoW+RsTKvG+IVKtRjUzgfpN1NvEHUSClUuLCwHQQk7ZrCLijUo0STldSDzBBB+s0OG0yjGm4Omx1BEo8P4y9IrnAdQRbMLlTyytv6bTr8dQWoVdSSLABjuQALX+snimiubT2a/DMTmFnsSNj1H5m7wkD2ht+n9xOTylLETpezTZs7dAB+83xyfTOTJHVo3YQhNzAIQhABY2ogIIOxBB8jHQiEeM9oeHHDV2Q9wm6Hw6el5mugM9V7acOFSiz+zDlRqOenNTyaeWjC5hmpHOv8A3D+Zd/2nJlg09Hp4MvKOxaHEatLuubdDqPrtNfhnGatW4WkrFRrbQ262nPlZPwrFPQqrVp7qdRfRhzVvCTCTT2y8mOLTpbOir8YZWymmoI31ufXSQPjKr7mw6DSZvE8c9eqarIovyUAactvvLOCrg6X9Of8ArKdv0zSUV0WRTtJsPQUks3dXU+PQepjlw2YZs2UDdmGkbVrggKvcX5serSONdlcr6Ob4pTL1GZt2Nz6y0OJVUw6spuaThCDqCjAlbjwII8jLzYXMbmQ4uiBQqADd6YHmAxP7fOEbWxyqVIfwjjtJzlZQj8raBj0vsDJcTxyiGIbPcaWJUWI303nL1MP4SxiKXtaS1Dq6k0nPXKAUJ8cpt/TK52iXhVnQDtAAhGFILEaqSBVP8lxY+ms5DHcQrVCSWYHpc3+cixVDTTzBG4t0M0aDe3pF2/5lMgOf1q3dqHxvofQwcm0Cgosr4Li50WuDVp/5jeovjTc6jy2MsY/hXsyr0znpuMyPa1xzBHJhtaZ7YQ5h4/edh2QoLf2NYZqbHOuuzga26Agaxr7BL67KH/Dc1InwvOk4Hf2YB5CFZlqGrlAALGwA5Xk3D1yi3IgwqnZm3caZfq09J0fZ2lalfqf/AM6fe857CYj3bAXOwHUnQD5kTr8HQ9mip+kW8zzPzvN4V2c2RtKiaEITUyCEIQAWEIRCEZQRY7GeS9suANha3tKVxTc3BGmVuY0nrcq8RwKV6bU3Fwwt5eIkThyRrhyvHKzxtOJk/wDNpo/jbK/9y7+skD4Y8qi+qsPqBLnGOAth3KsNL+63UTMq4Ocj5J0z0lwkrRcX/DD/AOSp5ZVH1vLOC9m7gUaLMbXLOcwHoLCc5Vo2k3DcfUoOGpNlP0PmOcqM97Jlj1o6aozMctQkEfDa1vSManbYH5GZFPHlmLNqSbk3M0cNjrkAXJPn+0pRTMnyRKVYiyqfM6D6xuJw9gtO9ypJY8s7b28AAB6S9XqZLDQuTYa3Cn8/aVBSK77yZrxDi/TPxmEAXQSrw3Ck0ap5GrTt6K4J+s1q9BmFrWH1P4lulgyFVEQn4zYE25KPkIOOiuZy2KwGkl7P4OzWto6Op+RK/VRNfE0r+78/AfmXOHUAjA22BIHgBYfeEYilPRj1eG5fZlhbMbjxAOp8tJp4cZKtEAc7nyII/eTY/FNUcZjcDYdAOV4tIfxAen7C8pUuiW2+xOHU7Mw8ZeZLEDlvK2GYZj4zVwuHao4Vdzz3CrsWP2A5n1jStESdMudleHXtUbkSQPHlfyF/U+E6iR4eiEUKuwFv/PjJJvCPFUcs5cnYQhCWSEIRYhBCEIAESLCAFPieAWuhVgPDznnPGuBexuSxW3IgsLdQw+HxnqMgxmEWquVx5HmPIyZwUjXHkcHo8dPD82qtTPk4+xjRwdubIP61/adRxvsQVu9E2588p8wO6fLScpicLVp94G36hqp8mGk45Jx8PRhKM+pFylg6Sd+pfwQX/wC5rRx4mi+7SGUHn3nPm34mC4J3vH09IuTY3BL+nQcKxrUmLpYE731vaTjG2+Inck+JNzOfp1STYAknYAXM06OEyDNWNv8A6wdf6j8I+s1U6RlLGmzVwrhwWN7DbkGPTx8ZYTGutwHOp1tpMRscW20A0AGgA6Dwlqi9hCM29kSx0WSoGp0A19Y6i1gWtq23XKNvmftKwOY691dT49APGBr3N/8AfhFKXg1H0lVIjNlzt6DzO/0+8dTBawUfgec1sHwFqzDQhF+Jh7pPMqp7589PONpvoXJR7M/guDes4sNN/Tqei+PPlO+wGCWktl3OrNzJ/HhFwOCSiuVB4knUk9SecszeEOKOXJk5P+CQiwlmQQhCABCEIAEIQgAQhCACQgYRjCZmP4HSq3NijH4l0v8AzKfdb1E04RUCbXRxmI7Gm+mRh1W6N8tVP0mTjuzgpDWnUJ6kMyevswbT0mEh40zVZpo8gqGomlMUhfTRwp9Q1mmfVwOIbVqbnyFx6WntdWgrd5VPmAfvIRw6iNqaDyUCYv4/9Nl8uvDyDD4Gt/03HmpmnRwL2u5Cjpdcx8gTPRjwPDk39imvhJKXCKC92jTH9C/iUsNeifyb8PO24dWqWVVyryAu5P8AaD9ZpYDsnUbvAjxc5R6KtyfUid8q22iwjgitkv5MmqRj8O7P06di3vkbDZB5IN/M3M2IQmySRzuTfYQhCMQQhCABCEIAEIQgAQhCABCEIAESEIAEIQjGEIQgARYQiEEIQgAQhCABCEIAEIQgAQhCABCEIAEIQgB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AutoShape 16" descr="data:image/jpeg;base64,/9j/4AAQSkZJRgABAQAAAQABAAD/2wCEAAkGBxQSEhQUEhQVFhUUFBQXFxUXFBUVFBgVFRUWFhUXFBQYHCggGBolHBQUITEhJSkrLi4uFx8zODMsNygtLiwBCgoKDg0OGhAQGywkICQsLCwvLCwsLCwsLCwsLCwsLCwsLCwsLCwsLCwsLCwsLCwsLCwsLCwsLCwsLCwsLCwsLP/AABEIAPQAzgMBIgACEQEDEQH/xAAbAAABBQEBAAAAAAAAAAAAAAAAAQIDBAUGB//EAD8QAAIBAgQDBQcCBAQFBQAAAAECAAMRBBIhMQVBUQYyYXGBEyJCkaGx0VLBI3KCkhRi4fAVM1Oi8QcWQ2Oy/8QAGQEAAwEBAQAAAAAAAAAAAAAAAAECAwQF/8QAIREAAgICAwADAQEAAAAAAAAAAAECEQMhEjFBBCJxYVH/2gAMAwEAAhEDEQA/APcYQhAAhCEACEIQAIQhAAhCEACEIQAIQhAAhCEACEQxjVlG7AeZAgA+EgOMp/8AUT+5fzAYyn+tP7hCxk8JEMUh2df7hJA4OxHzgAsWJFgIIQhAAhCEACEIQAIQhAAhCEACEIytWVBdiFA5kgD5wAfCc5xDtYi6Ulzn9Wy/kzn8ZxivV7zkD9K+6PpqZDmkaLFJncYridKn36ig9L3PyEysR2spDuq7elh9Zx2WKBJc2aLFH06Cv2rqHuIq+dyZQrcaxDb1CPAAD7CUcsUCTbK4xXg58Q7d52PmxkeW8cRFEVFDMnhFCx8W0KFY3JHqSNiR6xVEfaUiWyRMfWXu1GHrOp7N8RNWmQ5u6aE6XIOxsJyeWXODV/ZVlbk3ut5H8GUmRJWjt4QhNDEIQhAAhCEACEIkAFiE2lbiGPSiuaobdBzJ6ATiuK8bqV7jupyUHf8AmPOTKSRcIORu8V7UKnu0Rnb9XwD8zlsZiqlY3qMW8OQ8htIlWOmTbZ0Rio9DMsWKTGwodi3hmjYtoxDwYsQR4WArG2jrRwWPCQoVjAI4COCR+SFCsYokoEFSSBYxDAsCJLlgFjA7Hh1fPSRuqi/nsfrLMyOzTfwiP0ufrY/vNeaGL7CESEBBCEIxhKHGOKph1udWPdXmfwI7i3EVoIWbUnur1P4nA4rENVcu5uT8gOg6CZylWkaQhy2+hcZi3rPnqG55DkB0AjFWAEW8zo3bCMMcYwmMmwi2igRwEBCZYoWPCyRUjFYxVj1SSKkkVICGKseEkqpHhI6FZCKcX2csBI7JHQWVwseFkoSPVIUKyELHhJKKccacYWaPZw6VB0YH5j/SbMyeApYOepA+Q/1msJSM32JCEIwCR4mutNWdjYKLmSTjO1fFPaP7Je6h97xb8D7yZSpFRjydGZxPHNXqF222UdF6echURFWPmKOl60hLRpMW8LSiBoEdEiiAgEeqxUSTKkBCIklVI5VkirHQrGqskCR6rH5ZQrGhY8LFAkoWArGhY4LH5Y60AIsseqR1pIqwEMVI8pJEWOy8hzjAv8LSyeZJ/b9pbjaaWAHQWjoyQhCEYGdx7H+wosw7x91f5jz9N5wKD6zW7VY72lbIO7T0820zH9vSZtOYSds6YR4x/R40kdQxzvK7NeFgkOzRS0jvEvAKJRrJ6aSGgp52l5FjJYIkmVYKsmRZdENjVWSBY4LJAICGqsflgBH5YxDVWSqIgWSKsQBljiscqxzwAhtJ8sSjT5ycJGKxgEtYGlc5un3ka07mwmgiWAA5RiY6EIRgEq8TxXsqTv8ApU28+X1lqcz24xNkSmPibMfJdvqfpJk6RUFckjlKdzqdybn13khaNpxHMwR1PsaxjQYQjQhY9KcEWWqSSkS2OopLSJGJTlhElIybBlttJVEVFkipKEIBJFWORItWoqC7sqjqxAgIRVklpQr8dw1M2aqL9ACx+kb/AO48N+s/2N+JPKP+lcJf4aIWShZWp42mbe+ozC4BNjbyO01MPR0vKWyHoZTpaQWlcyyUvJQsqibIlpR5pdJJaPQQENo0so8ZJCECghCEACcH2ur5sSRyRVHqdT953k804lUz16rdXP00/aZZHo2wLbYwbSB2kzbStMzZCySmIxRLNGnKRLJaNOXESMppLSCWkZNioslAiDSPQRkjlEkq1FpoXqMFVRcknSKtgLnlPNeO8abG1ggNqXtFCgX1F7FiPnFKXFFQjyZt8d7ZGwXDC1xfOw1AO1l62116zEoozr7asxdmvkzG9gNC9jz5D5yhiEz1bDdmAA8zYTZ4iwByrsoCjyGk5ZTb7OuONLoo+wuCemss8MDhrDQczYE2HQ8rxuDr7gC5bQTd4dhkSkzPmz3FgLWPgTEqG3RXbDE7C8v4GvUo6rUynpmzD1AkdSt0FvASDL1kqdPQ3G1s7DAdqaZstUhGOmYXy38ek39AL/WeUVqRY7GdlwDEMgSnVN05X5HkCf0zqxZXLs5M2CMdxOkognU7ch+5k0ITc5whCEBhCEIAIx0M8tzXZj1J+89ScaHyM8rA1I8T95hl8N8HpJWOkrAyavtKusg2ot0xLlETPotL9AykRJF1JOpkFMSxSWaGTHASekusESWFWwJ6CMk5HtnxX+JRw6nTOjVLdM3uqfAnX0E43hNNhiKSgEk1FFgLm97GwhxXGGpXart7SzKRyA90D0yy6zOGWvTJUvf3hyYizj7/ADnNOVs64RqNEmGxD4evmXQqSpuAdL2a19ja8djVIYj/ADfQ7SdMGawDA++bXv8AFtqD1mlxOnh6CJ/iS3tdkpoQWZbfGeQ8ZCg2U5pMfUoJTJ9moF/9+gkuKcL7t+7p68z85mntHRupOHYIFAX3/eYDQE38t5bwtSninLUiRuWRxZgOeU7GVLHapExnT2SYYkEOfdA1Xqbc/AR+K4ozuWJAJ6ACZmLxhYm22mg+QAEP+HtvUfJ4ABm/AmO0tdG9K99l0VyeZ+ZlyjiXHxE+B1ErYrG0mWmoVlZFCl1C+94lb7xKID6Bx5H3T8jKV3pkOmto7bsxxgVlKHRktp1XqJuTiuDYJqLCpzG/iOYnaK1wCOc7oN1s4MiSlroWEISyAhCEAFnk+PYpXqL0c/I6z1ieb9sMJaszLuLZhzynutbpymWRWjbA6dGe73EgBvz9IlJ5DUp2N5kdKL1ETQw0yMNWOx1H++c2cG4vb6H9pcTOZepCWqayKiJdSnNKOdsfSp6SPjVxQcDcq1vRTLdNJU4/3FUm2a4B8SLCMn08hwqq65Cbc0boTup8D95tYGrUslF+6gIUWGUhmLG5+LUnWZVOjckCwcXDKdASNCVP7To8M7uRZfZ5VUW+A5Rqb8id5xHe+jS4Yi00dyuUUgz2udcoJ92/lOHNZ61VqtQXNVDYnkdbW9NJ3FMju1NRUVkY3uFQqSfXSYmD4FUo1fiKgjKw94FdxccvIzeKuOjBupbFw+EqITUIOY+6t9sttSQeWwgynRkqH2mY33y20tY/O4mzi0vTGc20YsuYkEkk6tvbwE5tnF9QAP1ISQPM/mRL6ji+RrY6qmHT2otnqAZiO6CNDlvsTmmJ/jC1iTvy8Ju4jhtNsN/GqHIWB073L3QToL9ZiJxKiDanSU2+Jvf203bT5CTkSuzbE21QKz3FhmB5Dvf6zWw51yspBG4IsR5gylhuNhWVvZ07ggiwybbaqZsGqmJc1B7tRt0PP+U85nxT/TRyfvRo4DGtT0JzJ06eU7Pg9cPTFuWnpynEJhiNNZ0nZNiA6HlYj6/mdOK1pnHmSatHQQhCdBzhCEIALOB/9Q0NGtRxCi4ZTTccmG9j9Z30wO2+B9rhXsNUs4/p3+kzyJuOjTDJKas4EUwR7Snqh3HxJ4N+ZJTUGY+FxT0mzIfMbqR0ImvhMbSq7H2T81J90n/Kf2mEZWds4OP4KcNbaS0mtoZZWmRuDbryjzSBEsxbL/DMQG0O/wB5t0F0nJopQgjkZ03DMYrDUhSN77ek0izGcfUaVClecP224uDVpqhuKTBjbwvp63P0mxxrtDYGnR3O5/3sJwuKW5Y9dZhny0qib/Fw2+Uix2lwCrWDp7q1ADf4SxF/Q2k3DlIXKds18252tbykOO4kq1jQrD+GUpgn9NQIvveHSS1OGNSI98lTYhhe1j1kzV/ZFR+q4s1qlO6EXvcEX208JQIdGVATqv1UXuftL2FcAWuCZKVAu7bgWHrvaJX2mS66ZzWK4g5Qso0WpkcECxHW3QyXDYCxRw11qa5Nbqum5566eks4XhGeo1r63NvPa81KlEUUU5SxQWCgEm++w1lKMnticktIzu02CY4daSZdTcszBAL266nSczT4TUAshpPb4UqoW+RsTKvG+IVKtRjUzgfpN1NvEHUSClUuLCwHQQk7ZrCLijUo0STldSDzBBB+s0OG0yjGm4Omx1BEo8P4y9IrnAdQRbMLlTyytv6bTr8dQWoVdSSLABjuQALX+snimiubT2a/DMTmFnsSNj1H5m7wkD2ht+n9xOTylLETpezTZs7dAB+83xyfTOTJHVo3YQhNzAIQhABY2ogIIOxBB8jHQiEeM9oeHHDV2Q9wm6Hw6el5mugM9V7acOFSiz+zDlRqOenNTyaeWjC5hmpHOv8A3D+Zd/2nJlg09Hp4MvKOxaHEatLuubdDqPrtNfhnGatW4WkrFRrbQ262nPlZPwrFPQqrVp7qdRfRhzVvCTCTT2y8mOLTpbOir8YZWymmoI31ufXSQPjKr7mw6DSZvE8c9eqarIovyUAactvvLOCrg6X9Of8ArKdv0zSUV0WRTtJsPQUks3dXU+PQepjlw2YZs2UDdmGkbVrggKvcX5serSONdlcr6Ob4pTL1GZt2Nz6y0OJVUw6spuaThCDqCjAlbjwII8jLzYXMbmQ4uiBQqADd6YHmAxP7fOEbWxyqVIfwjjtJzlZQj8raBj0vsDJcTxyiGIbPcaWJUWI303nL1MP4SxiKXtaS1Dq6k0nPXKAUJ8cpt/TK52iXhVnQDtAAhGFILEaqSBVP8lxY+ms5DHcQrVCSWYHpc3+cixVDTTzBG4t0M0aDe3pF2/5lMgOf1q3dqHxvofQwcm0Cgosr4Li50WuDVp/5jeovjTc6jy2MsY/hXsyr0znpuMyPa1xzBHJhtaZ7YQ5h4/edh2QoLf2NYZqbHOuuzga26Agaxr7BL67KH/Dc1InwvOk4Hf2YB5CFZlqGrlAALGwA5Xk3D1yi3IgwqnZm3caZfq09J0fZ2lalfqf/AM6fe857CYj3bAXOwHUnQD5kTr8HQ9mip+kW8zzPzvN4V2c2RtKiaEITUyCEIQAWEIRCEZQRY7GeS9suANha3tKVxTc3BGmVuY0nrcq8RwKV6bU3Fwwt5eIkThyRrhyvHKzxtOJk/wDNpo/jbK/9y7+skD4Y8qi+qsPqBLnGOAth3KsNL+63UTMq4Ocj5J0z0lwkrRcX/DD/AOSp5ZVH1vLOC9m7gUaLMbXLOcwHoLCc5Vo2k3DcfUoOGpNlP0PmOcqM97Jlj1o6aozMctQkEfDa1vSManbYH5GZFPHlmLNqSbk3M0cNjrkAXJPn+0pRTMnyRKVYiyqfM6D6xuJw9gtO9ypJY8s7b28AAB6S9XqZLDQuTYa3Cn8/aVBSK77yZrxDi/TPxmEAXQSrw3Ck0ap5GrTt6K4J+s1q9BmFrWH1P4lulgyFVEQn4zYE25KPkIOOiuZy2KwGkl7P4OzWto6Op+RK/VRNfE0r+78/AfmXOHUAjA22BIHgBYfeEYilPRj1eG5fZlhbMbjxAOp8tJp4cZKtEAc7nyII/eTY/FNUcZjcDYdAOV4tIfxAen7C8pUuiW2+xOHU7Mw8ZeZLEDlvK2GYZj4zVwuHao4Vdzz3CrsWP2A5n1jStESdMudleHXtUbkSQPHlfyF/U+E6iR4eiEUKuwFv/PjJJvCPFUcs5cnYQhCWSEIRYhBCEIAESLCAFPieAWuhVgPDznnPGuBexuSxW3IgsLdQw+HxnqMgxmEWquVx5HmPIyZwUjXHkcHo8dPD82qtTPk4+xjRwdubIP61/adRxvsQVu9E2588p8wO6fLScpicLVp94G36hqp8mGk45Jx8PRhKM+pFylg6Sd+pfwQX/wC5rRx4mi+7SGUHn3nPm34mC4J3vH09IuTY3BL+nQcKxrUmLpYE731vaTjG2+Inck+JNzOfp1STYAknYAXM06OEyDNWNv8A6wdf6j8I+s1U6RlLGmzVwrhwWN7DbkGPTx8ZYTGutwHOp1tpMRscW20A0AGgA6Dwlqi9hCM29kSx0WSoGp0A19Y6i1gWtq23XKNvmftKwOY691dT49APGBr3N/8AfhFKXg1H0lVIjNlzt6DzO/0+8dTBawUfgec1sHwFqzDQhF+Jh7pPMqp7589PONpvoXJR7M/guDes4sNN/Tqei+PPlO+wGCWktl3OrNzJ/HhFwOCSiuVB4knUk9SecszeEOKOXJk5P+CQiwlmQQhCABCEIAEIQgAQhCACQgYRjCZmP4HSq3NijH4l0v8AzKfdb1E04RUCbXRxmI7Gm+mRh1W6N8tVP0mTjuzgpDWnUJ6kMyevswbT0mEh40zVZpo8gqGomlMUhfTRwp9Q1mmfVwOIbVqbnyFx6WntdWgrd5VPmAfvIRw6iNqaDyUCYv4/9Nl8uvDyDD4Gt/03HmpmnRwL2u5Cjpdcx8gTPRjwPDk39imvhJKXCKC92jTH9C/iUsNeifyb8PO24dWqWVVyryAu5P8AaD9ZpYDsnUbvAjxc5R6KtyfUid8q22iwjgitkv5MmqRj8O7P06di3vkbDZB5IN/M3M2IQmySRzuTfYQhCMQQhCABCEIAEIQgAQhCABCEIAESEIAEIQjGEIQgARYQiEEIQgAQhCABCEIAEIQgAQhCABCEIAEIQgB//9k=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50" name="Picture 18" descr="https://encrypted-tbn0.gstatic.com/images?q=tbn:ANd9GcQlAd5tpMOeHU_ByDxAuVyIvTahRvKZWhju3u0h8CldXzMBXrK6AMQPA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2076451"/>
            <a:ext cx="2700809" cy="2038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9652" name="Picture 20" descr="https://encrypted-tbn0.gstatic.com/images?q=tbn:ANd9GcRiuuHAsnEwAe-usX0MJulWp3-PxixHRu123i-iqDxQ1DAe7bVPv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00628"/>
            <a:ext cx="2809239" cy="2014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9654" name="Picture 22" descr="https://encrypted-tbn1.gstatic.com/images?q=tbn:ANd9GcRI09ITaf8JMpfndGKuHvu8eUVItqi1bQEk5cy8LgwJQb8ei5DJm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174" y="4335780"/>
            <a:ext cx="1810060" cy="15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Flowchart: Terminator 11"/>
          <p:cNvSpPr/>
          <p:nvPr/>
        </p:nvSpPr>
        <p:spPr>
          <a:xfrm>
            <a:off x="990600" y="4648200"/>
            <a:ext cx="221615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Shells</a:t>
            </a:r>
            <a:r>
              <a:rPr lang="en-US" dirty="0"/>
              <a:t> </a:t>
            </a:r>
          </a:p>
        </p:txBody>
      </p:sp>
      <p:sp>
        <p:nvSpPr>
          <p:cNvPr id="20" name="Flowchart: Terminator 19"/>
          <p:cNvSpPr/>
          <p:nvPr/>
        </p:nvSpPr>
        <p:spPr>
          <a:xfrm>
            <a:off x="5935663" y="4664075"/>
            <a:ext cx="221615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Rocks </a:t>
            </a:r>
            <a:r>
              <a:rPr lang="en-US" dirty="0"/>
              <a:t> </a:t>
            </a:r>
          </a:p>
        </p:txBody>
      </p:sp>
      <p:sp>
        <p:nvSpPr>
          <p:cNvPr id="21" name="Flowchart: Terminator 20"/>
          <p:cNvSpPr/>
          <p:nvPr/>
        </p:nvSpPr>
        <p:spPr>
          <a:xfrm>
            <a:off x="3427413" y="6096000"/>
            <a:ext cx="2217737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Corn</a:t>
            </a: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Is Most Commonly Considered To Be…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" name="Picture 14" descr="https://encrypted-tbn0.gstatic.com/images?q=tbn:ANd9GcTTe29BUiK8NFa6z2iV_ouaR--WWJnMs0z8yRbtgd-AvsWjStljrq9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89" y="1698839"/>
            <a:ext cx="2298228" cy="204048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AutoShape 2" descr="data:image/jpeg;base64,/9j/4AAQSkZJRgABAQAAAQABAAD/2wCEAAkGBhQSERUUExMWFRUWGCAaGBcYGRkbIBsaIBwaGx8hGxobHCggGSEjHCEcHy8iIycpLS0sHB4xNjAqNiYrLCkBCQoKDgwOGg8PGiolHyQsLCwtLDAsLCwsLCwsLCwsLCwsLCwsLCwsLCwsLCwsLCwsLCwsLCwsLCwsLCwsLCwsLP/AABEIAMIBBAMBIgACEQEDEQH/xAAcAAACAgMBAQAAAAAAAAAAAAAFBgMEAAIHAQj/xABDEAACAQIEBAUBBQYEBQIHAAABAhEDIQAEEjEFIkFRBhMyYXGBFCNCUpEHYqGx0fAzcsHhFUNzgvEkUxYlY4OSsuL/xAAZAQADAQEBAAAAAAAAAAAAAAACAwQBAAX/xAArEQACAgICAQQBAwQDAAAAAAAAAQIRAyESMUEEIlFhEzKB8HGRocEjM0L/2gAMAwEAAhEDEQA/AGrM5lV5CNIMSsQQCZ1MPoeXrBntjytlnDMUY/vANb20hraSBa9tumIM3ljpQFSpAEEg8rRJDgA8rAAkg2ZSdwuubhwd1NOCNIKz1WQbGDG8ERM2IsQceDt6ZrRtlatT0hJk2MdepDjlnvfE+Xy6qxFNUFQbmDpX2+Y2AA26dZ0aV0q50rvUPWN9JO0d4Ij3wI4rxhUXTTteOXc94B99/p7KXxqG3/P6CZGeIeKMQyTTCKykm5kAg6SJ7gzEzt3OF3wFlfM40zkOBQy1te5LEKSe06mOk3xeoZZzUBImpqIFKGlSJEklCkhgrc2oMCOwxe/ZjkYzPEapg/erTBWdIC6yQuokkA6RczYYf6b3ZLYL0ORrzmQmuIp6is73I9JW4uLhhfTIPQVm6KhmYbFjyh9HXcCdM73IwWyzfeVmhgBAM6wCVHQE6CLepYN7jqy/xegzClMAFxzEg39W30PfaemLcz9p3mi3SKWI1owO7aiZuCJI0xvIFj12xLUqCZU8x6AiT8A3OF/i7aUCgkkyLwNUjmIY9lkW/EcLHGs+lABUaOsHYR9J32nvbrEUs3F1QyONzaSH6tUrVWCEFKY3iNTdryQBN+/xixSyoTYGPczjnOY8bVsslNhWWsHEkOrSttidZO83i/Trhv8AD/i0ZmmjQvOdJCltQPXkibT0JEXnB4csMm7Yeb0+TF+pBbhZmv6qgnUQhR0UC0z+GoZIvPXYYRP2meH81Xzr1EoNUpCmiKUIJsCx5J1DmY3Ax0XgdDd5bcqAzu+kA3EsxG4E+83wvZrxPoep5lAga3hg0FgACpCsqyWFgAxuvSRh2RPgl8sGDp2jmzeHc2XRszRzHllzzrTNRgJLH7sXljYSAJ62w6eF+HVcvTpLW1BnU8rQSoVjoViLSKekH/bDRw/PrXorUSQCAYMSAQCNQBMHSVMe+POJZXVT1DdCGH03/hP6Yu9LihiVx8k2fJKen4FrNUdLso+R8Hb+/bGrZUNEzIuGBKsp7qykFfof1wb4llAyq4+Pobj/AFx6ldFTy2nX+VVJPcEgC31x6Daa2RVsq5yk6oVqquboMPSwQVAPYGErfTQ3+bAt+ECvRqDJV1qKTNSlVEsj6QnMXXWCFGkLVBEQAQAMF64aqoDAqgtp6mIuSL/9oP69Kmd4JRs8Gk6jlqodNResCNxvZpXHl5vTwSuLosx5JeRezHh2jUdg00qirqZKylXIVdTv5qC94CjVV2JiBpBfOZoU8lUo6GWrpFI0j6gSNIAj1cuxFrHYggepxhjT0ZtRmKA/56LoqIRcFqakkHY66Rkdu21bhAqrSqU2+2ZddTKEqQ3NJMlTFU6ouSHEdWxDJNFKkmL/AA7ICrUV6g5zfyhB1GwGuJAO5KDeAWiCG6vSQABRt/f/AJxzvI5dlVG5ahNRlPlKwcOqliTTIB9H+V7XVzhy4ZxXzZZGSpTsFIPMDaVK+xne4jrjcemdMo8arN6QYat1vyoDAsOwkx1JGA6OaVVnV2UBlUoQZKqoYi0d997jaQMM/FOFrXVdLaWDSCL7bg9f6G+BSeHilTVWZWUEsYESSRC/rBNr6RgpR8nm5seSWTX1+wZy1MzcRIkgbTNgV2ne4i4OKnEcoHo1AhhebULyzA35ie4jY3BwVpiI+P7+cU+LrNJlD+WWFiIkAESdJsQJvbrjnHRenuxH4JnUoB6rHnpqVpIR+Im5JB0uRq1EermcgAFRi94a4cK+Y2lafNUYmS7k6gjTtDEkrJuCSBy4D53I6QfLVTAYQbgaagCwYBLVHJQXJBHXTZqzTnJ5UU9U16uos0kHURLEEem8ICNpBGxwnxbGNhfjgVkALKH1ArJAMTBgbm18K/EM0aUVgGGr7vQV0mQT0km5PXsMDKtGWpc+osCTUN4INxNiLzbUIvYY2zA0wa9ZqkCAoUCY/e7e4Zduu2BnLk7SoQ2G+EVmqqzFh6yBIJsAJiBsDI+naMZgNkuPwDDFRNgrooAgDrc/oOgAgDGYJXRqY40cqaiqy1GCHcSTIN4MmJBnmjYwQYUrJxOsiKgbXpZgp0/HXrHeL+4wrHidZVKodJIaPxbsLoRewIAImeba2BtfOsxeWmpqAkyw0sVFyWgkMY0rABHWMebHImtdlkgzxjj+shE2JELIEjux6DrHb5DYh4fkWduXS9RgJO6hCFsbBkZTMAGWmeVd7/DPDVQQVqNTkHXVB56gMensCQGDEKwkghrk387xehkk8tFJcKWFNLsQBJZ2Ow7sx6++KseFy3IRLRf4dwpKCy5mBzMx6DaekAWAsABGKP7NqwfJtWG1avUedgRq0/pynCJ4i8UGtQd6rgqFIWgvpDEcpYTqqRykllCjzFG6nHRPAGWCcLyiXE0Q29wXl5B7gtj0sEYp+1CXvss5RStCo0QXY7BR6o20MVNybiJknrJo8crCmFLNKh9Vx6YU9/7mMF6tAU6aoGJ5rsYkmWYltIAJJ3MX3wB4xlHZwFpCpsfYgHf1C+20HfeMdltQqvgJu5FPL0jUqIInWOW4OlLkyQLHv/XCz4y4clbNLSB0UURJYR3rE2n1EkmTvB7YfsvQWmj1VVtQGkJJMRcwSTN427YTvEFJWq1DYtyOVAgspVkOqLyKgUMYF6osMTPHUHfbHY8jjNNC5xDhC+WQFdkGkzYxJ0gxEwZ0z3IvO7l+zXKDLJmaTWqKwJBHSALMbxIuOlu+K+SzGXNMvKgQpeSQdYZN1kljK9B2kRIxNwAGtWzlcGV5VAmNSK0wYgf4aqu15N98DiXCSa8FGWcpQak+x3yBKUWYxMs3sD/Y37k4VV4VnaVEinmNbSI1cwsjBgZkwXIMzywLEAhnGqsU4EdP5zjlXGM0XzbU8ozeZp1VDrKKCTJdyCSJkcg9zy2Jpzakl9Eceht4RWqrVK1VCioXiFVbqeWStmZqcsTA9EdMHFUbR/vhSo8NzqortnPMNOKppGksHTJK+YXLiV1IDJ9XXDNT4hTcAq4IO3v2t74q9NK40Jyd2BM0lQalFRiqkgLT6AfmYbH5Ijt1x7lqiKnKGgnoLn4MhT9Di3mq9VwVAVDtcmQZPa28CRPX4xCvBKjfiIP5iBvHzJj5vO+KnFy7YnrpEP2+ms9W680/qRvA2Fx+uNXzLVk0oqQTJ7n9In+eLjcDRVh9IAW+kRaPzG4AuQbRjzK16NFCKSjpAkjUWUssM1zIHSYnbeMlhhxpmpSbJOG8DUDmDRsFsBvOwuL++JX4BSV/Mo/+nqG2qnADxeHQ8tT9NXviBs5XqA+WugX0lrflZSZBMESpAUxe4IgT5fg99dSozsCGBiI0livxCnSdpBbucIeOKVJDUq8lTiaUy6CufJrVZppXpSA8CdDTO4k6HlbGGnA2tw2rl67Zh1WqWOrzEEbQFUKTCgACJJiTBE4OZjiGXbTOmsUcFYAcLUUooIOysvmLcXAJOB2Z8SVA4H3FNAV1K7EyrlV9UqFK6pMK3pb1YjyKK6Y6MnWy7w3i9OtLA8xsSLNboe/a177dcEfPmxi5MEQQR+sz9P64WqvDaOaAfLsaNVbgENolh0sBHfT9RfE/hrzXyq1MxUBLy6x6RTBIUn8zNGrsARA3meeb8cbYccfN0g4lbUJX8LEbWMCIn/UdQR0OFzxrxBYRFYeZDERJIUgAkabjcf67YvV+G0arKiMAWBYlZm0aZA3GqNxGFLi/D2YrTuX8wqkNALWgX6XLSLgT+8cJh6r8ntapjJYOG7CvhThbtWZ6l6VD0Q0oXMmVgCQqncyZM484s71sxJenSU6VBeDyMHYMQzKvJ+ICYLHDKOHpQy60NJZYh+VjqLG8wD6mJselsUss9FajJTowV1FmVFgaNOoFgZkSBG/6HD5JL2iHvYnf8K8w6ld2Hlkr5aaYqEehgiEETI1AxBBkSRi/Q8MypAyz3SJqVAIJFQSJYwJNJvRujSL3Z8nxV6oYin5YS0OyFiTEDSrECSerfTabmSosy6naJuAqxaBvqBPePaMdxB4i6vg2o8t9ykxKxqAIUAxyrEm8RuSeuMw3Ucrb1VN/zHGYao6DXRz/AIRkXzOoUVKpJ+9aLHt7noY6E9yC1UOHZfKUyxICgzzGwa9wNtUWkCTb4FLiHiZKQ8nLIrlSEn00qZPpBYC5PRVv8YUc5xKoc0pf751DHdIQwunQuo+QAd2YTc3uJhhihj+2NlIPZzxbUrWpzQpGfvWA1GAdhIFIeohmMnSdpBK/lM2wCCgNJaQ1VzJc/n0HmdgwB1NEB2X2xJw7gFSs6FgTTJkDm8umBLDlaZaepIExCjDvQ4VQoqGaCQwOprnUNom89BF8NVyEvZy7xbwupTy7CB94wRjJmQWc6ogXsdAW1j1BbtPB00UKKGAUpIpHYhVB/lhA8UuM1n8hlgNM1mqVFtOhQp5o2JCsIN47Y6DWrgOohiW7CY2u3YSd8W4dIWk7Pc63Mnwx/kP9cV/N5D+6d/riOs4NbT2T/UE/rK4zNqEpVDMgjr2t/TDOXbOZV4NmOSozHkENJ6SJJ/l/dsKuczC5hjMowJdXAllBMHmuNJV9Og8pjbrhhqJpo0lgE1OYreDAm47QRb5HU4g+yUaZldUVCJNgARaIAm19h1v3xHcmlH4/2FLWylkPCIrK2qopUxzCnzG1wCahERA2+MH8pw2nRCUaanSTqPWSNN2PWTi5lmtabj+X8sYizWSPwqZ7QQI+swY7T7A1rHFJUZzbRV8b8d+y5V6guQDpHdiNIB+SRjkfhTiVNX0VEY1HJPmavWxBnVOxEsbdrXOHn9r2ZX7NGoAoyFp6Bjb5uB/Dvjm3Dc4BVpo2nS5iVmVZlhZ1XkNFtgThGR3JjK9qOn5DNsQrIwKFwIIOqJ02MxYDWD1vbqJeA8NV512NOoYQMCApEpcbgKY/7b9sK3DeLqtFhVpOVoQxqBVYapETr2eTAIHXpfHngPxMz8QqB7LmAdK2syyyX6nTrHzGD9NNxkKyRtHUAsKQgExYGwnpJ3F+uF3w74lq5ipTLJpp1cuTAU/dZim5SsjN7yCuo9Pe7GtTtJ6W7/O2F/i3ik0vLVFRRUcrLT+YgkAQO53PTviyeWMX2KbUYtss8I4VUovmQSDSet5tK5JGtQagYEWAqAkXNidsQeavnJRokKKag1WUA8gladPVHUyd5CqfzYVq/ieqqNVqVhXGtkWmAvOSTpAQcoIgX3JI9QiXPgPDPs9EBgvmuS9UjrUbeP3RZB7KMdjyuektfJ2OSnbJwI2nAqv4cFSoHqZiu0NqVdekKQQRAQDYi3+uDVWpNsQeXucMnBSVMc+9gl+AZa33LVLNc+Y4vvYki/xgpkkXT93SVY7BV7H8M9CMSUl/840rUzTIdQIFmFhYkdbAAXYk4814pRd+AXIGf8Tq5hStKmo1SrS3oEASdiSZsNuVriwNTwfnxXytJGC+Zl18mojfgdAUJ+qzBgiTgrnuB068sNSlt4Mb3NjsTv7zO98Dq/gykv3lE1aVYbvTImoBeHDAhjuBYRiPPj5KvJThmouw5nc7pBOoM53I0mRewlduvt9MDKKkVKVV4LsrGiWspJFNJJG2oKVUxs43nHnh7LI9QCrUfMlhyqF0pF/X3iAe3NtIxZ4pVObzPlNKoqEcp0lV9MhhdSZix6ntgMHpZJ/km/6D8mRVxRRz3iGpRyzVaikPqNOip3d7jWyiQsAGwmwaDzDA/J0fKRKDqKtavzVg9mjdBMydJgkqWKWICggiuOKU8zn1qkk5egdFJFUmWEc5IsFJO5gQF3nDHwzI06LGvVrIxc+sjQSxMQw1QSplVtKg6el7UrI26LCUASKIDaUuxJLSRY8zGT1WZP4+qzgp5nWd8VlTy6TGxIBYgTHeBN/b3ueuOflVqqKtdqzM5PoISCAQFBYaGYnamzqYK6Q2w16B7OnUTv8AOMwh8D8QVsuj0XYVjTqMochpgQI9V7zv3jpjMGpIJRYArsjtpWocuikcs+mCzrIDaaI1E2MnboAQY4N4Z81VCWohpLMtiJLcisOYk/i+LsBGKeXp0zUVijIqkAr5dRDOrUSGcrpabcskie+GrPZzUmqmTUXT6Y3cXbWB6mKyQDYsIIuMeelbGm7Z2nRU6GJBtqZiRIEco/H0kLb3GK+Y4y1J1V6auCCu4D6h6wPgQYA2IM3wNzo1orEszimG29SRzxA/AeYCJhmUf4i4s0uKrUpkMNbBSKiwGDhVLK0QQdtOxmR7YNSZjKnh7L06vGGemsLl8ttEQ9RiIIBj06rjfrfDeF1Zom3IkD/CJlr/APUTeOxwF8AZEB87VC6dWYFIDsKKBbXMczNawEbDbBvKVDpque5iSx9wAGUFAJ9O0ztti6CqKM+StlapaqxiRJvPx0n4v7Y08S51VplRv13t2/vvj3K1ApAESJ1TIO4Yd7GRfATiNfzsz5ZgKVZ2E30oV5fqzJPdQe+JsmVQxP7OjBynQSz9aiHUVGFrEBS1hygTBiLmANzPQYkqcdoSD5qgD56mBKRqBnaLkzE3wvsSy6iSBpBiFtIa5i/qFwD+nQGlFWNd25lp5kq6xI0wopsy6gWUjV6dyYkasSen9ZObdJFWT0sVVtjoviyjJUF7GLppEyR+Y9RaYvgrwbMrUao6sGGr9LCPe4g3745unAFKrTNGpSOokDRpZzHVyT3C6bxy3MgB38DZ0MXphQBSRFcjq4aqCfYwo2/pj0MOZynUifLhUY3EUPGueVszmPN0+UGVYidTJCgn/wC4rKBsfLeTy6X94XkftdIVKS00UKQZ9jpDwpROlxG4J6gYo8d4Y+YInlvqrH8v+Ijm5gRU8wAwLuszhr4Lw+jlcsAWIVJ5TqmDzE7D1iZJMDYRfGxp7Bkn0LPibJ5ilTpUXdqlM6aqAQskQSh7gDUAvfSdzGFzw7lgawrTNNSRTU2LPEwDs0A725mQRfBPP+MamazYYSuXQo2kzIhhDC0KTEEG2mZuBF1OFu1UU6SK/KChRoQQvmaKYKeoC7APBLGSTJAtNaOdeDqlOtGmbRfaPi2AXiHw61VE8poamTA6GTN52jfrfAOhx+KdF2+1U0ChtaKCpps0LIps0HUNILCd56YZ8txZWpGqG0rBYh1aYjV0NrQYImPeccknpiMkFJUxVy3Dan/EFNYKfK+9CjmJqMAiTv6ArPc2JG04CeKnzWSzz5g5k/fWppTvYWCNSc6SFQElgbkiCC2L/HuLZyjTp5rL0tTZipqdioaEslKmwF1BB9Yi4W9zNDxefMamp5sxXIAVSSFVSLgHrq+7VgASHffbF8I8YUg8GPgi/lP2mVDUpL9lYq0KxspLEgAqCSAJ7t/K7vls2tREdfS4DCbSCJH8CMc3oeF3Ben5tNqgVgdPmMKYGpXvp5tvK5SbGtBJSBFwbjrqgpZbMMG6DMrYgxGgBvuw24DN274K3VB5En0dVpnrjc1J2v8A6/3/AH3whcC8e1RVFHOU9LEgK4BAk7Aqe/S5nuDEvCGfr/5/v+zjYqxfHjo3VQDIEE3Pvtv8dPk3M41z/FEooalRgqjv/d//AB3xDm82EUsTYbe57D3/AFOBWU4z9oqLTanTFNk+8V2DMHI1KoCyrWk3M2JwvJhjLoNR1YGr+KK1WoTkitEsCxLFxrAIliotIm5sf5YbvC3CdKnzSGZo8wkRqkagGBmwVhyk7ue2BGb8Jwyvl2VdB1eW4kN1gPMoDt1Ak33BLZDPMrsShVnALoeYhlEBkj/EUiAdMMNKnTc48r1EJwi0uxuN+7fRb4pwalUWNCoTYMigHuLpBta17DvcJeW4gy1/KFZk01AA7IpXzJvP5xMqYKlSZ/eDhxjj9KlpWSHcMEBDKCR01MoE+25iwxzLiuYq5x1X7OtKoFZXqeVpggmC5qKvL5ZgMD6i0DaJPRLJbcuh3qONKjqz1gpUEgFjAHeBJ/s4Wc74NcOTlswaCMZqU4JU/oRtaO1u2DHC82tdCXGogjrqWYVgVsLGZuJmQdsEKh39v7/XHrNKSPPugTwTwxl6NMqwFRixJZwLkxsPwi23ydycZi3l8l50swCmY0sgJFh1nmHvj3GJGKbE7I+OqhWo1XLWpjmCveS5TSqsLmQTuJG02mTKftEyWoka6ZO7aDHtzJINtibWxXXxBSOrMVqKQzaGRTJ5fxNOlGE6pkyIA6E4UXyyNUY8y0yzQCCVCkmI0H4NrzNxviF15H82jpNPj2VrHlr09Y5plVZdhPMAQdv4e2LWW4XSQlqSrM7x6QTOlewGw9gNwBjmbZCgCQjkqKW89zAETE6eXr+kYr18u9Bhz1FI/wDaLKFG4Ii77kxImGkwAQKe9BctbR1vw7QOWy2hyXqaqjuy/id3Z7SRG4F+2+JzWC5cDaTEXsJ2hmMQoiASO1sc9yXEs7TCebWZUakXVnVGDSFZbswJI1QVUkwtpJwc8Mccr5o1FqoE8vTBAIMkbFGJgbn4I6zD/wA00vASphTMZYOwYOysAW5SAbQIuCOxv/I4X+JMyOuYUE+UWV9N2am8KzKNiVYI0ReCMTZivV82qUkhXMz7Rtc2PXpbclSBNw8SypDA+YghgOkn6/oMR8lN012HuLteCDhyhiopuhXQzTI0HnpruqwRLloIuVhhzHFPxjTmproslNlp6HDPqFYAi+oEixLFXjZXmNIgnxLhD0K4zmWpMzcy10UKWcEhhURTZmRlVriWgT1inmBlcyxJqsCblFlnc7gaWVXEncNpEQAdjirHgWKPEY8v5N+SpwmhxG0NVoLo1AM2kBNQHp2jex9j8vHhfg4y2VhRzuNTTAJZgB0sIFgPbuTgdRyzBV1LoB0KKROrTTVZKlup1nX1Gw74PcUzZU0FBg1KwU2/CEqOfj0j9cU44JJyfhCMmS3xQu+KPC1SoWqUSef/ABKYJE2gkEESCAAyyCdMg7hkw+HzTo1KYFYFnWFKMTYkgAsqzsPwm8mDbHXZwm+MPGrU2OXywNStEkDZRtLH5It1P8cVraF34YveFvDS1KpZnRHRrU3AJY7EsrD5AETuOksZzXDBrQVMjSLEQXpqUMyBysp6AkyY23vGAvCfDy1oapmHDXY6FVBvuGZS5k31MTNsMOfzlXIIvmuczl2YKxq6Q9Mn0EuqgMpNiWUFSVMkTjkr2+zG/CKycJy9en921dlhT5a1fMsja1KpW3AJkaCRze+A9XhiOaeXpZiqGqVCjU3Vw/lyDUJuVsgI6eu3csGWoZeu2vLVDTrKrBUYCVYggSCYYK0HTcSBjXw1Rq1M1mKtbm+zjyKRtJJOpgXMaiBoUkwJLbCMMxQ5SQLfgzx7l6rZZfJqLRpI6tVaSpSmsRo76fUR10gDrhF4fxJnzaZsi4qB1DGyU6fNeB+FAXaB6tVpMY6JxDL08wHplnpaoLBxpUEWvrtJEiwZWG4YYWsl4I+8KO4Sm62dHALRBVaaMCI1kOWDMv3YACBiMWu7HKkiKpQpsoAzPlJAqVVAmoaTKVprEkMApYtcgszu24BJ0vDlMvl/LpoiGlLMGLaizvHNAYyNJZrFhpUBQXUr/GOCU6OYC1mcEJTVKosCKaBSNPQldDb21j8pwU4z4selltJKtVYQjghk0SfvBAEKpNgwkkKLgE45UC/oC8Tqs1SqqU2fL0KiowUAspUFmg+pJqSoO3KLyBhiyfih6VVqZHmopNrK6jUVhBtVUEGABYaRuYxAWTMVadamwSk1UVHA9VTMFdZUgDlVQN3AEFjfWMFH8PrVIorSJVVUA8x08gM6xJmeo3wcTLKfHvEFOtGh+RlID3Gh72exZWNomLA7iceeCeGSyklXVL2A0q8aV0jYMVvImI6yMUeLcDzFIa2pVHEQHAioPZgV01VmLEfQnE/gjxkWBpvlwumAXpKFEnZWTfUYMRO22Mb+BjeqR0MW/v8A3/1+oxWr1UkBmVWPplgp+kxN/wCwdwtbjb1QNKvTpEwXMBmNgFSCSvWWAkRaMW8r4XosSzU1YxF5sO0kz/HCPwue2Kk1Etvl6jh0rKlWi1gCLkXkMDyt8iDc2kXVOJ+BCg1ZJiyKylsuzflOrSpewnYq8dL2AwZz/BloqamXJpFOYhYAI6yCNLRvB3jcYn4Vxta7lGgVlE6qZkMoMEgmbTujC2998KyYJQ32jE76E/J8ZFHMkIXRgRrQoQyggLBVhcSVbSG/AwUgNhhyvjdqlNgKP3yuU0gllJU3IKgkg2IsCQe0sCXHOFUqy/8AqE9I5aySCh6HUL0795XucLHC/ADDNmkaobL2q1GXUrEHam1yNTxdlI5NW2pcJjfSOdeQ/wAGTM52kK5alRVjyApUJdOjxrsCZjuAD1xmN6njRdbClGhG0yELSRE+kjSOgHYA7EYzDLiakznXDeGA9rBpMDbUZY3g9AJsIYmYvffNXRVFNFdgUNV2BciIKxzdgCxEyOW4J2o5cGlTWQfMKhiZHKKbOVPcE04m4IYjqcSZLIrWesaqByyoCCCIPOxjqpAKmRG/vjznXbAWjzPeGKC09QR1ghiA5IIG3qLTbcW67b4E1ciGVmDExIgyCl9u+kErYzBaZKm7OKNYJ5esMkmHc8yiCYcgQ4EeoQe4PqwDy/D2oZgU6pDBwVsZDU4JB+FXWtujDtgU/sLyWaHjKoNTaodIWjT0QvQsnpDGBpiGBMXkGMMng/OmulbNFQDVYentTQJ7zcN3+uEPI5Pzaml3ZAly2l2AYlFJbSCFm5DEbgbzGH7gWV0cNRAbunvfXf3ixNsdJ6HY7bLuW4WjKrEGSD+6LsTMDY9bHqe5xZXhwBUg3UiIgkR0BN49sXHyalNEQoWBbtt/IYGLSmVgagdPwf8AUdfjDVFRS0ZLbZczNfTSOp9IEcx7SOwNztt12x6vHaJhfNVdgAZX/wDaMD+JZxKZWlDvdS27GNQsF2JMG1h+uAtTIKTqqKMs5adVSkwpt8HTyHpGx6Rth/5nF6oDgmtjbmYqVaag3BDkyLARHzq2+JPaavFszPEcpTidNOtVi28KgPcWLj64peGhrzVQoSaSAhCREAmAB7EXj2+cRtnieK5luUihlQokAQTocy0TEkje0G3drycsbl8s6MadfQQ8W8dGVytSr+KIUdybAfra3zjjNLN1taurTWLhg9tWsyI7gGTv0Hthi8Z8SetTLEsoNZLEAkLpqQNoB1obX77RgHwWk7ZumUTVpJJA/KEaT7nSLfTbCkwmqOgcIrrmOdXCCnpbWVWCdyCOkKQBf1XM7Y18T8Qd8jXpVaRk0NRYRpJ1KABFwQSDHsTYRInJq+Ry7rmaTCi5sZpmWYejQx55F9iB1tgHxfxPVra1RAKbgIqm7G4jYwGJ7Dr7Tjl9AUOXgXICtQSuUVqi3GsTLeXAhp5ZaCbHc22gj4fzi0l+zZlGp1CxJLgFarOdXK3pJ2Gmelp6EfC2Q8nKUktZRcdbAT9QAfri3xEBxoamlVfxI0HfYrPLMzuQexnDoS4bQtvdlBqR1AVEkiQrCJiAW0u0iO6VDfSTfYbUqWs6XJqIACQQtuxZAgYHsR1jbGUKJCstBi6iJo1CZVbWDNzAbnn1A7CBfG1CiASUJFS7GlUsbk3RjMAnqNSe24NCyJ9BuXJ0Q8b8PDMAc6sp21jVaSRBUgkAkxBDLqaGhmRlfK+B8xTc6GTTBBDVS4I3IKfZwSJvAZbgc1sOKZ2apWCGEmIClwOpUnSZgQyk2IkAYjr5uk4knSROklghBNiQ8wD8noN8Ngl2Gr6FbgfhusuZp0XlBoZqjgLpFJWBbyoE02JKiDJLNLatIjpasgU/hRCNIJAAAWQqiZPe+57xhc4HxAjNlWefMoArYqQaTnWpP+WoGMAWU8ojBzMqabh6YnWQhBJEGTcWIW+kzB22MnE2Zux0aLbURUQl1hTuD8f06mMc+8TcOGUqCpeGupWxDaWgFheFiZuLC2ww9ZSm1SSzsSvLBEFSDfkkA2Iud7ntC3+0vMFMompCxNRQVU7i8gnoCJ2tJFzgsU/cqMcfkDeHcvVzDUajHkQSstJLGe0CANtzIN8HOMccahoHlagx25pIkC0KVmSAASJxtwzLilTVVGnSI0r0joDHQ22xIulnl1hh6SzEkxvpAsDeL3uemPRZHd7ZA+cB1SCDF1I6EdR2OFrw+xr5wNtToSw9pFlkDqTsein6iuMcQUNVrsNVXzG0xBhQRTpgNuskXAswYm4EYz9ndRlqM1RygbnMkRUYgkCIsRcgbkbWnC8ybjSDiqOqpU0i1z0Hcn+Xv2gnCz4m4qKIGTy4UVaxJcqthN2kL1YfooA6rN7jnGPs1HzdLNUblpoASfclReI5j7ADfArwrw4KGzVfV5lSJDCTMAEkAd5O5jvCrjz5ST9qO+2MfAODLTpRpUksWY8yyxiTCzuesn9IxmL2Uy6sNTaXk2ImNMCIvtF/rPXHmNSNRy16walS0czIA+gXOkArJExLI8Du2nocb+HcsYqQymm7Fwym5ELYr+HSBv8AreQD3hjgKQ7NzDW66SLelDKwbSDBBG4+mN34clF+SrSudWl2UGe87H5jHmyTo7iDuJ1PKQsFlQIKv+PV2iO3TecBDm9ddXcqmlSFVQIU2MCNyBY9JYDuMNXEeBVq4nlWFOnntcfugGPcEf1V6oZT5DIFIcDmXmVTA3AAWxLAgkdojVhXHRsUUuG5tR599Dt92mmCSYKm+oEG8yCZi4IjHTkFFRTp1WRV/CGIUEqVje3UYRfDuXOmkquypVravKAfTCkvOpgAf8MLClrC5G2GLjFd/tuUppUCzqDAXaCrGY7HTH/jGvTH4xuGU1CadRgvtpYfQsCR+sY0ocMCbfJJkkncyTvJvgdQoKUZyFLzUMiV/Gx9XqHS84tZLUaYYVHhhIOpalptzFSDbF0csb2hT+ARxXgNU16lVULCANMqC4Kkcp1ArAJF9+x2If7QKXXNJ+ak6oQw6gnVBHT0fTBnjni6plvuwq1qjCQFRlgRbVDtJJ7R12tK4vjbMmpp+0UgdQGny0YQZnZtVoE3B+Nguahen/P8Bx5MfOAZdVy9PSunUoYyLyQN8JGWWpUfi1RKby8KtrnnqCVBYTy3AkdL3nB7hvi96vlI1FqdRyC3UaDJDA9AwFgebpf1APwrN6MrXqKyrqdLoAOYsWIb8zAEAkzMdNgeSa4pR8GKLjbYtZ/LrmWq0aTOVC+YWqKmumtM2NQsynYvAcKYI5yLYr+GeFNTzYlgAqtIbUjglIujXJ0sbrIHfaTXD/EFLPT9oonlfRTr0pDG8Ty37TpkXEgA4J8R4fUNMLJzdEknzFP3qksrFtI0iq6gQpDIVBiDhafhnWmBvH7J5tFmJB8ph6iQpBp6SVJifVI3P6EVvB/ATVzKtWgRzKgHQASx7AgjTN+YNA5dXvEXL6q0q6rU8ulEPVSbhihQKrR6tQSOjyIwa8I1wjsqrqbmJU6w4MAwwqEupZpuRe0SLgwX0PGYcIpMTpGw6noB/AYUeJcTbzhQDlI56rAwSTBiZBiSBAPv8MWT4itVQQHWTGllIMi/bYd9gbGDbAnjHAaoqtXoQWZeZSSJaNIMyNh0BGw3wV2R+oUuNRBnCM/VXQlVxVV50HUS0k8ulp1Jc9zv7EBzVBpYOdQUkyRcWmQQOgNiADhX8M+HXWr5tYhfLhVCtqBa+3YKGMC93Y9BhtrMCIIBB/r/AF742PyZgUlH3AfiOaFNFdx5lOVKsIdukPGmD1MreOnXEFDMaz5lJhUQkCBYi4Dag3qtJOoarQDe3vi/LvUo6UfTJ5t9UQfSejC7djEHCPlPNpsv2dYZigUkmEDrCIVDw5GnWZMQHaMOjmcXTLIvQ28Xy+krUVglVG8ymBdWKyGUqOYBkJUi8BjvbBTIftFymYQK7/Z6gadNYQAwNjr9LX6SD8YG+IqGXPlU8zJqEEpUQEMmmJaVkos+xExOF3M+EHop5lE/aKbSZWCYvNgSG+Vn3Aw1yjLaY1UzonF/E+VpoXFVSGu2iGLGDFhJaR0G0T1uiUuIVeK5xa7zSoZYFqVPq7Xi/wD2gkCYFvxE4EeHcmKuaIcB0p0jU0Wh2LpTUN3UM0xsdMGxM9Zyx8ukyVSW1LcaVYBQIMBZsD7bacK5LHP5CatUha+0oW8l2gMJ30yDMqSCDe53E4XvGXEDemNQVRKMG3IkcjBgUP4SGDCNiJIwR4nwb7UoQN5Wq+sCTAuEE8x5uax6C/TCXxzKnL1loU6hrPSAd2gepiYVUJOwuYuS3tj0IZFKKkT8adFteFFiuohFDAoGuTERK9QFkCbg6j1nDjwbhILtmaoYU6SgIDJkJDAhAOljtdlWPThN4Z4gBYecFUjdoMDuDN6d4v0jDflvEa5VFl/MDQdIM9PwXJ3t2MnsI3Lco+02mDM34tNQpUd6lKlUdlY0xqanBcIIPqBAV7T+KLsMEeAV6gzApMyVqdRJ1AqUdTq0uFOxlSjCOqkixJm4hwGnm6bV8kUDPd0IGlyRswM+W+17gxcNAIS+HcRzFDMinSoikUI1AqpbeX1AAQInmUDlWTqkY8lpp7M7R15M44kLS1AW9SrfsAeg7i2Mwv8ACfHqVKcsqqZiCZ7fGPcM5L5MS+iejSanl6YY3Op3630lyPiYHwCMChwJahlagYm5IKNJ91lGwb4s6ooAQQoEAfvHTEdZBa3WBgJV8PsTqUkKb86/6yNXwVU95N8RTSejm2FeAZR6YdCRpB5RcQbyNJ9PS1x1k3hW8V0ETMVHYNoC62KHqykFT1BDDV25yCNsNGQy606Sqjkl6gBYWmN45gYABG5vNiLYWvGFJZNOmg5mUMFXdmOokgCZJUbX7TEYB9JG+Cx4YyWh6KwBpplmhqnqhKYLB/S13kKInqeunHeLhc4pUsTSWobjlVj5FPlEcxgtJvcgC8jBXw0s1cw2hUKlaZC+WYYAu0tTVVYy8G0iINxhP8WcQqU5esuqTppgVJAVnNRSSplP8MgoImPUOuJXIfHofOC+JKdUKryHI5hpOkNJBWe4i46dcGRXXoy/Qj+uPn1+LVmA+8dF6LTJppHbQsT0uST84r0q9RbirUXuRUb/AEa/fDVF+QWkdC8Wu32iuAfvGBCWFoC7FtvuynvfCBrtcAztcHp2E7yMETWzZFKq2qtqGpRC+YADYj80gwRExboCC/BENaoq06CuzqDJhJCxPNBAkiCN5BESDjq4h2mg94c4k2qnIVitKoWIEEBU1RYfmKiNgVNhOJ8xly+QZSTqeooAcMp5KKgjSWJ/CbdtgLLiDh/DXpnMHWjuKBRVQPYNyiJUarg3Bkz2g4k4rQzAy1EU6VV386o7AU1UxcLqRDpWbRpYRuDY4BV8mTdgvglb7uohQBk0xSKi6/m0j/E7i5A3A64zO8Z8ioBTJpVHpzCiYabLpJhgxmxBgkx2xbpZLNvGvKGb8zaQem56z1JQbbnElPwvX8xXGXCknnlqUsI6sGm/ybASDgV2IcWXuHBc+hNelpqqsGtQJDQZBt6mWRcDWsgixGIuJcEdddV6f2oGGFajy1QUpaEXSvpEhdTU+10ItjbhvBM7SbUminM6hqDgKSDpW5AFh0E99gGGoa5Aby1SoWAZ0YwVvfSwudhpbVF4brhilXkJWL3h7j8jRXrM7AaRqATm35SACxs1xFgLfiw1ZRrWYvuTquYiwEQD83n9TgFxunQYEZpTT1CPPpqwU/8AUBBK/XUsfjG2KlfLZrJoHoxmKOkFdBnbruW26gvJA2k4OMjHFMbhmEbSRAaJg7qDvPY2I+hxpTqFmDCGSLEH+O8R/HC/wrxXSrhgxKmNJMn94WYfDXBPzihxDi9R8ytCk4pUxqNoCrTQEM7xHLvpUECFBMyAGcgONsi8bZk+eKaNz1NII1qpMNKi/vq2uJPtjbwZk2l69YlEoyiIVCqpCKHaxMwoCBjeBGwEKWcD5qrSNIt5jsFPKOcanUM3UABCTMxPeSW/xKRToJkqZOlEDVTqg6QwiTBjUZY2JiwBLAYFukM43oHvmK2ZqvXhglQBUBgBUAbTeTpZifSVmSDDCDhx4NwUUV1BmDsBqAYlSbeoGzN+/AY98KHhzhlKhVos6Hm5knpqOgNo8xtIJ5RYG53GojoZqjvuYHuSYGBhXZ03Qv5jhiJmfOCCnVFhUMrTqK26OwsrEgHURIYIea4JXivEKjhVWnVpW0knSZ2F3JZYt+vuTi1ViD1Efwi/9MJ/BeLVadPzAS+ustNcuwIRdVQJyVIlBcwACulfSJkG9umbCbR7xjirUoWlGpRpkbC4FhFyTCre5ibA45lUzJbNs8l1BCm/rANyPlpIx1PM5Chmi6UW8jMJqBpsNmuNUA8wFwGQkCdpxzziHhmvlHAq04MgKykFD/lNhI7GDfbHo4skGlGPg1K3bH7LeDKGby6vrMsJWohuB2afUBtpO3SMJHG+EZjIlp01aQMEgEp2519VIn8wse5wc8CeL1y7mjUaKTmQfyueveD1taMP2byhqOussCARy3U2O03UkbgypA/ERIK32ZbT2c88JZyrVqL9hB83eojSQF7lo0upPeGmOt8dP4h4RXNKBV5KpSPMpkgjYkK0emehn9caeBvD6U8vXajpptWrvzKlopsaQ5QRAJRmgEAFzG+GGnmaqOy1PK06C2pNYiLXUzP64myz5PYainsTeH/s88oMvmow1SocQVEARvHQmR3OMx0GjGkAXAEWAxmFKOjmkIefzQQlhTNRjCwAYWBN7fve+/TAIrUrXAVVaNhpUifa7ja/p/eHS3neK6G1aVKtJmdFyxiHtJ0gd8bf8UWqgXTUhjEEhgdxZjcHsb/B2MUmrJwjRywXyE9WkMdQlRJsDpM7yY5rR1wl8aq682k6Y1O3OxRbDSstKkcxPpMyLdsPRMO5m1OmBAkX9Uxt0HvhGytX/wBW7y0U6U8gBMT5h1SCNEbzpiQZOMfYYb4bntGRrVQdzUYGbASUUg3kQFMk379cLfifgpzFZ6aShUUdQK0pECvNqLaSx1K1iPVfbDJxKl5WTyytpk1KCsXgAcy1GJJBAjSZm0TvhXzHFsxR8w00oNUDcy0VGlgqUwWRBZgFiQtwdTC0nBQT7GeNGZj9niU8s1SHdkOppIQFbTCoSY3klpgHaMQcP4G9ZVZKNEU91p6RePxd2HzPe9sD6nimsXFVa7ioUg6dIQITIXRp5vzc0+r3wR4N4oSotOjVptrUDTogA6dJBgEEEBZImLTaIxrTO8DLkMoS602H+DE6ZO4m2vmIgxMnt7YoVeFeVmsytNmGvLPXUixDatNQA+4Vf/ybaTKZxPxB5tep/wC0ZAXU1wAQrMdUk3kDZZsLmR2R4xUyzFqRI1KyMvRlYXBH1nuDfAJbopXp3xuzp3GvE2ZpV6qUzRpUKTBQ7qTMqrQIbcAjYdRv1FVfFubcHyq6kjotOmJ2A9YBUTAka/UNtjd4pmRUzCeXaqFp1kldQbUi2I6m2x3nrEGbI5DN5h0FYfdq0maSU1A2NtILEryxECZmVAIR0gH9gb/jWcqorjN1ApjUVp0xoaSGRiohTJWC+megM42zOczFRlWnmq4BbSwY1FIsSSDoUCIMhrkbbX6COCUFECjTE2PKBPzAvinnOAUv+WpTVynQE2NphhaB2I7XtDLF2hB4fnNR9WarqQJda1UyYH/Lpuppd4ZiSAYGwx5nMqo569KtRVpWWq1SpMws6xqB/FKmwvz3GCtTIZzJavLckEKC5GoMRqvOhtAAO0SSOu+E7jHiOtmWmpUZ0B5FMADsSAAJjqdptjbDhFyY1eFeJUqdDNp5tMOycoLqvMEcQNRvBAuC074i4Z59GoBlc1RJNUoV0qEJhSHdELDTdgWENyzNwCqPmSwhoj3Xr2sP5x/PDL4P41TGqjmkWommabOoYiDDLJEkdQNxpYdgMhPezcvp3VoO1qlHN01+10TQdwSKtPmWV5m1AiabKFViKinSIlhjOKeG6iUtQdnQ0vLdqQ1a6YM+nmM2vHWbwYW7XocPRwGC0XvbW9I8vKbAjYCO0R0xZyeRpBtWXzbgyWYLUp1A0nUS6kGZknVM9jhpKpUCfCWUpU6b5uoPLpoNFIsDIB06mIuZLQsXIhrmSTHmeCufOculVaxWolUHkaJkNDWEaQCDEKbgxhi4zwypmaXlF6azJsrie0Q4KxefVM4zhPh+ulWozMiK7BoUGPwSBTgASARqLFub51ZwcuglKmLfD6BrZrXUamDqWVDAhVUjSq9pZQL9juSTh01RLPAAbltJAsJkTEmfgRPXEWc8K0Wp1fKpolV1MVAokNFj7X3Aj4wp/wDxDXyjhM0rBYtUBkH2t6rX2BsbIL42UJQ7O1Loblpst0OpdwvtFgOhkyZtgSeBmSKFXy1JkKwNipjUh9iYBsb74t5PNoy6qbBZE/u3Ivp/DPcWufUcSZ/JNmCKMaA96xBE+UDESOtQ8okSAKhtpvy92hNOHRmV8N0lpFGUVNTa2JkHXEBlIMoR0Kmd74rcQzLZek5rRmctHMtTT5gX6wlcex0t7scG8zxGnTK04sF/CBCCVVZAvBJCiJ+IBIVv2h8Gr1UU0hrRZJVbmR10/iA35byBa04dxlDcQk7ewLX8F5fMqa3DayxsaTk8h7X5kIP4XF+hGOj0aEKsmSoF+5iJ9p/1xyLws7U6hqzdzCww9fUTMQZEjrF9sdMyvFp5XFwATpvFuoF772/SL4fj9VBunoOSbCPhPPCmGy7eqkzE/vU6ju6VB7XKHsynuJJV6jJWdSRFZZS5uViQpBAnrEg9ZPRL4vxMNmMulB4r3daiwwVJVWVhMOrkiVn8E2OkhjfNk09NalRINoV6kSTFlKSJPv8A1xNmkotpMdGS8hPhvFKapzOom4uRy9LCw+B7Y9xWyOY5eVUsYMAm/uep+cZgYOXFHSnBsU6LOXK05KwoVkdAVAUAypMwYO6b4koZdErU1Kh2mdZpgRYMCKkTUNjJBjbsZxsnm7y4v7pHxGnb64vcKo1EBDU0HuhUTHQrMD9cJ78MmRV8SZjyk1AooqHS07sdJiL9IvY7j6qWSy4qJWKsYqVhStGlwGVYJ0Gd5kOCCBI2wV8SUcwKnnMNFJIjUUJA9TCFbZiBN5NhcWxQ8PozVKDFzFR2qOgVtErqYaGJ0kglRCgyCpJkXGXZwe8TvL5VFWo33jNFIAvC0asaAbT/ACwqZDgwqKSqGjSVqjNIE01Ss9tSkQV0r6ex73PeLMyfPy4QI7yyqjo7gyFE6VII3InvgNxfg9ZcplMuSadWrVINIQbs0k2No1R1sel5OO0Mk6Re8EeHUzVN8xmqFFi7FU5TdepaTzGbajLWN8T8U/ZPlqjakapT/dDArPsWVmH8cMNeuuVp0aaeldKwRc0xCsZ/MNQf3hvci1leILUWR0MEdj/d/ri+OONU+xiTrZxbxN4Mq5SrzKfKAAWrB0mAAJP4DsDPWSLHA2nwh6p00wGVbu4Mqq23bYfG/YY7/wCYLg3EXG4/3xFm6AZNIIA6WBA+AbYRL07u4sp/PUarYkKFXNZMqog0KRm1gF2EHrpvuLCD3cqiuXLLVXRpJCkSDywJYXgEarG8kdBKlxjhNRcxlagSVpKFdlJIWNXuCQRAkr2w0UrFJvCFd9oIEm/wLSb9IvHThpk8t7LOUr60Dag09QGWR8Ncf0jGueyzMBoqFO5ABPQiJ+I/7j7YoVuMillnqnmINhL3YhQBqdQd46d9zhUocVzjkMc5SV30lcuFgw1wNOk7qVI1HrcjpqFxWrHHjXCUr0mBHMEbQdboFYrAnSdpjcG3THC83SKOVIgqYI2g7ER7NI+mO0+HuNfa6Gw8wyhAmJgGd7LDAmbgmLmJCeOfBtKppNMn7U0cqiQ4AuzKDyBVHquTGzG+OVsdjmodnMUYnrb5+l/j+mLnDGZKwhQxGskHYKVKEm4ELJa5AMQbYJcC8G5jM1SiFAEJFVzqK0nmCpgAVX68jMIiWGOncJ8IZPIUufSxPqqVY5iNoTa3QAGO8kktjib2xmTNHjSEng3h+rUc1FptWZgIqCyaQIUAtZQIgLNgQNIAgNFL9m1OpDZpizTJCFhf5PfraffBmt4uy4KaHVwzaZBgAAdJHNcgQO/wD7xnOt5ZC+oyBHxvg6xx9zdsiUWWMp5FBDToIo0gjSgJv2LQb/JnAut4gqOxWmFDEAgGTANiWMLcSDCk9pO4ly+fRgAtoFlNiB/r8ifnAatFGu7gctmMEDltJaSAYvAExe3NYXmbXt6C4oZuD1jqYNuAp9puJH99MV8+6Go9BwhlfMCPsyTBK/lKtbr+GwmcT8HEpr/E24/LE2+QSemNuLKoUVfLLvSnRpEtLQOX5MfAxQ48sSFp1IB0eF0Mo7VyampyAlImSXIChQJOpjZRMxe97H31UqRMA1m5mjbVtA6kKIUd4ncnALw7w1q1Y5vMXKFhSA9Km6uUg8ygAgPYtqYwAEANZjMgb3Pb+7YGFQjZ0tsF8JppWy5bXDMVJYbmohLcwFyFqHa3picQrmmyysVJ0U0ARGtq0p6iY0qIH4TyhLgl8a5Qt94SSAzswAtuepG/T/c4lymYD6lA1DYixF+/TC45eqMcSXiHCaOZY+WRSrqdYJG8mAzL11QLi/e9sKnizilXKwDR01GHrJlSAZIRhBa52lYudMmcNWdypUSKgTmZyWJvUKlFkiCAFJW17J2vafiKVECZikGp1IAY6WVpEgmDInvFpG2ClCEnfTNjJij4DpvXzL5h4kACwIBsJ39wm35TjoAqQDP8e+KvDuFU6KAUvTvuSe9ybtubmTcm+KnEuI6eb8p0oN5bqY6xZR7nC646ZspKrLNKnTPqLoZ9MsQPgwZEyZn+mPcD8hm8wykqhcSeYMignrGoiQDIkSLb4zBKWgFT8MS6PHyrMKmbzY6qTVpXHNEAI4AsRdztfElHi+YbUaeczOwIVlQtYTAYcrWklfUNJ3hsTZHiuZy33ASkoDOfvVEgklpI1JZiQAEWLE3scU+L8SqVnFRlR/IkL5NP1ahtqMskNctAkbAmw2grCXEOJ1X4TXNVi7+aEEm4koIkKJ3PTr0wd8OcAceU7DSqUvLAdVDSSk2Cq0cttYBvJnFLwzxmnleHedVFhXaAoQEtMCIhQbewEb4G8X8VZnMNoCmguqTHONIAnzCtyAdUhdwp6bqlV7CvQzcV8TZfKk6F86vOnSlzqMHSzAHQDa38Dhf8H5mrn89VzdbToy80aKpddZ9bD80CRq/fXaMBs9kqaIyqzvXstBdXK71NCoypdbmWMe5taH/hnBhkspToU4OkRq/MxuzfUyf0GKMC5ddGwVuzOK5UVdJJMCoIjqAGn9ZI+MVsvlPLqlVJIKzc3DAqD0A2I98U+I8UK1qNMzcWjuzBVJ2sNJH1wQybMXBkWVh/FJjt3+p7Yc3/AMtDraLC1GBMiRi0lYG38DjAYF/0xrVZQpMdNu56D6m2KGgORjCPjHihSZAGoWPxM3HS+FzxPmK4yNYUtXmaIBG+66tPXUVLRHYRuMAuF+FeH5mmtXI1ny9YAHWlRtaN/wDUQtJvuRAPQxhEkp6aDpodOIcFNWlUQmNZBBlmgiIkN0kCw6ThdyGSzwih5SAKBpzDMzBQCANIDC+lRaFkqszGoGPBfGalfKhq2k1Fd6bOvpfQdOtYtB9rSD8Y84t4gAJpUGVXJJeoQCFIEkKsgVKmhSdMgcpvMKZMmFRqgXpGlOvRyNPyKAXzbAvUJgFpCGswEgE2VBcwYEBjhI8V5mpWpVUonUy81apysxI8xWVaiErUDLpYKICgQJ5zidGesClPUi3WpUVnY1zrExrJiWRXnTIDEXsrvHCOEJQCnSDVN1prAvuYkwT1JJ/U4C6ehXIG/sdqf/LtEQUquD8NpYH9DH0xpx3KlMw5c0qjkypruFRKZuOViA5G0XAidJkQT4Dwk5TP1E/5eaTzAB6UqoRqVR2IcsPaR+HEHGcuyZ4vpLakhDAbSSunVBtykdbb43JuKf2HHsBZhxUBQOtZoklFVURQDIUhVLWMmAAAJ5t1YqqsVpqBLKo1HpMARPze07YF5fJZyrUDEsFWeeoiiZBB0hl1AQfk+2+D+TyWlRTljpA52/Fc79utr2jCVjcjXIpVKK0+ZtM9zYL8T7dd8Cc7xzZhT5ZhXbVE2PMo/LMgwQDvBB03uM0CAGWpuSr7crX0nadPQ2g2wv5TgL5p2IZ9CEhnNua4Ki5kwTIiLkG8yuUuGjVHkN/hvOtLU6ln9R/TftcdrSpwSq5tKvmUVYlhyvEjTIvBiJjaJgkYX8rwxsuqMSW0WDdYmYYC+0i02wbzOa0oWSGd40yZG1jY+kLzGN7xviv0+ZThV9ATxuL2T5jOrSAVdIiAB0A2AGBNfNmZKHTO4Bt9I2xZzWVajSmnFSq3qdzHvYdpgBRAvJ2vX4TxM1RzAbgW6yoaYkxYiRJ+cdkbbpg9LRYo0EImeUiRG0d7f1wPyD+XXrUgvLq1qR/lCkHtDKQP98E8xliIjlVpDfWNh332/wB8K/i7PtSVkp+qoLnrEEQv8ST2J6aiF5HxqjkrN+M8Vd6qrTZQutaak3mq7Kuoj8SoGEdDqPaMNNTKUKNOkiIh5QWNWXJWLargMSVH+WLDHLFZiYUkMKgakIkqQxYEfDQY7jHSshxilmaQpsCtTQDyAtybQGNiu4EkNtK9WzHO7vsdjpFzztCU2ppysSGBJChgJlTGxE2C7gTfUWjzuQXMaDUQgLfSTuSNmAMEe3WL2kYlr5xKVJS8U6dMW1GTJgSffoAB1wj8d8TPmpp05p0i0EqZLrBLSVjSLRAJ9x2Y56oXkpscE8TUUlRLgGJQAiRYjfpEY8whcNpNpOk0kGo206vrJVyJEGJ9xYjGY1PQCY6cU4GalZTNR1Y86s6+WgAsQsajf8NxMk4F57JZceYimqTSpu4BDBRpAIGowKgkiBzRBkjbDJmMwRVpe5I3jdqYPzAJ/wB8KWbYt9sHOT5FWIJ/dB0ffsJ2/wCUsSO/M10LSZ7wmjTbhdIV6opKajMHso1DzNJAgQVPPbqg98LGRSoC4TTrQldchgzWJdYGlRp1NMEjUNywg5xOt5fB6GpJDOVJlgUlqhDALclWiBIkxfuJy2Y8rLVHEFwDsANTs9QWC/nZEgDviWXYx+At4D4P5med2qGomVnTIAis4NvcqmqegLDeAcdCqVLljsLD/X+NvpgV4a4N9hySU96nqqHvVe7fMen4QYuispGnbHq4IcYjKpFHOZOm1VKwsVGlv8pNjG1mP6Mewxo9Aq1rEGVPTr/A3/VvgXKuQkEbgiP1x55TOgUCWiT7HYyf8wBwOaCTtHWSCurqGJI6mekbyOsHFA5vWRFheQYkNMXi1hB/71xPm8topkVKgQapkCTf/wDqdt/bqP4ceVj7yD9OvS563nRvjpTekdBWwf4h4PVq1qL0a/2c0tU1BJ6AqPL9Lc+87SN9gIbgYesn2/hyVTUYAZrKlwrFjANWmCpWerGMONLLaqgB6XI9pm/fUYn4J6DBMpjEr2NegVxBqeXy+gfdU40DRA0KbSFkMQJBOmWEyAThDq5nzqZptqp04VqdIGUfkmoxaNSUm0BtDGZMzPpKeJ6hq5jU/wDgUoQWkF9y8GBYyouZ7EFpiyGSQZpKdZvMGoc2rQG35o9iLmYgwNLbx5cnKWhM34Gbw/wmrTp6ylMFqalUvqQn8J2Wy9BBkaZAvizWzKKzCnVTz25SfUR+6g/kN+84m8RcUNFEKsss4uTYgc0E9A0QTe2rATNZBKtLXSuYOpD+MDeRsHTZl+o3BK3S0gDTM5evSK1aZ8w0z5wUVGhtM6woY6dTIXXlH4pwz8UKVaK1lhgumojRPKSpJH/ZJ9o9sL+RFWoiEM0gy0XZ1DEA8wgseWWPUM3Uze8IVynnZKob0DNP/oVLqJ66JKk/5cOxPTj8nP5DEggMDbp8H+eIarQ3TY9TeCOgt9ffEVFWR3pm4gMPg8pBk+38+042zVRVVixhQJJmCPg95/jGHSfKIEfawHx7iITzAdhSqMADs4U1FMGw/DHWfk4N5PJNSyWWFJvu1p02Zpu2oBi0wbsSWJ+T1IwDXItU5nAGqSVMkxeAQRAAnof4C5Hw1xVsnROXqKalCmIpVwNemnchKoXmGi4DRpKxMGQfOyQc07K8clFmZmodNjGkhjq32t7dmsYPSLxrlss0WUkLq0i3UK5AkgbnTBI7SBjanVWq5am4qzewsZtfaRAja8n6EMoVXkJhr7xzGZJH67fA98I9Hhk8nJ9Dc+Rca8iyjPXZkeoywI0tBZoEkAaQARclTJ7h1hjvl6AckTFJLsd7XljO5aGM9FAiC0hjrZQq2sIGPeBqHeDEwT07/wABGX4LX0+UNK09U6jMnaJHUgAWgCwuQIN88RGpWR5FhTp6yDOoqgJJMQpiDYQZkgdGnbCxxjLMtZq68wIAJJJAWYJUATyxzD3kdRhmznDWRNOoo8aVf1W3OgxuTc9SZN8BauXqilUBV5LELVUFgrFTcrM8skSCY2+JnF9MKzfw7wwV6RGnZjzkShUxKlZAY2/DtYExucznEKGQpATcyQsjU5Ek3Mf6ASIjbHuQz/nZTVlgqOo0eWdqbrEraLdj1BU9cKvDcrUdKtXMMr0y4FaGbWrrAMLAKkCViSOYEDBpUdYN4lxmrmqgLvAiVphNSqCTEH83pM2NztYYs1KhQ+TliHaJSL6CDsD+U332vfHnHqSHMkJQNIRDqQOZhBGxOm8KBPewIxNQ4imXqMROhYUFQXYsSWCp2H4z/m2gAAe2KYTyeRME1GqaiZPNMGBIkxN8Zg1wziQKSKNeJ6oF7dKjhv1GMw5dGjFncuuumdKyGsYFuZP9sR8WyiDL1IRRKEGwuPfHmMxSb8AxMjTbK0lNNCoFQgFQRPk1+kYXuBcPp68uPLSPPS2kRZmItHQ3GMxmFL9X9g34Og52kIFh16ewxUfLr+UfoMZjMehDoIsUKYjYb9sT5GiopGFAlmmwvc4zGYCXYLKOaydM1RKLcX5Rex9sY+XUIYVRdeg/dGMxmAQa6JMjQXm5R+g/M+LLUhBsP0xmMxvgLyJvFqKrlgQoEKkQAN2M/rihQyiA0oRRJAMAXHv3x7jMeeuhT7DDUF8l10jSLgQIBlhIHQ424Ll1BaFUeg2A382os/OnlntbHmMxsezmGchl1BaFUQqDYbaZwINFRxikQok5cg2G0VD/ADAP0GMxmKIeARkr0V1jlHp7D3xG+XU2KqbjoO+MxmD8Mx9oH16Q88CBGgmI6yt/nFnhtBYXlF1E2F7nfHuMwv8A9BeCh4fy6jXCgbbAdsXOIZdSBKg8/YdmxmMxsP8AqMf6wjQQFVsNhiDiNIeTUsPQemMxmHeDPJJmqClWBUEaTYgHAZqYFEwAPge2MxmFy7/Y4i4Pk0XNVdKKuqjTZoUCTqcSY3MWnArjWRpnM1AaaEN5ZYaRBIDwTa5xmMwh9heAR9jpmrdFMU0iVH7p7d74uZzKIpkIoIzCEEAAgwgkH4x5jMZ5RjG3JUF0nlG/YdhjMZjMaujj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8" descr="https://encrypted-tbn3.gstatic.com/images?q=tbn:ANd9GcTcypxLVNcVrPgBvFvimiuax-SkPTwnFkBpiBPw_6KcvpB27d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122" y="1698839"/>
            <a:ext cx="2353496" cy="221147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4" name="Picture 6" descr="https://encrypted-tbn3.gstatic.com/images?q=tbn:ANd9GcQJqXc2-BjAStewKRaBMHEPyXL_cwb4cZnz_e2lXYeT5Jcfylz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906838"/>
            <a:ext cx="4422775" cy="194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AutoShape 8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10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895600" y="2209800"/>
            <a:ext cx="16002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Coins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724400" y="2260600"/>
            <a:ext cx="1671638" cy="73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Currency 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3505200" y="5908675"/>
            <a:ext cx="26670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Checks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Modern Society Uses Coins, Currency, Checks and Debit Cards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" name="Picture 14" descr="https://encrypted-tbn0.gstatic.com/images?q=tbn:ANd9GcTTe29BUiK8NFa6z2iV_ouaR--WWJnMs0z8yRbtgd-AvsWjStljrq9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3" y="1904999"/>
            <a:ext cx="2298228" cy="204048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AutoShape 2" descr="data:image/jpeg;base64,/9j/4AAQSkZJRgABAQAAAQABAAD/2wCEAAkGBhQSERUUExMWFRUWGCAaGBcYGRkbIBsaIBwaGx8hGxobHCggGSEjHCEcHy8iIycpLS0sHB4xNjAqNiYrLCkBCQoKDgwOGg8PGiolHyQsLCwtLDAsLCwsLCwsLCwsLCwsLCwsLCwsLCwsLCwsLCwsLCwsLCwsLCwsLCwsLCwsLP/AABEIAMIBBAMBIgACEQEDEQH/xAAcAAACAgMBAQAAAAAAAAAAAAAFBgMEAAIHAQj/xABDEAACAQIEBAUBBQYEBQIHAAABAhEDIQAEEjEFIkFRBhMyYXGBFCNCUpEHYqGx0fAzcsHhFUNzgvEkUxYlY4OSsuL/xAAZAQADAQEBAAAAAAAAAAAAAAACAwQBAAX/xAArEQACAgICAQQBAwQDAAAAAAAAAQIRAyESMUEEIlFhEzKB8HGRocEjM0L/2gAMAwEAAhEDEQA/AGrM5lV5CNIMSsQQCZ1MPoeXrBntjytlnDMUY/vANb20hraSBa9tumIM3ljpQFSpAEEg8rRJDgA8rAAkg2ZSdwuubhwd1NOCNIKz1WQbGDG8ERM2IsQceDt6ZrRtlatT0hJk2MdepDjlnvfE+Xy6qxFNUFQbmDpX2+Y2AA26dZ0aV0q50rvUPWN9JO0d4Ij3wI4rxhUXTTteOXc94B99/p7KXxqG3/P6CZGeIeKMQyTTCKykm5kAg6SJ7gzEzt3OF3wFlfM40zkOBQy1te5LEKSe06mOk3xeoZZzUBImpqIFKGlSJEklCkhgrc2oMCOwxe/ZjkYzPEapg/erTBWdIC6yQuokkA6RczYYf6b3ZLYL0ORrzmQmuIp6is73I9JW4uLhhfTIPQVm6KhmYbFjyh9HXcCdM73IwWyzfeVmhgBAM6wCVHQE6CLepYN7jqy/xegzClMAFxzEg39W30PfaemLcz9p3mi3SKWI1owO7aiZuCJI0xvIFj12xLUqCZU8x6AiT8A3OF/i7aUCgkkyLwNUjmIY9lkW/EcLHGs+lABUaOsHYR9J32nvbrEUs3F1QyONzaSH6tUrVWCEFKY3iNTdryQBN+/xixSyoTYGPczjnOY8bVsslNhWWsHEkOrSttidZO83i/Trhv8AD/i0ZmmjQvOdJCltQPXkibT0JEXnB4csMm7Yeb0+TF+pBbhZmv6qgnUQhR0UC0z+GoZIvPXYYRP2meH81Xzr1EoNUpCmiKUIJsCx5J1DmY3Ax0XgdDd5bcqAzu+kA3EsxG4E+83wvZrxPoep5lAga3hg0FgACpCsqyWFgAxuvSRh2RPgl8sGDp2jmzeHc2XRszRzHllzzrTNRgJLH7sXljYSAJ62w6eF+HVcvTpLW1BnU8rQSoVjoViLSKekH/bDRw/PrXorUSQCAYMSAQCNQBMHSVMe+POJZXVT1DdCGH03/hP6Yu9LihiVx8k2fJKen4FrNUdLso+R8Hb+/bGrZUNEzIuGBKsp7qykFfof1wb4llAyq4+Pobj/AFx6ldFTy2nX+VVJPcEgC31x6Daa2RVsq5yk6oVqquboMPSwQVAPYGErfTQ3+bAt+ECvRqDJV1qKTNSlVEsj6QnMXXWCFGkLVBEQAQAMF64aqoDAqgtp6mIuSL/9oP69Kmd4JRs8Gk6jlqodNResCNxvZpXHl5vTwSuLosx5JeRezHh2jUdg00qirqZKylXIVdTv5qC94CjVV2JiBpBfOZoU8lUo6GWrpFI0j6gSNIAj1cuxFrHYggepxhjT0ZtRmKA/56LoqIRcFqakkHY66Rkdu21bhAqrSqU2+2ZddTKEqQ3NJMlTFU6ouSHEdWxDJNFKkmL/AA7ICrUV6g5zfyhB1GwGuJAO5KDeAWiCG6vSQABRt/f/AJxzvI5dlVG5ahNRlPlKwcOqliTTIB9H+V7XVzhy4ZxXzZZGSpTsFIPMDaVK+xne4jrjcemdMo8arN6QYat1vyoDAsOwkx1JGA6OaVVnV2UBlUoQZKqoYi0d997jaQMM/FOFrXVdLaWDSCL7bg9f6G+BSeHilTVWZWUEsYESSRC/rBNr6RgpR8nm5seSWTX1+wZy1MzcRIkgbTNgV2ne4i4OKnEcoHo1AhhebULyzA35ie4jY3BwVpiI+P7+cU+LrNJlD+WWFiIkAESdJsQJvbrjnHRenuxH4JnUoB6rHnpqVpIR+Im5JB0uRq1EermcgAFRi94a4cK+Y2lafNUYmS7k6gjTtDEkrJuCSBy4D53I6QfLVTAYQbgaagCwYBLVHJQXJBHXTZqzTnJ5UU9U16uos0kHURLEEem8ICNpBGxwnxbGNhfjgVkALKH1ArJAMTBgbm18K/EM0aUVgGGr7vQV0mQT0km5PXsMDKtGWpc+osCTUN4INxNiLzbUIvYY2zA0wa9ZqkCAoUCY/e7e4Zduu2BnLk7SoQ2G+EVmqqzFh6yBIJsAJiBsDI+naMZgNkuPwDDFRNgrooAgDrc/oOgAgDGYJXRqY40cqaiqy1GCHcSTIN4MmJBnmjYwQYUrJxOsiKgbXpZgp0/HXrHeL+4wrHidZVKodJIaPxbsLoRewIAImeba2BtfOsxeWmpqAkyw0sVFyWgkMY0rABHWMebHImtdlkgzxjj+shE2JELIEjux6DrHb5DYh4fkWduXS9RgJO6hCFsbBkZTMAGWmeVd7/DPDVQQVqNTkHXVB56gMensCQGDEKwkghrk387xehkk8tFJcKWFNLsQBJZ2Ow7sx6++KseFy3IRLRf4dwpKCy5mBzMx6DaekAWAsABGKP7NqwfJtWG1avUedgRq0/pynCJ4i8UGtQd6rgqFIWgvpDEcpYTqqRykllCjzFG6nHRPAGWCcLyiXE0Q29wXl5B7gtj0sEYp+1CXvss5RStCo0QXY7BR6o20MVNybiJknrJo8crCmFLNKh9Vx6YU9/7mMF6tAU6aoGJ5rsYkmWYltIAJJ3MX3wB4xlHZwFpCpsfYgHf1C+20HfeMdltQqvgJu5FPL0jUqIInWOW4OlLkyQLHv/XCz4y4clbNLSB0UURJYR3rE2n1EkmTvB7YfsvQWmj1VVtQGkJJMRcwSTN427YTvEFJWq1DYtyOVAgspVkOqLyKgUMYF6osMTPHUHfbHY8jjNNC5xDhC+WQFdkGkzYxJ0gxEwZ0z3IvO7l+zXKDLJmaTWqKwJBHSALMbxIuOlu+K+SzGXNMvKgQpeSQdYZN1kljK9B2kRIxNwAGtWzlcGV5VAmNSK0wYgf4aqu15N98DiXCSa8FGWcpQak+x3yBKUWYxMs3sD/Y37k4VV4VnaVEinmNbSI1cwsjBgZkwXIMzywLEAhnGqsU4EdP5zjlXGM0XzbU8ozeZp1VDrKKCTJdyCSJkcg9zy2Jpzakl9Eceht4RWqrVK1VCioXiFVbqeWStmZqcsTA9EdMHFUbR/vhSo8NzqortnPMNOKppGksHTJK+YXLiV1IDJ9XXDNT4hTcAq4IO3v2t74q9NK40Jyd2BM0lQalFRiqkgLT6AfmYbH5Ijt1x7lqiKnKGgnoLn4MhT9Di3mq9VwVAVDtcmQZPa28CRPX4xCvBKjfiIP5iBvHzJj5vO+KnFy7YnrpEP2+ms9W680/qRvA2Fx+uNXzLVk0oqQTJ7n9In+eLjcDRVh9IAW+kRaPzG4AuQbRjzK16NFCKSjpAkjUWUssM1zIHSYnbeMlhhxpmpSbJOG8DUDmDRsFsBvOwuL++JX4BSV/Mo/+nqG2qnADxeHQ8tT9NXviBs5XqA+WugX0lrflZSZBMESpAUxe4IgT5fg99dSozsCGBiI0livxCnSdpBbucIeOKVJDUq8lTiaUy6CufJrVZppXpSA8CdDTO4k6HlbGGnA2tw2rl67Zh1WqWOrzEEbQFUKTCgACJJiTBE4OZjiGXbTOmsUcFYAcLUUooIOysvmLcXAJOB2Z8SVA4H3FNAV1K7EyrlV9UqFK6pMK3pb1YjyKK6Y6MnWy7w3i9OtLA8xsSLNboe/a177dcEfPmxi5MEQQR+sz9P64WqvDaOaAfLsaNVbgENolh0sBHfT9RfE/hrzXyq1MxUBLy6x6RTBIUn8zNGrsARA3meeb8cbYccfN0g4lbUJX8LEbWMCIn/UdQR0OFzxrxBYRFYeZDERJIUgAkabjcf67YvV+G0arKiMAWBYlZm0aZA3GqNxGFLi/D2YrTuX8wqkNALWgX6XLSLgT+8cJh6r8ntapjJYOG7CvhThbtWZ6l6VD0Q0oXMmVgCQqncyZM484s71sxJenSU6VBeDyMHYMQzKvJ+ICYLHDKOHpQy60NJZYh+VjqLG8wD6mJselsUss9FajJTowV1FmVFgaNOoFgZkSBG/6HD5JL2iHvYnf8K8w6ld2Hlkr5aaYqEehgiEETI1AxBBkSRi/Q8MypAyz3SJqVAIJFQSJYwJNJvRujSL3Z8nxV6oYin5YS0OyFiTEDSrECSerfTabmSosy6naJuAqxaBvqBPePaMdxB4i6vg2o8t9ykxKxqAIUAxyrEm8RuSeuMw3Ucrb1VN/zHGYao6DXRz/AIRkXzOoUVKpJ+9aLHt7noY6E9yC1UOHZfKUyxICgzzGwa9wNtUWkCTb4FLiHiZKQ8nLIrlSEn00qZPpBYC5PRVv8YUc5xKoc0pf751DHdIQwunQuo+QAd2YTc3uJhhihj+2NlIPZzxbUrWpzQpGfvWA1GAdhIFIeohmMnSdpBK/lM2wCCgNJaQ1VzJc/n0HmdgwB1NEB2X2xJw7gFSs6FgTTJkDm8umBLDlaZaepIExCjDvQ4VQoqGaCQwOprnUNom89BF8NVyEvZy7xbwupTy7CB94wRjJmQWc6ogXsdAW1j1BbtPB00UKKGAUpIpHYhVB/lhA8UuM1n8hlgNM1mqVFtOhQp5o2JCsIN47Y6DWrgOohiW7CY2u3YSd8W4dIWk7Pc63Mnwx/kP9cV/N5D+6d/riOs4NbT2T/UE/rK4zNqEpVDMgjr2t/TDOXbOZV4NmOSozHkENJ6SJJ/l/dsKuczC5hjMowJdXAllBMHmuNJV9Og8pjbrhhqJpo0lgE1OYreDAm47QRb5HU4g+yUaZldUVCJNgARaIAm19h1v3xHcmlH4/2FLWylkPCIrK2qopUxzCnzG1wCahERA2+MH8pw2nRCUaanSTqPWSNN2PWTi5lmtabj+X8sYizWSPwqZ7QQI+swY7T7A1rHFJUZzbRV8b8d+y5V6guQDpHdiNIB+SRjkfhTiVNX0VEY1HJPmavWxBnVOxEsbdrXOHn9r2ZX7NGoAoyFp6Bjb5uB/Dvjm3Dc4BVpo2nS5iVmVZlhZ1XkNFtgThGR3JjK9qOn5DNsQrIwKFwIIOqJ02MxYDWD1vbqJeA8NV512NOoYQMCApEpcbgKY/7b9sK3DeLqtFhVpOVoQxqBVYapETr2eTAIHXpfHngPxMz8QqB7LmAdK2syyyX6nTrHzGD9NNxkKyRtHUAsKQgExYGwnpJ3F+uF3w74lq5ipTLJpp1cuTAU/dZim5SsjN7yCuo9Pe7GtTtJ6W7/O2F/i3ik0vLVFRRUcrLT+YgkAQO53PTviyeWMX2KbUYtss8I4VUovmQSDSet5tK5JGtQagYEWAqAkXNidsQeavnJRokKKag1WUA8gladPVHUyd5CqfzYVq/ieqqNVqVhXGtkWmAvOSTpAQcoIgX3JI9QiXPgPDPs9EBgvmuS9UjrUbeP3RZB7KMdjyuektfJ2OSnbJwI2nAqv4cFSoHqZiu0NqVdekKQQRAQDYi3+uDVWpNsQeXucMnBSVMc+9gl+AZa33LVLNc+Y4vvYki/xgpkkXT93SVY7BV7H8M9CMSUl/840rUzTIdQIFmFhYkdbAAXYk4814pRd+AXIGf8Tq5hStKmo1SrS3oEASdiSZsNuVriwNTwfnxXytJGC+Zl18mojfgdAUJ+qzBgiTgrnuB068sNSlt4Mb3NjsTv7zO98Dq/gykv3lE1aVYbvTImoBeHDAhjuBYRiPPj5KvJThmouw5nc7pBOoM53I0mRewlduvt9MDKKkVKVV4LsrGiWspJFNJJG2oKVUxs43nHnh7LI9QCrUfMlhyqF0pF/X3iAe3NtIxZ4pVObzPlNKoqEcp0lV9MhhdSZix6ntgMHpZJ/km/6D8mRVxRRz3iGpRyzVaikPqNOip3d7jWyiQsAGwmwaDzDA/J0fKRKDqKtavzVg9mjdBMydJgkqWKWICggiuOKU8zn1qkk5egdFJFUmWEc5IsFJO5gQF3nDHwzI06LGvVrIxc+sjQSxMQw1QSplVtKg6el7UrI26LCUASKIDaUuxJLSRY8zGT1WZP4+qzgp5nWd8VlTy6TGxIBYgTHeBN/b3ueuOflVqqKtdqzM5PoISCAQFBYaGYnamzqYK6Q2w16B7OnUTv8AOMwh8D8QVsuj0XYVjTqMochpgQI9V7zv3jpjMGpIJRYArsjtpWocuikcs+mCzrIDaaI1E2MnboAQY4N4Z81VCWohpLMtiJLcisOYk/i+LsBGKeXp0zUVijIqkAr5dRDOrUSGcrpabcskie+GrPZzUmqmTUXT6Y3cXbWB6mKyQDYsIIuMeelbGm7Z2nRU6GJBtqZiRIEco/H0kLb3GK+Y4y1J1V6auCCu4D6h6wPgQYA2IM3wNzo1orEszimG29SRzxA/AeYCJhmUf4i4s0uKrUpkMNbBSKiwGDhVLK0QQdtOxmR7YNSZjKnh7L06vGGemsLl8ttEQ9RiIIBj06rjfrfDeF1Zom3IkD/CJlr/APUTeOxwF8AZEB87VC6dWYFIDsKKBbXMczNawEbDbBvKVDpque5iSx9wAGUFAJ9O0ztti6CqKM+StlapaqxiRJvPx0n4v7Y08S51VplRv13t2/vvj3K1ApAESJ1TIO4Yd7GRfATiNfzsz5ZgKVZ2E30oV5fqzJPdQe+JsmVQxP7OjBynQSz9aiHUVGFrEBS1hygTBiLmANzPQYkqcdoSD5qgD56mBKRqBnaLkzE3wvsSy6iSBpBiFtIa5i/qFwD+nQGlFWNd25lp5kq6xI0wopsy6gWUjV6dyYkasSen9ZObdJFWT0sVVtjoviyjJUF7GLppEyR+Y9RaYvgrwbMrUao6sGGr9LCPe4g3745unAFKrTNGpSOokDRpZzHVyT3C6bxy3MgB38DZ0MXphQBSRFcjq4aqCfYwo2/pj0MOZynUifLhUY3EUPGueVszmPN0+UGVYidTJCgn/wC4rKBsfLeTy6X94XkftdIVKS00UKQZ9jpDwpROlxG4J6gYo8d4Y+YInlvqrH8v+Ijm5gRU8wAwLuszhr4Lw+jlcsAWIVJ5TqmDzE7D1iZJMDYRfGxp7Bkn0LPibJ5ilTpUXdqlM6aqAQskQSh7gDUAvfSdzGFzw7lgawrTNNSRTU2LPEwDs0A725mQRfBPP+MamazYYSuXQo2kzIhhDC0KTEEG2mZuBF1OFu1UU6SK/KChRoQQvmaKYKeoC7APBLGSTJAtNaOdeDqlOtGmbRfaPi2AXiHw61VE8poamTA6GTN52jfrfAOhx+KdF2+1U0ChtaKCpps0LIps0HUNILCd56YZ8txZWpGqG0rBYh1aYjV0NrQYImPeccknpiMkFJUxVy3Dan/EFNYKfK+9CjmJqMAiTv6ArPc2JG04CeKnzWSzz5g5k/fWppTvYWCNSc6SFQElgbkiCC2L/HuLZyjTp5rL0tTZipqdioaEslKmwF1BB9Yi4W9zNDxefMamp5sxXIAVSSFVSLgHrq+7VgASHffbF8I8YUg8GPgi/lP2mVDUpL9lYq0KxspLEgAqCSAJ7t/K7vls2tREdfS4DCbSCJH8CMc3oeF3Ben5tNqgVgdPmMKYGpXvp5tvK5SbGtBJSBFwbjrqgpZbMMG6DMrYgxGgBvuw24DN274K3VB5En0dVpnrjc1J2v8A6/3/AH3whcC8e1RVFHOU9LEgK4BAk7Aqe/S5nuDEvCGfr/5/v+zjYqxfHjo3VQDIEE3Pvtv8dPk3M41z/FEooalRgqjv/d//AB3xDm82EUsTYbe57D3/AFOBWU4z9oqLTanTFNk+8V2DMHI1KoCyrWk3M2JwvJhjLoNR1YGr+KK1WoTkitEsCxLFxrAIliotIm5sf5YbvC3CdKnzSGZo8wkRqkagGBmwVhyk7ue2BGb8Jwyvl2VdB1eW4kN1gPMoDt1Ak33BLZDPMrsShVnALoeYhlEBkj/EUiAdMMNKnTc48r1EJwi0uxuN+7fRb4pwalUWNCoTYMigHuLpBta17DvcJeW4gy1/KFZk01AA7IpXzJvP5xMqYKlSZ/eDhxjj9KlpWSHcMEBDKCR01MoE+25iwxzLiuYq5x1X7OtKoFZXqeVpggmC5qKvL5ZgMD6i0DaJPRLJbcuh3qONKjqz1gpUEgFjAHeBJ/s4Wc74NcOTlswaCMZqU4JU/oRtaO1u2DHC82tdCXGogjrqWYVgVsLGZuJmQdsEKh39v7/XHrNKSPPugTwTwxl6NMqwFRixJZwLkxsPwi23ydycZi3l8l50swCmY0sgJFh1nmHvj3GJGKbE7I+OqhWo1XLWpjmCveS5TSqsLmQTuJG02mTKftEyWoka6ZO7aDHtzJINtibWxXXxBSOrMVqKQzaGRTJ5fxNOlGE6pkyIA6E4UXyyNUY8y0yzQCCVCkmI0H4NrzNxviF15H82jpNPj2VrHlr09Y5plVZdhPMAQdv4e2LWW4XSQlqSrM7x6QTOlewGw9gNwBjmbZCgCQjkqKW89zAETE6eXr+kYr18u9Bhz1FI/wDaLKFG4Ii77kxImGkwAQKe9BctbR1vw7QOWy2hyXqaqjuy/id3Z7SRG4F+2+JzWC5cDaTEXsJ2hmMQoiASO1sc9yXEs7TCebWZUakXVnVGDSFZbswJI1QVUkwtpJwc8Mccr5o1FqoE8vTBAIMkbFGJgbn4I6zD/wA00vASphTMZYOwYOysAW5SAbQIuCOxv/I4X+JMyOuYUE+UWV9N2am8KzKNiVYI0ReCMTZivV82qUkhXMz7Rtc2PXpbclSBNw8SypDA+YghgOkn6/oMR8lN012HuLteCDhyhiopuhXQzTI0HnpruqwRLloIuVhhzHFPxjTmproslNlp6HDPqFYAi+oEixLFXjZXmNIgnxLhD0K4zmWpMzcy10UKWcEhhURTZmRlVriWgT1inmBlcyxJqsCblFlnc7gaWVXEncNpEQAdjirHgWKPEY8v5N+SpwmhxG0NVoLo1AM2kBNQHp2jex9j8vHhfg4y2VhRzuNTTAJZgB0sIFgPbuTgdRyzBV1LoB0KKROrTTVZKlup1nX1Gw74PcUzZU0FBg1KwU2/CEqOfj0j9cU44JJyfhCMmS3xQu+KPC1SoWqUSef/ABKYJE2gkEESCAAyyCdMg7hkw+HzTo1KYFYFnWFKMTYkgAsqzsPwm8mDbHXZwm+MPGrU2OXywNStEkDZRtLH5It1P8cVraF34YveFvDS1KpZnRHRrU3AJY7EsrD5AETuOksZzXDBrQVMjSLEQXpqUMyBysp6AkyY23vGAvCfDy1oapmHDXY6FVBvuGZS5k31MTNsMOfzlXIIvmuczl2YKxq6Q9Mn0EuqgMpNiWUFSVMkTjkr2+zG/CKycJy9en921dlhT5a1fMsja1KpW3AJkaCRze+A9XhiOaeXpZiqGqVCjU3Vw/lyDUJuVsgI6eu3csGWoZeu2vLVDTrKrBUYCVYggSCYYK0HTcSBjXw1Rq1M1mKtbm+zjyKRtJJOpgXMaiBoUkwJLbCMMxQ5SQLfgzx7l6rZZfJqLRpI6tVaSpSmsRo76fUR10gDrhF4fxJnzaZsi4qB1DGyU6fNeB+FAXaB6tVpMY6JxDL08wHplnpaoLBxpUEWvrtJEiwZWG4YYWsl4I+8KO4Sm62dHALRBVaaMCI1kOWDMv3YACBiMWu7HKkiKpQpsoAzPlJAqVVAmoaTKVprEkMApYtcgszu24BJ0vDlMvl/LpoiGlLMGLaizvHNAYyNJZrFhpUBQXUr/GOCU6OYC1mcEJTVKosCKaBSNPQldDb21j8pwU4z4selltJKtVYQjghk0SfvBAEKpNgwkkKLgE45UC/oC8Tqs1SqqU2fL0KiowUAspUFmg+pJqSoO3KLyBhiyfih6VVqZHmopNrK6jUVhBtVUEGABYaRuYxAWTMVadamwSk1UVHA9VTMFdZUgDlVQN3AEFjfWMFH8PrVIorSJVVUA8x08gM6xJmeo3wcTLKfHvEFOtGh+RlID3Gh72exZWNomLA7iceeCeGSyklXVL2A0q8aV0jYMVvImI6yMUeLcDzFIa2pVHEQHAioPZgV01VmLEfQnE/gjxkWBpvlwumAXpKFEnZWTfUYMRO22Mb+BjeqR0MW/v8A3/1+oxWr1UkBmVWPplgp+kxN/wCwdwtbjb1QNKvTpEwXMBmNgFSCSvWWAkRaMW8r4XosSzU1YxF5sO0kz/HCPwue2Kk1Etvl6jh0rKlWi1gCLkXkMDyt8iDc2kXVOJ+BCg1ZJiyKylsuzflOrSpewnYq8dL2AwZz/BloqamXJpFOYhYAI6yCNLRvB3jcYn4Vxta7lGgVlE6qZkMoMEgmbTujC2998KyYJQ32jE76E/J8ZFHMkIXRgRrQoQyggLBVhcSVbSG/AwUgNhhyvjdqlNgKP3yuU0gllJU3IKgkg2IsCQe0sCXHOFUqy/8AqE9I5aySCh6HUL0795XucLHC/ADDNmkaobL2q1GXUrEHam1yNTxdlI5NW2pcJjfSOdeQ/wAGTM52kK5alRVjyApUJdOjxrsCZjuAD1xmN6njRdbClGhG0yELSRE+kjSOgHYA7EYzDLiakznXDeGA9rBpMDbUZY3g9AJsIYmYvffNXRVFNFdgUNV2BciIKxzdgCxEyOW4J2o5cGlTWQfMKhiZHKKbOVPcE04m4IYjqcSZLIrWesaqByyoCCCIPOxjqpAKmRG/vjznXbAWjzPeGKC09QR1ghiA5IIG3qLTbcW67b4E1ciGVmDExIgyCl9u+kErYzBaZKm7OKNYJ5esMkmHc8yiCYcgQ4EeoQe4PqwDy/D2oZgU6pDBwVsZDU4JB+FXWtujDtgU/sLyWaHjKoNTaodIWjT0QvQsnpDGBpiGBMXkGMMng/OmulbNFQDVYentTQJ7zcN3+uEPI5Pzaml3ZAly2l2AYlFJbSCFm5DEbgbzGH7gWV0cNRAbunvfXf3ixNsdJ6HY7bLuW4WjKrEGSD+6LsTMDY9bHqe5xZXhwBUg3UiIgkR0BN49sXHyalNEQoWBbtt/IYGLSmVgagdPwf8AUdfjDVFRS0ZLbZczNfTSOp9IEcx7SOwNztt12x6vHaJhfNVdgAZX/wDaMD+JZxKZWlDvdS27GNQsF2JMG1h+uAtTIKTqqKMs5adVSkwpt8HTyHpGx6Rth/5nF6oDgmtjbmYqVaag3BDkyLARHzq2+JPaavFszPEcpTidNOtVi28KgPcWLj64peGhrzVQoSaSAhCREAmAB7EXj2+cRtnieK5luUihlQokAQTocy0TEkje0G3drycsbl8s6MadfQQ8W8dGVytSr+KIUdybAfra3zjjNLN1taurTWLhg9tWsyI7gGTv0Hthi8Z8SetTLEsoNZLEAkLpqQNoB1obX77RgHwWk7ZumUTVpJJA/KEaT7nSLfTbCkwmqOgcIrrmOdXCCnpbWVWCdyCOkKQBf1XM7Y18T8Qd8jXpVaRk0NRYRpJ1KABFwQSDHsTYRInJq+Ry7rmaTCi5sZpmWYejQx55F9iB1tgHxfxPVra1RAKbgIqm7G4jYwGJ7Dr7Tjl9AUOXgXICtQSuUVqi3GsTLeXAhp5ZaCbHc22gj4fzi0l+zZlGp1CxJLgFarOdXK3pJ2Gmelp6EfC2Q8nKUktZRcdbAT9QAfri3xEBxoamlVfxI0HfYrPLMzuQexnDoS4bQtvdlBqR1AVEkiQrCJiAW0u0iO6VDfSTfYbUqWs6XJqIACQQtuxZAgYHsR1jbGUKJCstBi6iJo1CZVbWDNzAbnn1A7CBfG1CiASUJFS7GlUsbk3RjMAnqNSe24NCyJ9BuXJ0Q8b8PDMAc6sp21jVaSRBUgkAkxBDLqaGhmRlfK+B8xTc6GTTBBDVS4I3IKfZwSJvAZbgc1sOKZ2apWCGEmIClwOpUnSZgQyk2IkAYjr5uk4knSROklghBNiQ8wD8noN8Ngl2Gr6FbgfhusuZp0XlBoZqjgLpFJWBbyoE02JKiDJLNLatIjpasgU/hRCNIJAAAWQqiZPe+57xhc4HxAjNlWefMoArYqQaTnWpP+WoGMAWU8ojBzMqabh6YnWQhBJEGTcWIW+kzB22MnE2Zux0aLbURUQl1hTuD8f06mMc+8TcOGUqCpeGupWxDaWgFheFiZuLC2ww9ZSm1SSzsSvLBEFSDfkkA2Iud7ntC3+0vMFMompCxNRQVU7i8gnoCJ2tJFzgsU/cqMcfkDeHcvVzDUajHkQSstJLGe0CANtzIN8HOMccahoHlagx25pIkC0KVmSAASJxtwzLilTVVGnSI0r0joDHQ22xIulnl1hh6SzEkxvpAsDeL3uemPRZHd7ZA+cB1SCDF1I6EdR2OFrw+xr5wNtToSw9pFlkDqTsein6iuMcQUNVrsNVXzG0xBhQRTpgNuskXAswYm4EYz9ndRlqM1RygbnMkRUYgkCIsRcgbkbWnC8ybjSDiqOqpU0i1z0Hcn+Xv2gnCz4m4qKIGTy4UVaxJcqthN2kL1YfooA6rN7jnGPs1HzdLNUblpoASfclReI5j7ADfArwrw4KGzVfV5lSJDCTMAEkAd5O5jvCrjz5ST9qO+2MfAODLTpRpUksWY8yyxiTCzuesn9IxmL2Uy6sNTaXk2ImNMCIvtF/rPXHmNSNRy16walS0czIA+gXOkArJExLI8Du2nocb+HcsYqQymm7Fwym5ELYr+HSBv8AreQD3hjgKQ7NzDW66SLelDKwbSDBBG4+mN34clF+SrSudWl2UGe87H5jHmyTo7iDuJ1PKQsFlQIKv+PV2iO3TecBDm9ddXcqmlSFVQIU2MCNyBY9JYDuMNXEeBVq4nlWFOnntcfugGPcEf1V6oZT5DIFIcDmXmVTA3AAWxLAgkdojVhXHRsUUuG5tR599Dt92mmCSYKm+oEG8yCZi4IjHTkFFRTp1WRV/CGIUEqVje3UYRfDuXOmkquypVravKAfTCkvOpgAf8MLClrC5G2GLjFd/tuUppUCzqDAXaCrGY7HTH/jGvTH4xuGU1CadRgvtpYfQsCR+sY0ocMCbfJJkkncyTvJvgdQoKUZyFLzUMiV/Gx9XqHS84tZLUaYYVHhhIOpalptzFSDbF0csb2hT+ARxXgNU16lVULCANMqC4Kkcp1ArAJF9+x2If7QKXXNJ+ak6oQw6gnVBHT0fTBnjni6plvuwq1qjCQFRlgRbVDtJJ7R12tK4vjbMmpp+0UgdQGny0YQZnZtVoE3B+Nguahen/P8Bx5MfOAZdVy9PSunUoYyLyQN8JGWWpUfi1RKby8KtrnnqCVBYTy3AkdL3nB7hvi96vlI1FqdRyC3UaDJDA9AwFgebpf1APwrN6MrXqKyrqdLoAOYsWIb8zAEAkzMdNgeSa4pR8GKLjbYtZ/LrmWq0aTOVC+YWqKmumtM2NQsynYvAcKYI5yLYr+GeFNTzYlgAqtIbUjglIujXJ0sbrIHfaTXD/EFLPT9oonlfRTr0pDG8Ty37TpkXEgA4J8R4fUNMLJzdEknzFP3qksrFtI0iq6gQpDIVBiDhafhnWmBvH7J5tFmJB8ph6iQpBp6SVJifVI3P6EVvB/ATVzKtWgRzKgHQASx7AgjTN+YNA5dXvEXL6q0q6rU8ulEPVSbhihQKrR6tQSOjyIwa8I1wjsqrqbmJU6w4MAwwqEupZpuRe0SLgwX0PGYcIpMTpGw6noB/AYUeJcTbzhQDlI56rAwSTBiZBiSBAPv8MWT4itVQQHWTGllIMi/bYd9gbGDbAnjHAaoqtXoQWZeZSSJaNIMyNh0BGw3wV2R+oUuNRBnCM/VXQlVxVV50HUS0k8ulp1Jc9zv7EBzVBpYOdQUkyRcWmQQOgNiADhX8M+HXWr5tYhfLhVCtqBa+3YKGMC93Y9BhtrMCIIBB/r/AF742PyZgUlH3AfiOaFNFdx5lOVKsIdukPGmD1MreOnXEFDMaz5lJhUQkCBYi4Dag3qtJOoarQDe3vi/LvUo6UfTJ5t9UQfSejC7djEHCPlPNpsv2dYZigUkmEDrCIVDw5GnWZMQHaMOjmcXTLIvQ28Xy+krUVglVG8ymBdWKyGUqOYBkJUi8BjvbBTIftFymYQK7/Z6gadNYQAwNjr9LX6SD8YG+IqGXPlU8zJqEEpUQEMmmJaVkos+xExOF3M+EHop5lE/aKbSZWCYvNgSG+Vn3Aw1yjLaY1UzonF/E+VpoXFVSGu2iGLGDFhJaR0G0T1uiUuIVeK5xa7zSoZYFqVPq7Xi/wD2gkCYFvxE4EeHcmKuaIcB0p0jU0Wh2LpTUN3UM0xsdMGxM9Zyx8ukyVSW1LcaVYBQIMBZsD7bacK5LHP5CatUha+0oW8l2gMJ30yDMqSCDe53E4XvGXEDemNQVRKMG3IkcjBgUP4SGDCNiJIwR4nwb7UoQN5Wq+sCTAuEE8x5uax6C/TCXxzKnL1loU6hrPSAd2gepiYVUJOwuYuS3tj0IZFKKkT8adFteFFiuohFDAoGuTERK9QFkCbg6j1nDjwbhILtmaoYU6SgIDJkJDAhAOljtdlWPThN4Z4gBYecFUjdoMDuDN6d4v0jDflvEa5VFl/MDQdIM9PwXJ3t2MnsI3Lco+02mDM34tNQpUd6lKlUdlY0xqanBcIIPqBAV7T+KLsMEeAV6gzApMyVqdRJ1AqUdTq0uFOxlSjCOqkixJm4hwGnm6bV8kUDPd0IGlyRswM+W+17gxcNAIS+HcRzFDMinSoikUI1AqpbeX1AAQInmUDlWTqkY8lpp7M7R15M44kLS1AW9SrfsAeg7i2Mwv8ACfHqVKcsqqZiCZ7fGPcM5L5MS+iejSanl6YY3Op3630lyPiYHwCMChwJahlagYm5IKNJ91lGwb4s6ooAQQoEAfvHTEdZBa3WBgJV8PsTqUkKb86/6yNXwVU95N8RTSejm2FeAZR6YdCRpB5RcQbyNJ9PS1x1k3hW8V0ETMVHYNoC62KHqykFT1BDDV25yCNsNGQy606Sqjkl6gBYWmN45gYABG5vNiLYWvGFJZNOmg5mUMFXdmOokgCZJUbX7TEYB9JG+Cx4YyWh6KwBpplmhqnqhKYLB/S13kKInqeunHeLhc4pUsTSWobjlVj5FPlEcxgtJvcgC8jBXw0s1cw2hUKlaZC+WYYAu0tTVVYy8G0iINxhP8WcQqU5esuqTppgVJAVnNRSSplP8MgoImPUOuJXIfHofOC+JKdUKryHI5hpOkNJBWe4i46dcGRXXoy/Qj+uPn1+LVmA+8dF6LTJppHbQsT0uST84r0q9RbirUXuRUb/AEa/fDVF+QWkdC8Wu32iuAfvGBCWFoC7FtvuynvfCBrtcAztcHp2E7yMETWzZFKq2qtqGpRC+YADYj80gwRExboCC/BENaoq06CuzqDJhJCxPNBAkiCN5BESDjq4h2mg94c4k2qnIVitKoWIEEBU1RYfmKiNgVNhOJ8xly+QZSTqeooAcMp5KKgjSWJ/CbdtgLLiDh/DXpnMHWjuKBRVQPYNyiJUarg3Bkz2g4k4rQzAy1EU6VV386o7AU1UxcLqRDpWbRpYRuDY4BV8mTdgvglb7uohQBk0xSKi6/m0j/E7i5A3A64zO8Z8ioBTJpVHpzCiYabLpJhgxmxBgkx2xbpZLNvGvKGb8zaQem56z1JQbbnElPwvX8xXGXCknnlqUsI6sGm/ybASDgV2IcWXuHBc+hNelpqqsGtQJDQZBt6mWRcDWsgixGIuJcEdddV6f2oGGFajy1QUpaEXSvpEhdTU+10ItjbhvBM7SbUminM6hqDgKSDpW5AFh0E99gGGoa5Aby1SoWAZ0YwVvfSwudhpbVF4brhilXkJWL3h7j8jRXrM7AaRqATm35SACxs1xFgLfiw1ZRrWYvuTquYiwEQD83n9TgFxunQYEZpTT1CPPpqwU/8AUBBK/XUsfjG2KlfLZrJoHoxmKOkFdBnbruW26gvJA2k4OMjHFMbhmEbSRAaJg7qDvPY2I+hxpTqFmDCGSLEH+O8R/HC/wrxXSrhgxKmNJMn94WYfDXBPzihxDi9R8ytCk4pUxqNoCrTQEM7xHLvpUECFBMyAGcgONsi8bZk+eKaNz1NII1qpMNKi/vq2uJPtjbwZk2l69YlEoyiIVCqpCKHaxMwoCBjeBGwEKWcD5qrSNIt5jsFPKOcanUM3UABCTMxPeSW/xKRToJkqZOlEDVTqg6QwiTBjUZY2JiwBLAYFukM43oHvmK2ZqvXhglQBUBgBUAbTeTpZifSVmSDDCDhx4NwUUV1BmDsBqAYlSbeoGzN+/AY98KHhzhlKhVos6Hm5knpqOgNo8xtIJ5RYG53GojoZqjvuYHuSYGBhXZ03Qv5jhiJmfOCCnVFhUMrTqK26OwsrEgHURIYIea4JXivEKjhVWnVpW0knSZ2F3JZYt+vuTi1ViD1Efwi/9MJ/BeLVadPzAS+ustNcuwIRdVQJyVIlBcwACulfSJkG9umbCbR7xjirUoWlGpRpkbC4FhFyTCre5ibA45lUzJbNs8l1BCm/rANyPlpIx1PM5Chmi6UW8jMJqBpsNmuNUA8wFwGQkCdpxzziHhmvlHAq04MgKykFD/lNhI7GDfbHo4skGlGPg1K3bH7LeDKGby6vrMsJWohuB2afUBtpO3SMJHG+EZjIlp01aQMEgEp2519VIn8wse5wc8CeL1y7mjUaKTmQfyueveD1taMP2byhqOussCARy3U2O03UkbgypA/ERIK32ZbT2c88JZyrVqL9hB83eojSQF7lo0upPeGmOt8dP4h4RXNKBV5KpSPMpkgjYkK0emehn9caeBvD6U8vXajpptWrvzKlopsaQ5QRAJRmgEAFzG+GGnmaqOy1PK06C2pNYiLXUzP64myz5PYainsTeH/s88oMvmow1SocQVEARvHQmR3OMx0GjGkAXAEWAxmFKOjmkIefzQQlhTNRjCwAYWBN7fve+/TAIrUrXAVVaNhpUifa7ja/p/eHS3neK6G1aVKtJmdFyxiHtJ0gd8bf8UWqgXTUhjEEhgdxZjcHsb/B2MUmrJwjRywXyE9WkMdQlRJsDpM7yY5rR1wl8aq682k6Y1O3OxRbDSstKkcxPpMyLdsPRMO5m1OmBAkX9Uxt0HvhGytX/wBW7y0U6U8gBMT5h1SCNEbzpiQZOMfYYb4bntGRrVQdzUYGbASUUg3kQFMk379cLfifgpzFZ6aShUUdQK0pECvNqLaSx1K1iPVfbDJxKl5WTyytpk1KCsXgAcy1GJJBAjSZm0TvhXzHFsxR8w00oNUDcy0VGlgqUwWRBZgFiQtwdTC0nBQT7GeNGZj9niU8s1SHdkOppIQFbTCoSY3klpgHaMQcP4G9ZVZKNEU91p6RePxd2HzPe9sD6nimsXFVa7ioUg6dIQITIXRp5vzc0+r3wR4N4oSotOjVptrUDTogA6dJBgEEEBZImLTaIxrTO8DLkMoS602H+DE6ZO4m2vmIgxMnt7YoVeFeVmsytNmGvLPXUixDatNQA+4Vf/ybaTKZxPxB5tep/wC0ZAXU1wAQrMdUk3kDZZsLmR2R4xUyzFqRI1KyMvRlYXBH1nuDfAJbopXp3xuzp3GvE2ZpV6qUzRpUKTBQ7qTMqrQIbcAjYdRv1FVfFubcHyq6kjotOmJ2A9YBUTAka/UNtjd4pmRUzCeXaqFp1kldQbUi2I6m2x3nrEGbI5DN5h0FYfdq0maSU1A2NtILEryxECZmVAIR0gH9gb/jWcqorjN1ApjUVp0xoaSGRiohTJWC+megM42zOczFRlWnmq4BbSwY1FIsSSDoUCIMhrkbbX6COCUFECjTE2PKBPzAvinnOAUv+WpTVynQE2NphhaB2I7XtDLF2hB4fnNR9WarqQJda1UyYH/Lpuppd4ZiSAYGwx5nMqo569KtRVpWWq1SpMws6xqB/FKmwvz3GCtTIZzJavLckEKC5GoMRqvOhtAAO0SSOu+E7jHiOtmWmpUZ0B5FMADsSAAJjqdptjbDhFyY1eFeJUqdDNp5tMOycoLqvMEcQNRvBAuC074i4Z59GoBlc1RJNUoV0qEJhSHdELDTdgWENyzNwCqPmSwhoj3Xr2sP5x/PDL4P41TGqjmkWommabOoYiDDLJEkdQNxpYdgMhPezcvp3VoO1qlHN01+10TQdwSKtPmWV5m1AiabKFViKinSIlhjOKeG6iUtQdnQ0vLdqQ1a6YM+nmM2vHWbwYW7XocPRwGC0XvbW9I8vKbAjYCO0R0xZyeRpBtWXzbgyWYLUp1A0nUS6kGZknVM9jhpKpUCfCWUpU6b5uoPLpoNFIsDIB06mIuZLQsXIhrmSTHmeCufOculVaxWolUHkaJkNDWEaQCDEKbgxhi4zwypmaXlF6azJsrie0Q4KxefVM4zhPh+ulWozMiK7BoUGPwSBTgASARqLFub51ZwcuglKmLfD6BrZrXUamDqWVDAhVUjSq9pZQL9juSTh01RLPAAbltJAsJkTEmfgRPXEWc8K0Wp1fKpolV1MVAokNFj7X3Aj4wp/wDxDXyjhM0rBYtUBkH2t6rX2BsbIL42UJQ7O1Loblpst0OpdwvtFgOhkyZtgSeBmSKFXy1JkKwNipjUh9iYBsb74t5PNoy6qbBZE/u3Ivp/DPcWufUcSZ/JNmCKMaA96xBE+UDESOtQ8okSAKhtpvy92hNOHRmV8N0lpFGUVNTa2JkHXEBlIMoR0Kmd74rcQzLZek5rRmctHMtTT5gX6wlcex0t7scG8zxGnTK04sF/CBCCVVZAvBJCiJ+IBIVv2h8Gr1UU0hrRZJVbmR10/iA35byBa04dxlDcQk7ewLX8F5fMqa3DayxsaTk8h7X5kIP4XF+hGOj0aEKsmSoF+5iJ9p/1xyLws7U6hqzdzCww9fUTMQZEjrF9sdMyvFp5XFwATpvFuoF772/SL4fj9VBunoOSbCPhPPCmGy7eqkzE/vU6ju6VB7XKHsynuJJV6jJWdSRFZZS5uViQpBAnrEg9ZPRL4vxMNmMulB4r3daiwwVJVWVhMOrkiVn8E2OkhjfNk09NalRINoV6kSTFlKSJPv8A1xNmkotpMdGS8hPhvFKapzOom4uRy9LCw+B7Y9xWyOY5eVUsYMAm/uep+cZgYOXFHSnBsU6LOXK05KwoVkdAVAUAypMwYO6b4koZdErU1Kh2mdZpgRYMCKkTUNjJBjbsZxsnm7y4v7pHxGnb64vcKo1EBDU0HuhUTHQrMD9cJ78MmRV8SZjyk1AooqHS07sdJiL9IvY7j6qWSy4qJWKsYqVhStGlwGVYJ0Gd5kOCCBI2wV8SUcwKnnMNFJIjUUJA9TCFbZiBN5NhcWxQ8PozVKDFzFR2qOgVtErqYaGJ0kglRCgyCpJkXGXZwe8TvL5VFWo33jNFIAvC0asaAbT/ACwqZDgwqKSqGjSVqjNIE01Ss9tSkQV0r6ex73PeLMyfPy4QI7yyqjo7gyFE6VII3InvgNxfg9ZcplMuSadWrVINIQbs0k2No1R1sel5OO0Mk6Re8EeHUzVN8xmqFFi7FU5TdepaTzGbajLWN8T8U/ZPlqjakapT/dDArPsWVmH8cMNeuuVp0aaeldKwRc0xCsZ/MNQf3hvci1leILUWR0MEdj/d/ri+OONU+xiTrZxbxN4Mq5SrzKfKAAWrB0mAAJP4DsDPWSLHA2nwh6p00wGVbu4Mqq23bYfG/YY7/wCYLg3EXG4/3xFm6AZNIIA6WBA+AbYRL07u4sp/PUarYkKFXNZMqog0KRm1gF2EHrpvuLCD3cqiuXLLVXRpJCkSDywJYXgEarG8kdBKlxjhNRcxlagSVpKFdlJIWNXuCQRAkr2w0UrFJvCFd9oIEm/wLSb9IvHThpk8t7LOUr60Dag09QGWR8Ncf0jGueyzMBoqFO5ABPQiJ+I/7j7YoVuMillnqnmINhL3YhQBqdQd46d9zhUocVzjkMc5SV30lcuFgw1wNOk7qVI1HrcjpqFxWrHHjXCUr0mBHMEbQdboFYrAnSdpjcG3THC83SKOVIgqYI2g7ER7NI+mO0+HuNfa6Gw8wyhAmJgGd7LDAmbgmLmJCeOfBtKppNMn7U0cqiQ4AuzKDyBVHquTGzG+OVsdjmodnMUYnrb5+l/j+mLnDGZKwhQxGskHYKVKEm4ELJa5AMQbYJcC8G5jM1SiFAEJFVzqK0nmCpgAVX68jMIiWGOncJ8IZPIUufSxPqqVY5iNoTa3QAGO8kktjib2xmTNHjSEng3h+rUc1FptWZgIqCyaQIUAtZQIgLNgQNIAgNFL9m1OpDZpizTJCFhf5PfraffBmt4uy4KaHVwzaZBgAAdJHNcgQO/wD7xnOt5ZC+oyBHxvg6xx9zdsiUWWMp5FBDToIo0gjSgJv2LQb/JnAut4gqOxWmFDEAgGTANiWMLcSDCk9pO4ly+fRgAtoFlNiB/r8ifnAatFGu7gctmMEDltJaSAYvAExe3NYXmbXt6C4oZuD1jqYNuAp9puJH99MV8+6Go9BwhlfMCPsyTBK/lKtbr+GwmcT8HEpr/E24/LE2+QSemNuLKoUVfLLvSnRpEtLQOX5MfAxQ48sSFp1IB0eF0Mo7VyampyAlImSXIChQJOpjZRMxe97H31UqRMA1m5mjbVtA6kKIUd4ncnALw7w1q1Y5vMXKFhSA9Km6uUg8ygAgPYtqYwAEANZjMgb3Pb+7YGFQjZ0tsF8JppWy5bXDMVJYbmohLcwFyFqHa3picQrmmyysVJ0U0ARGtq0p6iY0qIH4TyhLgl8a5Qt94SSAzswAtuepG/T/c4lymYD6lA1DYixF+/TC45eqMcSXiHCaOZY+WRSrqdYJG8mAzL11QLi/e9sKnizilXKwDR01GHrJlSAZIRhBa52lYudMmcNWdypUSKgTmZyWJvUKlFkiCAFJW17J2vafiKVECZikGp1IAY6WVpEgmDInvFpG2ClCEnfTNjJij4DpvXzL5h4kACwIBsJ39wm35TjoAqQDP8e+KvDuFU6KAUvTvuSe9ybtubmTcm+KnEuI6eb8p0oN5bqY6xZR7nC646ZspKrLNKnTPqLoZ9MsQPgwZEyZn+mPcD8hm8wykqhcSeYMignrGoiQDIkSLb4zBKWgFT8MS6PHyrMKmbzY6qTVpXHNEAI4AsRdztfElHi+YbUaeczOwIVlQtYTAYcrWklfUNJ3hsTZHiuZy33ASkoDOfvVEgklpI1JZiQAEWLE3scU+L8SqVnFRlR/IkL5NP1ahtqMskNctAkbAmw2grCXEOJ1X4TXNVi7+aEEm4koIkKJ3PTr0wd8OcAceU7DSqUvLAdVDSSk2Cq0cttYBvJnFLwzxmnleHedVFhXaAoQEtMCIhQbewEb4G8X8VZnMNoCmguqTHONIAnzCtyAdUhdwp6bqlV7CvQzcV8TZfKk6F86vOnSlzqMHSzAHQDa38Dhf8H5mrn89VzdbToy80aKpddZ9bD80CRq/fXaMBs9kqaIyqzvXstBdXK71NCoypdbmWMe5taH/hnBhkspToU4OkRq/MxuzfUyf0GKMC5ddGwVuzOK5UVdJJMCoIjqAGn9ZI+MVsvlPLqlVJIKzc3DAqD0A2I98U+I8UK1qNMzcWjuzBVJ2sNJH1wQybMXBkWVh/FJjt3+p7Yc3/AMtDraLC1GBMiRi0lYG38DjAYF/0xrVZQpMdNu56D6m2KGgORjCPjHihSZAGoWPxM3HS+FzxPmK4yNYUtXmaIBG+66tPXUVLRHYRuMAuF+FeH5mmtXI1ny9YAHWlRtaN/wDUQtJvuRAPQxhEkp6aDpodOIcFNWlUQmNZBBlmgiIkN0kCw6ThdyGSzwih5SAKBpzDMzBQCANIDC+lRaFkqszGoGPBfGalfKhq2k1Fd6bOvpfQdOtYtB9rSD8Y84t4gAJpUGVXJJeoQCFIEkKsgVKmhSdMgcpvMKZMmFRqgXpGlOvRyNPyKAXzbAvUJgFpCGswEgE2VBcwYEBjhI8V5mpWpVUonUy81apysxI8xWVaiErUDLpYKICgQJ5zidGesClPUi3WpUVnY1zrExrJiWRXnTIDEXsrvHCOEJQCnSDVN1prAvuYkwT1JJ/U4C6ehXIG/sdqf/LtEQUquD8NpYH9DH0xpx3KlMw5c0qjkypruFRKZuOViA5G0XAidJkQT4Dwk5TP1E/5eaTzAB6UqoRqVR2IcsPaR+HEHGcuyZ4vpLakhDAbSSunVBtykdbb43JuKf2HHsBZhxUBQOtZoklFVURQDIUhVLWMmAAAJ5t1YqqsVpqBLKo1HpMARPze07YF5fJZyrUDEsFWeeoiiZBB0hl1AQfk+2+D+TyWlRTljpA52/Fc79utr2jCVjcjXIpVKK0+ZtM9zYL8T7dd8Cc7xzZhT5ZhXbVE2PMo/LMgwQDvBB03uM0CAGWpuSr7crX0nadPQ2g2wv5TgL5p2IZ9CEhnNua4Ki5kwTIiLkG8yuUuGjVHkN/hvOtLU6ln9R/TftcdrSpwSq5tKvmUVYlhyvEjTIvBiJjaJgkYX8rwxsuqMSW0WDdYmYYC+0i02wbzOa0oWSGd40yZG1jY+kLzGN7xviv0+ZThV9ATxuL2T5jOrSAVdIiAB0A2AGBNfNmZKHTO4Bt9I2xZzWVajSmnFSq3qdzHvYdpgBRAvJ2vX4TxM1RzAbgW6yoaYkxYiRJ+cdkbbpg9LRYo0EImeUiRG0d7f1wPyD+XXrUgvLq1qR/lCkHtDKQP98E8xliIjlVpDfWNh332/wB8K/i7PtSVkp+qoLnrEEQv8ST2J6aiF5HxqjkrN+M8Vd6qrTZQutaak3mq7Kuoj8SoGEdDqPaMNNTKUKNOkiIh5QWNWXJWLargMSVH+WLDHLFZiYUkMKgakIkqQxYEfDQY7jHSshxilmaQpsCtTQDyAtybQGNiu4EkNtK9WzHO7vsdjpFzztCU2ppysSGBJChgJlTGxE2C7gTfUWjzuQXMaDUQgLfSTuSNmAMEe3WL2kYlr5xKVJS8U6dMW1GTJgSffoAB1wj8d8TPmpp05p0i0EqZLrBLSVjSLRAJ9x2Y56oXkpscE8TUUlRLgGJQAiRYjfpEY8whcNpNpOk0kGo206vrJVyJEGJ9xYjGY1PQCY6cU4GalZTNR1Y86s6+WgAsQsajf8NxMk4F57JZceYimqTSpu4BDBRpAIGowKgkiBzRBkjbDJmMwRVpe5I3jdqYPzAJ/wB8KWbYt9sHOT5FWIJ/dB0ffsJ2/wCUsSO/M10LSZ7wmjTbhdIV6opKajMHso1DzNJAgQVPPbqg98LGRSoC4TTrQldchgzWJdYGlRp1NMEjUNywg5xOt5fB6GpJDOVJlgUlqhDALclWiBIkxfuJy2Y8rLVHEFwDsANTs9QWC/nZEgDviWXYx+At4D4P5med2qGomVnTIAis4NvcqmqegLDeAcdCqVLljsLD/X+NvpgV4a4N9hySU96nqqHvVe7fMen4QYuispGnbHq4IcYjKpFHOZOm1VKwsVGlv8pNjG1mP6Mewxo9Aq1rEGVPTr/A3/VvgXKuQkEbgiP1x55TOgUCWiT7HYyf8wBwOaCTtHWSCurqGJI6mekbyOsHFA5vWRFheQYkNMXi1hB/71xPm8topkVKgQapkCTf/wDqdt/bqP4ceVj7yD9OvS563nRvjpTekdBWwf4h4PVq1qL0a/2c0tU1BJ6AqPL9Lc+87SN9gIbgYesn2/hyVTUYAZrKlwrFjANWmCpWerGMONLLaqgB6XI9pm/fUYn4J6DBMpjEr2NegVxBqeXy+gfdU40DRA0KbSFkMQJBOmWEyAThDq5nzqZptqp04VqdIGUfkmoxaNSUm0BtDGZMzPpKeJ6hq5jU/wDgUoQWkF9y8GBYyouZ7EFpiyGSQZpKdZvMGoc2rQG35o9iLmYgwNLbx5cnKWhM34Gbw/wmrTp6ylMFqalUvqQn8J2Wy9BBkaZAvizWzKKzCnVTz25SfUR+6g/kN+84m8RcUNFEKsss4uTYgc0E9A0QTe2rATNZBKtLXSuYOpD+MDeRsHTZl+o3BK3S0gDTM5evSK1aZ8w0z5wUVGhtM6woY6dTIXXlH4pwz8UKVaK1lhgumojRPKSpJH/ZJ9o9sL+RFWoiEM0gy0XZ1DEA8wgseWWPUM3Uze8IVynnZKob0DNP/oVLqJ66JKk/5cOxPTj8nP5DEggMDbp8H+eIarQ3TY9TeCOgt9ffEVFWR3pm4gMPg8pBk+38+042zVRVVixhQJJmCPg95/jGHSfKIEfawHx7iITzAdhSqMADs4U1FMGw/DHWfk4N5PJNSyWWFJvu1p02Zpu2oBi0wbsSWJ+T1IwDXItU5nAGqSVMkxeAQRAAnof4C5Hw1xVsnROXqKalCmIpVwNemnchKoXmGi4DRpKxMGQfOyQc07K8clFmZmodNjGkhjq32t7dmsYPSLxrlss0WUkLq0i3UK5AkgbnTBI7SBjanVWq5am4qzewsZtfaRAja8n6EMoVXkJhr7xzGZJH67fA98I9Hhk8nJ9Dc+Rca8iyjPXZkeoywI0tBZoEkAaQARclTJ7h1hjvl6AckTFJLsd7XljO5aGM9FAiC0hjrZQq2sIGPeBqHeDEwT07/wABGX4LX0+UNK09U6jMnaJHUgAWgCwuQIN88RGpWR5FhTp6yDOoqgJJMQpiDYQZkgdGnbCxxjLMtZq68wIAJJJAWYJUATyxzD3kdRhmznDWRNOoo8aVf1W3OgxuTc9SZN8BauXqilUBV5LELVUFgrFTcrM8skSCY2+JnF9MKzfw7wwV6RGnZjzkShUxKlZAY2/DtYExucznEKGQpATcyQsjU5Ek3Mf6ASIjbHuQz/nZTVlgqOo0eWdqbrEraLdj1BU9cKvDcrUdKtXMMr0y4FaGbWrrAMLAKkCViSOYEDBpUdYN4lxmrmqgLvAiVphNSqCTEH83pM2NztYYs1KhQ+TliHaJSL6CDsD+U332vfHnHqSHMkJQNIRDqQOZhBGxOm8KBPewIxNQ4imXqMROhYUFQXYsSWCp2H4z/m2gAAe2KYTyeRME1GqaiZPNMGBIkxN8Zg1wziQKSKNeJ6oF7dKjhv1GMw5dGjFncuuumdKyGsYFuZP9sR8WyiDL1IRRKEGwuPfHmMxSb8AxMjTbK0lNNCoFQgFQRPk1+kYXuBcPp68uPLSPPS2kRZmItHQ3GMxmFL9X9g34Og52kIFh16ewxUfLr+UfoMZjMehDoIsUKYjYb9sT5GiopGFAlmmwvc4zGYCXYLKOaydM1RKLcX5Rex9sY+XUIYVRdeg/dGMxmAQa6JMjQXm5R+g/M+LLUhBsP0xmMxvgLyJvFqKrlgQoEKkQAN2M/rihQyiA0oRRJAMAXHv3x7jMeeuhT7DDUF8l10jSLgQIBlhIHQ424Ll1BaFUeg2A382os/OnlntbHmMxsezmGchl1BaFUQqDYbaZwINFRxikQok5cg2G0VD/ADAP0GMxmKIeARkr0V1jlHp7D3xG+XU2KqbjoO+MxmD8Mx9oH16Q88CBGgmI6yt/nFnhtBYXlF1E2F7nfHuMwv8A9BeCh4fy6jXCgbbAdsXOIZdSBKg8/YdmxmMxsP8AqMf6wjQQFVsNhiDiNIeTUsPQemMxmHeDPJJmqClWBUEaTYgHAZqYFEwAPge2MxmFy7/Y4i4Pk0XNVdKKuqjTZoUCTqcSY3MWnArjWRpnM1AaaEN5ZYaRBIDwTa5xmMwh9heAR9jpmrdFMU0iVH7p7d74uZzKIpkIoIzCEEAAgwgkH4x5jMZ5RjG3JUF0nlG/YdhjMZjMaujj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8" descr="https://encrypted-tbn3.gstatic.com/images?q=tbn:ANd9GcTcypxLVNcVrPgBvFvimiuax-SkPTwnFkBpiBPw_6KcvpB27d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3" y="4265524"/>
            <a:ext cx="2353496" cy="221147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s://encrypted-tbn3.gstatic.com/images?q=tbn:ANd9GcQJqXc2-BjAStewKRaBMHEPyXL_cwb4cZnz_e2lXYeT5Jcfylz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1995488"/>
            <a:ext cx="44227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8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AutoShape 10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3" name="Picture 12" descr="https://encrypted-tbn1.gstatic.com/images?q=tbn:ANd9GcRLRmPkzC0s0LQoZrMhilkX-CpgHdVKQ_aaomQEgec-WndvQ6znd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29113"/>
            <a:ext cx="3200400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Has Three Basic Functions: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304800" y="2971800"/>
            <a:ext cx="255111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Medium of 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Exchange</a:t>
            </a: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3124200" y="2971800"/>
            <a:ext cx="259556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Standard of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Value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6096000" y="2971800"/>
            <a:ext cx="251936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Store of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Medium of Exchange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8" name="Picture 18" descr="https://encrypted-tbn3.gstatic.com/images?q=tbn:ANd9GcQ8jUQvF5P9NVlyy1Ny_ohyTwQITruzooYxvyytyUNCwNqBLqkfw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8763" y="3735388"/>
            <a:ext cx="3355975" cy="276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0" name="Picture 20" descr="https://encrypted-tbn1.gstatic.com/images?q=tbn:ANd9GcRUeHBgOb8-7QzBQfEfwgTHnzgnYRVJMeFTWj4G0SA8m4XfRGFR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656013"/>
            <a:ext cx="3505200" cy="2925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03275" y="1676400"/>
            <a:ext cx="739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Medium of Exchange is anything that is accepted as a measure of value and of wealth. In a system that uses money, buyers and sellers agree to exchange money.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228600"/>
            <a:ext cx="8229600" cy="1250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Standard of Value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39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 Standard of Value is a way of measuring </a:t>
            </a:r>
          </a:p>
          <a:p>
            <a:pPr algn="ctr">
              <a:defRPr/>
            </a:pPr>
            <a:r>
              <a:rPr lang="en-US" sz="2400" b="1" dirty="0"/>
              <a:t>the weight, amount, size and value of something. Money provides a means of measuring the value of goods and services.  </a:t>
            </a:r>
          </a:p>
        </p:txBody>
      </p:sp>
      <p:pic>
        <p:nvPicPr>
          <p:cNvPr id="70660" name="Picture 4" descr="https://encrypted-tbn3.gstatic.com/images?q=tbn:ANd9GcSyFROeLIqTbpgUqhHfc5gX1qX2K_BB0LlBmlsRKiCP8SM-uW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078288"/>
            <a:ext cx="320675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2" name="AutoShape 6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AutoShape 8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4" name="Picture 10" descr="https://encrypted-tbn2.gstatic.com/images?q=tbn:ANd9GcQqg1FRYbyR_5Af9fDLJPh_DQhK1l5nAC6rKKeqQLAd7qQ9Agt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449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https://encrypted-tbn3.gstatic.com/images?q=tbn:ANd9GcTBJZt_UHpmpOgB6cvcbOD_mFcKkGwcowedTWJktrCvH_o3iu66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886200"/>
            <a:ext cx="2325687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228600"/>
            <a:ext cx="8229600" cy="1250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Store of Value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The Store of Value means money holds its value overtime and can be stored or saved. </a:t>
            </a:r>
          </a:p>
          <a:p>
            <a:pPr algn="ctr">
              <a:defRPr/>
            </a:pPr>
            <a:r>
              <a:rPr lang="en-US" sz="2400" b="1" dirty="0"/>
              <a:t>Money that is saved is called </a:t>
            </a:r>
            <a:r>
              <a:rPr lang="en-US" sz="2400" b="1" dirty="0">
                <a:solidFill>
                  <a:srgbClr val="FF0000"/>
                </a:solidFill>
              </a:rPr>
              <a:t>wealth.  </a:t>
            </a:r>
          </a:p>
        </p:txBody>
      </p:sp>
      <p:sp>
        <p:nvSpPr>
          <p:cNvPr id="25605" name="AutoShape 6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AutoShape 8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682" name="Picture 2" descr="https://encrypted-tbn0.gstatic.com/images?q=tbn:ANd9GcSWAowag_n96RGbWqfFVO1roxmdHYZ7j3nxWiyqZAb-G6uyy7ia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3943138" cy="259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Paper money and coins are common forms of money.  </a:t>
            </a:r>
          </a:p>
          <a:p>
            <a:pPr>
              <a:buFont typeface="Arial" charset="0"/>
              <a:buChar char="•"/>
            </a:pPr>
            <a:endParaRPr lang="en-US" b="1" smtClean="0"/>
          </a:p>
          <a:p>
            <a:pPr>
              <a:buFont typeface="Arial" charset="0"/>
              <a:buChar char="•"/>
            </a:pPr>
            <a:r>
              <a:rPr lang="en-US" b="1" smtClean="0"/>
              <a:t>For money to carry out its function, it must have the following six characteristics.   </a:t>
            </a:r>
            <a:endParaRPr lang="en-US" smtClean="0"/>
          </a:p>
        </p:txBody>
      </p:sp>
      <p:pic>
        <p:nvPicPr>
          <p:cNvPr id="81922" name="Picture 2" descr="https://encrypted-tbn3.gstatic.com/images?q=tbn:ANd9GcRTJC0551wh3AWrAdsya4335aVTgqy8UqsQ-Te-zj04HDRQhH1zp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350" y="2057400"/>
            <a:ext cx="36449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Standard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9062" indent="0">
              <a:buFont typeface="Wingdings 2" pitchFamily="18" charset="2"/>
              <a:buNone/>
              <a:defRPr/>
            </a:pPr>
            <a:r>
              <a:rPr lang="en-US" b="1" dirty="0"/>
              <a:t>BMA-IBT-9 </a:t>
            </a:r>
            <a:endParaRPr lang="en-US" b="1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Develop effective money management strategies and understand the role and functions of financial institutions. </a:t>
            </a:r>
            <a:r>
              <a:rPr lang="en-US" dirty="0"/>
              <a:t>	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Characteritics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902075" y="3733800"/>
            <a:ext cx="150812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Money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52600"/>
            <a:ext cx="9002713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685800" y="2657475"/>
            <a:ext cx="76962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Money must be stable in value. Money that is stable has little if any change in value.  </a:t>
            </a: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altLang="en-US" sz="14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To be used as money, an item must be scarce</a:t>
            </a:r>
            <a:r>
              <a:rPr lang="en-US" altLang="en-US" sz="2800" dirty="0" smtClean="0">
                <a:latin typeface="Corbel" pitchFamily="34" charset="0"/>
              </a:rPr>
              <a:t>.  If the supply of an item is overly plentiful, it loses its value and cannot serve as money. </a:t>
            </a:r>
          </a:p>
          <a:p>
            <a:pPr eaLnBrk="1" hangingPunct="1">
              <a:buClr>
                <a:schemeClr val="accent1"/>
              </a:buClr>
              <a:buSzPct val="80000"/>
              <a:defRPr/>
            </a:pPr>
            <a:endParaRPr lang="en-US" altLang="en-US" sz="2400" dirty="0" smtClean="0"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Example:</a:t>
            </a:r>
            <a:r>
              <a:rPr lang="en-US" altLang="en-US" sz="2800" dirty="0" smtClean="0">
                <a:latin typeface="Corbel" pitchFamily="34" charset="0"/>
              </a:rPr>
              <a:t> In America, diamonds are scare that is why they can be exchanged for money.  </a:t>
            </a:r>
            <a:endParaRPr lang="en-US" altLang="en-US" sz="3000" dirty="0" smtClean="0"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altLang="en-US" sz="2800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52600"/>
            <a:ext cx="9002713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701675" y="2657475"/>
            <a:ext cx="76962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must be </a:t>
            </a:r>
            <a:r>
              <a:rPr lang="en-US" altLang="en-US" sz="2600" b="1" i="1" u="sng">
                <a:solidFill>
                  <a:srgbClr val="FF0000"/>
                </a:solidFill>
                <a:latin typeface="Corbel" pitchFamily="34" charset="0"/>
              </a:rPr>
              <a:t>acceptable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.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 People must be willing to take money in exchange for goods and services. 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should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divisible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into parts.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sz="1600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has to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portable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and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durable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must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hard to counterfeit  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(to make a copy to defraud or deceive people).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Functions of Banks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7416" name="Picture 8" descr="https://encrypted-tbn0.gstatic.com/images?q=tbn:ANd9GcSajrreCsfVnxIOmMkYpxJ5tlkSTwWiwZ6RRnBYJwusvCVzkw8aR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51" y="3625687"/>
            <a:ext cx="2662999" cy="1961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https://encrypted-tbn1.gstatic.com/images?q=tbn:ANd9GcQ5C3n8JdTeV19YMwzMVtjyhYsbh2NMEf8xmRKx3_PEJrJ5sXs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5" y="3629977"/>
            <a:ext cx="2564667" cy="1897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4" name="Picture 16" descr="https://encrypted-tbn2.gstatic.com/images?q=tbn:ANd9GcQMMlbMh9o-1yt4fB0BkBVrQusvFscqUpKubQEk7BGRiKqoV0FcrA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7" y="3689507"/>
            <a:ext cx="2530473" cy="1897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otched Right Arrow 5"/>
          <p:cNvSpPr/>
          <p:nvPr/>
        </p:nvSpPr>
        <p:spPr>
          <a:xfrm>
            <a:off x="320675" y="2133600"/>
            <a:ext cx="2430463" cy="1066800"/>
          </a:xfrm>
          <a:prstGeom prst="notchedRightArrow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Store Money </a:t>
            </a:r>
          </a:p>
        </p:txBody>
      </p:sp>
      <p:sp>
        <p:nvSpPr>
          <p:cNvPr id="12" name="Notched Right Arrow 11"/>
          <p:cNvSpPr/>
          <p:nvPr/>
        </p:nvSpPr>
        <p:spPr>
          <a:xfrm>
            <a:off x="3435350" y="2239963"/>
            <a:ext cx="2297113" cy="960437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Transfer Money </a:t>
            </a:r>
          </a:p>
        </p:txBody>
      </p:sp>
      <p:sp>
        <p:nvSpPr>
          <p:cNvPr id="13" name="Notched Right Arrow 12"/>
          <p:cNvSpPr/>
          <p:nvPr/>
        </p:nvSpPr>
        <p:spPr>
          <a:xfrm>
            <a:off x="6391275" y="2286000"/>
            <a:ext cx="2352675" cy="914400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Lend Money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Storing Mone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y</a:t>
            </a:r>
          </a:p>
        </p:txBody>
      </p:sp>
      <p:sp>
        <p:nvSpPr>
          <p:cNvPr id="31747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One of the main services banks provide is storing money in bank accounts. 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To store money means to place or leave it for preservation or later use. 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082675" y="4476750"/>
            <a:ext cx="7051675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An advantage to storing your money in a bank is it prevents you from losing it, spending it or having it stolen easily.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Bank Accounts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914400" y="3352800"/>
            <a:ext cx="3224213" cy="1558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Checking Accounts </a:t>
            </a:r>
          </a:p>
          <a:p>
            <a:pPr algn="ctr">
              <a:defRPr/>
            </a:pPr>
            <a:endParaRPr lang="en-US" altLang="en-US" sz="11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Used for storing money for a short period of time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altLang="en-US" sz="90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usually charge a fee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876800" y="3352800"/>
            <a:ext cx="3454400" cy="1558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en-US" sz="2000" b="1" u="sng" dirty="0">
                <a:solidFill>
                  <a:srgbClr val="FF0000"/>
                </a:solidFill>
              </a:rPr>
              <a:t>Savings Accounts</a:t>
            </a:r>
          </a:p>
          <a:p>
            <a:pPr algn="ctr">
              <a:defRPr/>
            </a:pPr>
            <a:endParaRPr lang="en-US" altLang="en-US" sz="7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Used for storing money over a long period of time.</a:t>
            </a:r>
          </a:p>
          <a:p>
            <a:pPr>
              <a:defRPr/>
            </a:pPr>
            <a:endParaRPr lang="en-US" altLang="en-US" sz="105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usually pay interest </a:t>
            </a:r>
          </a:p>
          <a:p>
            <a:pPr>
              <a:defRPr/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279525" y="1981200"/>
            <a:ext cx="7051675" cy="9144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The two main types of bank accounts are </a:t>
            </a:r>
          </a:p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checking  and saving accounts. 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38200" y="5334000"/>
            <a:ext cx="7620000" cy="9144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An advantage to having a  savings account is that it earns more interest than most checking accounts for keeping money. </a:t>
            </a:r>
            <a:endParaRPr lang="en-US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Transferring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2000" y="2878138"/>
            <a:ext cx="3444875" cy="2608262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Banks use check and electronic funds transfers to move money.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Checks are mainly used to transfer money from  one person to another. </a:t>
            </a:r>
          </a:p>
          <a:p>
            <a:pPr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876800" y="2878138"/>
            <a:ext cx="3581400" cy="25146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Banks use electronic funds transfers and direct deposits.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Candara"/>
              <a:ea typeface="Times New Roman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Many employers issue payroll check by direct deposit. </a:t>
            </a:r>
            <a:endParaRPr lang="en-US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Lending Money And How Banks Make A Profit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9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2000" y="1981200"/>
            <a:ext cx="3444875" cy="41148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Lending money is the primary way that banks make money. </a:t>
            </a:r>
          </a:p>
          <a:p>
            <a:pPr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The money you deposit in a bank makes it possible for the bank to lend money to other customers.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pay customers interest on their savings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4876800" y="1981200"/>
            <a:ext cx="3581400" cy="41148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Customers pay interest on the money they borrow from banks</a:t>
            </a:r>
          </a:p>
          <a:p>
            <a:pPr marL="285750" indent="-285750">
              <a:buFont typeface="Arial" charset="0"/>
              <a:buChar char="•"/>
            </a:pPr>
            <a:endParaRPr lang="en-US" b="1">
              <a:solidFill>
                <a:srgbClr val="FF0000"/>
              </a:solidFill>
              <a:cs typeface="Times New Roman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Banks use the interest they earn to pay interest on customers’ saving accounts. </a:t>
            </a:r>
          </a:p>
          <a:p>
            <a:pPr marL="285750" indent="-285750">
              <a:buFont typeface="Arial" charset="0"/>
              <a:buChar char="•"/>
            </a:pPr>
            <a:endParaRPr lang="en-US" b="1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Collateral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7526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Most Bank Loans Require Some Form Of Collateral  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5" name="Picture 7" descr="https://encrypted-tbn0.gstatic.com/images?q=tbn:ANd9GcR8jz-Ivrpkmpx_vze8IavEFLvHYbTYik3RFVF8XUgwyQesZLjt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971800"/>
            <a:ext cx="3792537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https://encrypted-tbn3.gstatic.com/images?q=tbn:ANd9GcQno_6tqrN0SkXiLQaYwBjpHiE3x-_c7nWNbNx3lTViviSUFuuQV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852738"/>
            <a:ext cx="2752725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-Right Arrow 4"/>
          <p:cNvSpPr/>
          <p:nvPr/>
        </p:nvSpPr>
        <p:spPr>
          <a:xfrm>
            <a:off x="990600" y="5605463"/>
            <a:ext cx="6705600" cy="9477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Put up your house as collateral and  we will give you a loan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/>
          <p:cNvSpPr>
            <a:spLocks noChangeArrowheads="1"/>
          </p:cNvSpPr>
          <p:nvPr/>
        </p:nvSpPr>
        <p:spPr bwMode="auto">
          <a:xfrm>
            <a:off x="519113" y="2082800"/>
            <a:ext cx="8191500" cy="3959225"/>
          </a:xfrm>
          <a:prstGeom prst="roundRect">
            <a:avLst>
              <a:gd name="adj" fmla="val 3606"/>
            </a:avLst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Four Main Types Of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Bank Loans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Mortgage Loan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Used to buy real estate</a:t>
            </a:r>
          </a:p>
        </p:txBody>
      </p:sp>
      <p:sp>
        <p:nvSpPr>
          <p:cNvPr id="36869" name="AutoShape 8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Commercial Loan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Used by businesses to buy supplies and equipment </a:t>
            </a:r>
          </a:p>
        </p:txBody>
      </p:sp>
      <p:sp>
        <p:nvSpPr>
          <p:cNvPr id="36870" name="AutoShape 9"/>
          <p:cNvSpPr>
            <a:spLocks noChangeArrowheads="1"/>
          </p:cNvSpPr>
          <p:nvPr/>
        </p:nvSpPr>
        <p:spPr bwMode="auto">
          <a:xfrm>
            <a:off x="1082675" y="4476750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Individual Loan 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Made to an individual to pay for car, vacation, home repairs. </a:t>
            </a:r>
          </a:p>
        </p:txBody>
      </p:sp>
      <p:sp>
        <p:nvSpPr>
          <p:cNvPr id="36871" name="AutoShape 10"/>
          <p:cNvSpPr>
            <a:spLocks noChangeArrowheads="1"/>
          </p:cNvSpPr>
          <p:nvPr/>
        </p:nvSpPr>
        <p:spPr bwMode="auto">
          <a:xfrm>
            <a:off x="4910138" y="4476750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Line of Credit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Specific amount of money to be used at any time for any purpose.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ading guide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575" y="1774825"/>
            <a:ext cx="7816850" cy="4625975"/>
          </a:xfrm>
          <a:noFill/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063625" y="3657600"/>
            <a:ext cx="6754813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125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charset="0"/>
              </a:rPr>
              <a:t>Money functions as a standard of value, a medium of exchange on payment and a store of value.  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362200" y="2819400"/>
            <a:ext cx="3581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The Main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/>
          <p:cNvSpPr>
            <a:spLocks noChangeArrowheads="1"/>
          </p:cNvSpPr>
          <p:nvPr/>
        </p:nvSpPr>
        <p:spPr bwMode="auto">
          <a:xfrm>
            <a:off x="519113" y="2082800"/>
            <a:ext cx="8191500" cy="3959225"/>
          </a:xfrm>
          <a:prstGeom prst="roundRect">
            <a:avLst>
              <a:gd name="adj" fmla="val 3606"/>
            </a:avLst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Other Financial Services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2" name="AutoShape 5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Advice on Managing and Investing Money </a:t>
            </a:r>
          </a:p>
        </p:txBody>
      </p:sp>
      <p:sp>
        <p:nvSpPr>
          <p:cNvPr id="37893" name="AutoShape 8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Safe-Deposit Boxes </a:t>
            </a:r>
          </a:p>
        </p:txBody>
      </p:sp>
      <p:sp>
        <p:nvSpPr>
          <p:cNvPr id="37894" name="AutoShape 9"/>
          <p:cNvSpPr>
            <a:spLocks noChangeArrowheads="1"/>
          </p:cNvSpPr>
          <p:nvPr/>
        </p:nvSpPr>
        <p:spPr bwMode="auto">
          <a:xfrm>
            <a:off x="1082675" y="4476750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Debit Cards </a:t>
            </a:r>
          </a:p>
        </p:txBody>
      </p:sp>
      <p:sp>
        <p:nvSpPr>
          <p:cNvPr id="37895" name="AutoShape 10"/>
          <p:cNvSpPr>
            <a:spLocks noChangeArrowheads="1"/>
          </p:cNvSpPr>
          <p:nvPr/>
        </p:nvSpPr>
        <p:spPr bwMode="auto">
          <a:xfrm>
            <a:off x="4910138" y="4476750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Credit Cards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Barter System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8915" name="Picture 3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1909763"/>
            <a:ext cx="4378325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32363" y="2574925"/>
            <a:ext cx="3824287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Finding someone willing to accept what you want to trade for what they want to trade. </a:t>
            </a:r>
          </a:p>
          <a:p>
            <a:pPr eaLnBrk="1" hangingPunct="1"/>
            <a:endParaRPr lang="en-US" altLang="en-US" sz="2400" b="1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You would also have a hard time figuring out the value of what you wanted to trade. </a:t>
            </a:r>
            <a:endParaRPr lang="en-US" alt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17" name="Rectangle 5"/>
          <p:cNvSpPr txBox="1">
            <a:spLocks noChangeArrowheads="1"/>
          </p:cNvSpPr>
          <p:nvPr/>
        </p:nvSpPr>
        <p:spPr bwMode="auto">
          <a:xfrm>
            <a:off x="349250" y="1927225"/>
            <a:ext cx="4251325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3200">
                <a:latin typeface="Corbel" pitchFamily="34" charset="0"/>
              </a:rPr>
              <a:t>Suppose you wanted to trade some tomatoes for sneakers.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3200">
                <a:latin typeface="Corbel" pitchFamily="34" charset="0"/>
              </a:rPr>
              <a:t>In the barter system, you would have to find someone willing to accept tomatoes for sneakers.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Barter System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9939" name="AutoShape 2" descr="data:image/jpeg;base64,/9j/4AAQSkZJRgABAQAAAQABAAD/2wCEAAkGBhQSERQUEhIWFBUVGBgVGBgWGBcYHRYXGhQdFBcZGBkaHCYfFx0kGxYYHy8hJScpLSwsGB4xNTAqNSYrLCkBCQoKDgwOGg8PGi0kHyUtLC81LS4wLSw0KTMxNS8tKi8vMC8sMTQuLC8sKSwwLC0vLC8vLywqLDQ0LCwsLywsNf/AABEIANAA8wMBIgACEQEDEQH/xAAcAAEAAgMBAQEAAAAAAAAAAAAABgcEBQgDAgH/xABNEAACAQMCAgcEBQcKBQEJAAABAgMABBESIQUxBgcTIkFRYTJxgaEUI0KRsQgzUmJyorIVJENTgpKzwcLRF1Rzk9MlFjRFY3SD0uHw/8QAGwEBAAIDAQEAAAAAAAAAAAAAAAQFAgMGAQf/xAA5EQACAQMBBAcGBQMFAQAAAAAAAQIDBBEhBRIxQRNRYXGR0fAiMoGhscEGFDPh8RUjQ0JSYnKiJP/aAAwDAQACEQMRAD8AvGlKUApSoF0+637XhpMS/wA4uP6tDgJ5do2+n9kZPoOdAT2lcr8e66eJ3JOJ/o6HksA0Y/t7v+9UZHSy8DaheXGr9LtpM/fqoDs6lUP1Tdck7XCWl/J2qykJHK2NSufZVyB3gx2ydwSN8cr4oBSlKAUpSgFKUoBSlKAUpSgFKUoBSlKAUpSgFKVSPWn12SwzvacPKqYzpkmwGOsbMkYOw08ixB3zjGMkC7qVxtcdNL5zqe9uSf8ArSfIasD4VuuBdcHE7Vh/OWmUc0n+sB9NR74+DCgLZ6xevFbGdra1iWaVNpGckIjfo4XdyPHcActznEV4R+UhcCRfpVtC0ZI1djrVgM7kanYMR5bZ8xVUcRaSRmncfnXZ8+bMxY/PPOsOvXFrij1pridtcO4jHPEksLB45FDKw5EHl7vd4Urm/oj0l4jFZxJbluyXXpwT4yMT8yaV4eHTNKUoCt+urrAfh9ukVudM9xqAf+rRcBmH6xLADy3PgK5mkkLEkkkk5JO5JPMk+NXr+UrwwlLOcDuq0kTHyLBXT+B6oigFfSIWIABJPIDcms3h3BJZwTGAQDg5IG/Opd0e4H2CZYDtG5nngeAB/GtNStGC7STRt5VH1LrI5wvgkq3FvrUxh5olDE4wS4wdjkefwrsmuZOM25eFwPaA1qRzDL3hj7vnXQHQvpCL6xt7kc5EGoeUg7sg/vA/DFeUavSLUXFHopJLgbulKVvIwpSlAKUpQClKUApSlAKUpQClKUApSor1l9Mv5NsXmAzKxEUQO47RgSCfRQGb1xjxoDU9Z/WP9DX6Na4e9lHdGxECn+kf1xuAfedtjTVr0aiCYkUSOd2c5ySeeDnIr14NFqDTPJ200p1SSE6iSd8Z9P8A+8K2VV1au28RLe2tlGO9LVsrrjvDewmKDdSAy58j/scitfUx6UcFkmdGjUHC4O6jxJHM+tRCSMqSpGCCQR5EbGpdGe9Fa6lfXpuE3pobno/w64vSLO3QSO2p1BIXZVLEZYgDl4+dSrhvUNxSRgJIo4FzuzyIcDx2jLE18dRFqzcZiZeUccrt+yYzH/E611DUiU5SxvPhoapScsZ5Gj6M9EYbK1itkUOIlxqYDLMSWZj5ZZiceHKlbylYmIpSlAazpJ0eivraS3nGUkGMjmpG6sp8CDg//quWum3Vrd8Nc9qheHPdmQEoR4av6tvQ/AnnXXFRHpl1jWllmJ8zzEf+7xgOxBH2/BF3+14cgaBvBzN0S7QzgKxCDLOM7EchkepwKnNangpDSXMnZLC0kzN2a4AjVu+irjbA1ED3VtSaq7iWZl3ZrFJPPE+ZZlUZZgo/WIH41Ovyfbhvo13FzijuD2Z5jvLuAeWO6p/tVoerjoYvE7g3NxHrs4MpGrZxPLyZseKL8zjyIq6uG8Kht07OCJIkznTGoUZ88AbnYb1Lt6TgsvmQLqsqjwuRl0pSpJDFKj3Srp3a8P0Cd2MknsRRqXkfwyFHIepIGxqBdLOul/o7ra2dzDI+ESaZVCx6jgsQC2+OWfHHlg4ucU8NmShJptLREs6YdZ1vZMYY1a5usfmYvs+RlflGPvPLbxrA6pumV1xD6Y12EUxSqiqgwE7p1LnJ1bgbknxqrIZ4rbWC4wu8sjbvLM3e582bGSRv7S+tSvqT6WWsIuY55hDNcXBkRJQUBUqNOGI05JJGM+A86KWWRKNaVWTwtC6aUpWRJFKUoBSlKAUpSgFYnE+FRXEZjniSWM4JV1DDI5HB8fWsulAc+9ZXQ+PhN5BLbIY7S4BR1yzKkoJPM8gQQQM/ZfG1YdXx0o6NQ39tJbzjKuNiOaMPZdT4EH/Mcia574rY3HDLgWt6MqfzM49mReQyfMbAjmPHIwah3FJy9qJYWldR9iRj9JLp44C0ZwcgE+QO3w3xVfk5OTuTVn3MAdGRuTAg1Geh1zw+3l18QgmuAr90RlOzIHiwJBk38MgeeeVLR5TR7fRe8nyLd/J96HNBbyXkq4a4wsYPMQqc6v7bb+5FPjVuV4WFykkUbxEGN1VkI2BUqCuB4DBFe9TCuFKUoBSlY/EL5IYpJZDhI0aRj5Kqlj8hQEB61usF7XRaWZH0qYamfn2EXLXj9I7492fEVVFraBAdyzMdTuxyzsdyzE7kk1+R3z3Mst5L+cuXL/spnEaD0CgD4CtlwXgj3kzRo5jjjAMsgAJBb2ETO2ogEk74HvFQ7mvClFzm8RRV1OkuqvQ0zXS2oLagSrYxqXxHkQchh7xXhDGhu4Ev52WzckSFAEwQpKqxUE6SQAfTPlmp8erKIexc3IP6zRuPuaP8MVr77qzmIGi5ifDKwEsJxlW1DOHII2wRp3BNVNPbVlJ5cvFPyZZUrK9oYinmPVkn1n1o8GgjSOK7iSNAFVUSTCgeGAlen/GThP8Azq/3Jv8Ax1DG6OsPb4TYSesbhflJD/nX6vCoB7fA8fsJZuP8QE/dXn9eh/s/9R8yf+UfX8mTH/jNwj/nV/7c/wD46+f+NHCcgfTBv/8ALmx8To2qJtbWYG/CJPhaRt/CTXlO1sY5Ej4TMC6MuRZovNccyRjei27nhSfijz8r/wAjTWF4L27ur9jrLytHET9iFNkC55ZGM/HzNbSaAOrKwyrAqR5gjBqIcFuTYt2EkEsY0q8gI1aGK41jBJKtpOfLT76ksvG4FClpowG9nvDcee3h68qg30ak67mtU+DWunwOq2dOlG3UMpY4mNwzovBAdSqWfOdch1Nk8yM7A+oGa+uk0ETW0vbAaVUkHxU47pU+BzgV7XnG4Y8apAWPJV7zN7lXc/hUa45xQth5RhQfq4Ruzv8AZL45n9UZA8ya8t6VevVU5N9/kZXFShQpOnBLu5fH1qXd1S8Za64Tau7anVTExzk5jcoMnzKhT8al9Qrqj6NS2XDgtwNMs0jzun6BcABfQ4UEjwJI8KmtdkcOKVrOknHksrWW5lBKRLqIHMnIVVGfEsQPjXP/AB3rh4ldh2jlW0iwSEi70hHhlsFh+13BXjaXE9Sb4HSEsyqCzMFA3JJAA95PKotxDrW4XC2l76Ikf1eqX5xqw+dVW3QOKQJJxXjfad0HSZl22GwaR2+S1LuEdBuDxRLLHFFOhZEEjN24ZncRr4lfaYDYDGaoLj8QW1L3VKXLRYWe94+RsVJsl3Busfh10wWC8iZicBWJjYnyCyAFvhUkqt+OdVnD7lCot0hb7LwgIVPngd1vcR91Vs/FuLLdScObiUirbgd9cAlTp0d7ZySHXYttuN622G27e8UsZi4rLT6uvQyVvNyUY6tnRlxcrGpZ2VFHMsQoHxO1RbivWxwu39u9jY+UWZf8MED4mqebohFIwNxcTXL5I+slJycZI8xtvjNZNrw6yjI0Rx/YIONXtkhcM2eek/AZrZPa1Je5Fss4bGqv35RXxJddflAROdNlY3FwfNsRj37az9+Krfp900vuJN2VwqQxRtlYo8Mdek4BbJLMAxzuAM7gVncZ6ZRIuiBtTnUO6M6QCV2A2LHGw8tz4A6ew4VcP3lt2DNzaU6Ao54AOWPqcbnJqVZ3HSy3rhqnDt4vu/j99q2fQi8KTm+z9sv5/c+FWR1UTEYAA0LyOBzc8293L3188QtQ8RX7sY2I5c9sVv7Xogx3mnP7MQCj+8wLH5U4h0b7NC0bO+kZKvhiR46TgZPoc5q9t9vbJg/y1NNJ6b2NPi+JZK2aptOOmOeM+vWCR9T/AFqMGh4dd4xgR28o2BwMJG3geWlWHjgHOc1dtcgcZiICyITlSHDgsSMbjGNlA2OfdXUvQvjJu7C1nYgtJEjPjYa8YfA8O8DWm7t+gqOBy1xR6Ge6bqlKVFI4qvuvLiRj4U0anDXMkcA88E9o33hMfGrBqm+vW91XfD4B9ntZ2H3Kh/df768bwjGct2LfUQqKIKoUcgAB8Bip91d2wFmHxvNJLIfUazGv7iLUEFWD0KbTwy3KrqPZagoIGo7tjJ2BJ23rlfxBJ/l4xXOS+jNWwlmrOT6iQUrUX3SaOAfXBoyQ2A2kairIuFJI1ZaUAeeGOwFZNvxqJ3KK2TrdB4g9mqs7Aj7I1Bc+ZrjXQqJb2NPI6rfjnGTOpWpt+kcb9kdlWSFrgliBojBUKSP1tf7p8q1v/t1GFDsVRRB27AsM984t4x+u4DEjw2881sjaVpcI+tfL1kxdSK5kopioRcdZEQcL9IhxrWN2G4ARO0nddzkMSIk8zk7gVprrrThZcNK/eRQwjUjHaSdpIAdt441WJW8WcnkM1Lhsq5n/AKX4M1u5guZl9MR/6g3/ANPD/iS1pltVBJVQrNzIUAn37b1uOivR1OP3ZlmMv0eCBEYjKdpM7NIVDY9lC7D3Kvgamb9QthjuSXUfqk3+6mu2s7OcaEIyeHgi/nIxeMZKna0ljDGLscnmShT4kqcH7q33UhAkvEpfpMXbzRprjlBDxwkNgjAGlWOdj4aT41PbTqJ4epzK1xcDylmOP3Ap+dTfhHBILWMR28KRIPBFAyfM+LH1O9WNKk4asi1q6qLCWPiZ1KUreRiP9PejJ4hYTWquEaQKVY5xqRxIA2N8EriuWluTavLbXGoiJ3jZY2CgsrFX1MACwyPOuu+KXLRwSvGhkdEd1Qc3ZVJVR7yAPjXKXA7gyPLK8yK8sjMyBAW1EljgHcDc7AHlWqq0o6m6gm54TPODpKqkLDaAFtgBzY/Bck1aXV90OuWkFzdR/R4xhxBk5lkX83JKvIaM5APezjOABmI8GvJba8S4iXtCqsjCZwAVbwQIpKHIznHwqbN1qTbD6LEGOcZnbw9Oyya5jaruqkeitoLDWrys92r+f0ZOcaj0eq7sFhXV0kSM8jBEQFmYnAUAZJJqjB213d3N3GsYWWYaRIXDBYTpQMoX0Q4zzWsrj/SSafv3kyiNTlY1GiMMORwSWkby1E45gCvLojxRHWbDjHbMVztkFA22fcxqBZ7OnY0ZVHrJ4XYlx8c48CbZ0YuslN44npBwCfHeuQMmQkxxgHMjam7zE4PgDjYV9xdDrcDvh5eX5x2I7o0r3RgbDYbVuu1HmPDx89h99DKNtxvkDfmRzHyP3V67mryeO7T6HQK1o81nv1+p42nD44hiONE/ZUD8OdZFeRul/SH2Tz/SOF+87CvKTika5y3LXn07MZcn0Gw95xWnE5POrN+9CCxokZVKj0nS5SVWNWdyIm0oNZAYkuDjYEKBzI3YeVZ95xNoYTLLpB0jCDcmU57oP2vsjl4MeXLa7aomk1q+C5s1K5pyy09FzITxWJQkw+yjyhfIYchRjO+OQq8eom6L8GhB/o3lQe7tC/8ArqmOGcKaQSAv344XmVdKN20hz2n5zYaQ2oeI5jcVbX5PLf8ApTelxJ/Ahr6Jc1szVB+9TjFPtePp295xl/LM0sYwizqUpUYrxVCdac/accYf1NtGnxZi/wCD1cnS3j4srKe5IB7JCwB5M57qKfe5UfGucrC4muHku7ly8twQSeXdAwuB4DGMDwAFYTeERbuajSfaZ1S3oT0ihigFvNIkTIzBNZCh0Zi4wx2yNRUjnsD41Eq/CM86qr2zhd0+jm8a5K+yvJWs9+Kz2Ev6XdK4JIXggZJmkBQsuHSIHYsW3UtjOAMnO5wBVftwKEDuxt5d1mH+oDwrYgV8TsApJxj9Y4HxNLKzhZ09yGdePabLraFW4mpcOxGgsOBRy39pC2oRzTRxNh9RALKvtacKcHlk1fVn1GcKQd63aQ+byyfgrKPlVLWtx/PLBtRKrdQck0oPrByJ3J291dUVbQ4E+3k5QTZGbTq04ZH7Nhbn9uMP/HmtnD0YtE9m0gX9mKMfgtbOlZG8+Y4woAUAAcgBgD3CvqlKAUpSgFKUoBVcdKuo2zvJ3nWSW3eQ5cR6NBPidJGQTzO+M5OKselAct9Z3QGDhc1vFFPI7yKzuzhQFUMFUjSM+DfcKxuCCe4YpYW0tzJgBpXBOB4ZOcIvllhXSfH+htnfMjXVukpjzpLahjJyR3SMjbkcitpaWaRIEiRY0XYKihVA9ANhWEoKXE2QqSh7pUnRDqSZ37fi7LKRjRAjHSvnrK4z+ypx5k8qiPSzqz4haXs/0K2aW3lLtH2YyEWRWXTjOVKB2UemDXR9K9cItbrWh4pyUt7OpzI8PFVbL8LnPejY6YpSMRjujYHbV3q1VlxS6kdLbQIpA3YHWrhw8zgMxU4ww7x9MmurLiYIjO2yqCxPoBk/IVyZw3j7i7+l6A0s00syg+yHKsFJ/VVpCf7OK0KxpuMujhl4eF24xH5tE2ldVpyw5P8An98G76QWs0NyYRdBwnZuxWJVCOoBjRQWbkoVve1axrBW9tnkxn2mOO82pthgbtvWTknJYlmJLMx5sxOWY+pJzQnFdjs3Y9G1oxVSKlNLV4XEvYUVj29X26nzba4hpileJc50qQRk+QYHHwr9ZSzandpGHIuc4/ZHJfgKk/Berxbu3Mk5ZNa/UAZGjO6ysPtE+C/o+p7sbltJYXaKddMqbHyYfZdT4q345HhULZ9/sq5vqlKhGO/Hnha9eO4xhOLlu405dXhy7DD4m7CMldiATq1adO2NjzJIJGPHJFXH+T2mOEn1nkP7qD/KqZ4wv1TbgHBxkA5JGMDPiat/qA4/A1h9FV8XEbSO6HY6WfZl/SG4B8jz5jPm2V/eT7Cp2p+ou4tSlKVSlUVR+UPxMrZW9sp71xMPisY3/edD8Kr6NAoAHIAAe4bVveuy7aXi9tEqs4ghEjBVLEFmZ2OlcnAVUNaCCdXGUYN7jnHv8q0VHrgq7/OY6aHpSlK1FYK8Lo7Y3yeWEL4x8gffXvWBeooOXk2PJWkKD7lGW+Oa9RnBZZhXU2Li1JJys8Z77gn2wfYXuqNuddZVyNxCbaPSAAJUI0xsqk58WbGfcBXXAqRDgXdt+mftKUrMkilKUApSlAKUpQClKUApSlAKUpQEW6z+Jdhwm9fxMRjHvkIiH8dc4cIgxj9WNR8WzI34rV1/lBXpXhaxj+mnjT4ANJ+KLVPWSYDerEfBe4P4autj096o31fv98FrsyGZt+vXAya3/RLol9LbtJR/N1OMf1zA7j/pgjB8zt4GtBVidXPFA1sICe/BsP1oySUPw3U/sjzrR+Mbu6tdn5t9E3iT5pPzemfMt7hvCXJmN0x6ZvDIsNoV1xsrSlhlcAZEXoWBGSPZGPE17X1pHxa0WaL6uZNQXV9hx7cUmOanbf8AZYeVRfpD0VmguSsaNKtxITG2CcM7amWUjlpyW1Hmo8wamc7w8Jse6NRBOkH2p5m33953Pko9K4C5p2drbWk9nSbuG85XzTXfol1ZIbxjOe/s6sevsVhLEe8rqVZSVZTsVYcwSPxHMH1rV2XFHsbu3uo+6UcHAATUo9pdPtaSuVJPPNbUOxLPK2qR2Lu3mx3OPIDkPQVoOPR93OObcwNuR5sd2+G1fVLyE52kZVkt/Czjr5/A9vYOVDMlrg7EjkDAEHIIBB8wdxX5Ws6LuTZWpPMwQk+8xLX7XLnPFMXM00vSDiNzB2Z+jDQRIWAIVBGVVlzpP1bnOCPTetnPxGwnVJb2zMDShcPLEe9qGVxPGDnI5AkH0qNdF7/VFx25yMydow33ywmYH3EuPuqecStwG4fF+jMNv+laykfcwWuJ2rUTu5N5WNE08PCipP5vqLOhH+359+DUR8F4XJ+buVHot0T8nY4r2HQCBhlLmbHmGhYf4f8AnWx4hZJJxC31orabe4Y6gDzkhQZz/arBTo3avxCYNawFVt4Tjso8anllJONPPCDeq+N3VUcqrNaZ19rnjngydrRb1pxevVg8W6uV8LuUf2Yj/prHl6FW8Xenv2Vf1jBH8ytZ/CeiVr294WtYSokjVFMaFVAt42OkEYGWck1iWfD44+H8QZYo1Ia/wQqjADSKoBA2AA5VtV7XenTSfu8kve1468DD8nQX+OPP5EE6R3dvIpFrZy4jaNmuZnZiEMuhSgyV0swwCOeOVdSCuf8AprDphuR+jbcOX7rl/wDauga63ZdXpKTazx5tt8E+L7+4iVobjSXkKUpVoaBSlKAUpSgFKUoBSlKAUpSgFKUoCmvyhrrvcOi8DJJIf7OgD+I1XFkPq09QD8T3j8zUr/KJvD9PtUH2YCfi8jL/AKBUWmnWMDUQBkKPf4V0WxmlGcnpj7/wXey2kpN8vX2PWsjh3EXglWWP2l8DsGU+0h9D8iAfCselXlehTuKcqVRZjJYaLmUVJYZcVjxuKW3FwrgR6SzFttGn2w/kVIIPuqrukPHWvJu0IIjXKxKfBTzdh4M3yGB5512t9LIJGEbEO8YPdd12Vj8tuRwufZFK47YP4Tp7NuZ3FR7zT9jsXW+3l/JGp0WnmXL1k/DUe4+2wznOftNk8v0R3VHv3NSE1pOPcOIgWdpNnkKRpgd9VB7SUY5KHwnjk532q+2xWjTopSfvPC7fXWaNoyxSwdVdFVxY2gPhbw/4S1+1mcNg0QxL+iiL9ygUrlDmyjeuvopFZSxT2haJrx2SWMH6t8FXzpHLLEZXl5Y8fw9Oy93ameEoIlmZjETICWURhguAwAydt/a8ayevW+7Tidjb+ESGU+928fhCPvqKquZWPkir97MT+AquvLOjcP21rh696w/l1kare1LeWI9WfInVt0vtXvmczBEWBUBkDR5ZpWZgNYHIKmffXrwPj1vJe3rLPERi3VTrXvBY2Yld9wGkI28ahGa+XjB5gH3gH8ap5bDpNNRk1lJcnwafZ1GUdty03oLj1lj8F4rEzXTdqmkXDLksoHdhiU7k+YP3VGpukUH8nXkYlVpZHvQqIdbHXNIE2XOAQQcnbeo19FT9Bf7o/wBq8rq3BGPA+HeI/uAgH40p7EpxllyfGL4dRk9tuWih18+skXDLaXjt1cRQabe3WO2SYyd58RyvInZqp06iSQcnYDz2q/qo3qEcJf3sQBGqKN8HSD3WxyXYfnOVXlXQ29CnQgoU1hel9jd0jqJSYpSlSDwUpSgFKUoBSlKAUpSgFKUoBSlKA5x69pA3Gox4LDCD6d93PyNb/oP0SVo2nuYw3bKUjRh7MLDdiPBnHxC48zWv6b8MS66UrFINSBI2YeYSDtMe4nGfea2PSHp00N4Fi70MOVnQAanYjJCk8igIONsnIqo2lWvLhf06zWrW/LuXBeK8cFpZ53H1Z9eBEuL8Ia0naBiSF70bH7cR2Un1Hsn1GfEVi1ZHTDhiXlmJ4iNUadvEx7upCmplOeQZfPkQp8Kr/gfDJbxituqkKquzO2gAPnT4Ek90+FdRsD8R0q9g53ct2VPCk38n8fqW1KslHEn+5j0qTf8ADq7x7UHu1yf+KsaXoDfA7JC3umI/ijFWK/FOyX/nXz8ja68F/D8jTWVn200MGvsxM+gv5DBYgfrEDC+pr360o/rbWBVMcadxIy6HA2UFUQEqCBzZiTnkPHAA1DcFSCRsd1ZWxsR4hhsfSvbjnHBe3fDlbJnSRYpTvpYGVNDBeSk5bIA57cgKp9u21apeULqL3qWGv+rabz8VpnzK3aGsN/Ojxj18zqMUpSopRHNvTa4MvH7xjuIwqL6YRF/HUfjWJB7Uh/WA+5F/zzTiT6uL8TbynkX7pGX/AE1+WRyGPm7/ACcr/lUefEpbx/3H8PMyKUpWshCvC7zjG3xcr/CMmvevKVj4An3AfidhXp7HibnqQOjjUqgABrZuSlRs8Z2B3PLn410FXO/U9IBx3Y51QSA4Yvvsdzt5chsMCuiKlR4HRUvcXcKUpXpsFKUoBSlKAUpSgFKUoBSlKAUpSgKK43fpF0rlMmwaOONT4BmgQLnyBPd97Cthxjq+We8EwYLFJgzpg5dl5afABhs3u257aLpzwKS56RXMcZQEwRv9ZqwQIo1IyuSPfg8q2V5xDiq24hNqTIO61xFIr6kA9pF2YOeRONtyBnlze0VOF3CdrWUKkluyTe7hPnl8teWqwWlq0qevWYvT/pEJc2kJxGpxMw21Ef0S48AR3j6afOvXqti+suyPKBfdgSH/ADqLHhc67fRrgY8Owl//ABqc9W3DZI4p3kjeMySgqHUqSqxqoODuN9XPyqz2zRsNn7DdtbVIyk5Ry0023xb0fDTQsZKCS3Xl5+zMvjXSSZLkwQpH3Y0kZpNZ3dmUAKuP0M8/Gszovxl7hJe1CB4pWjOgEA4RXBAYkjZ/PwrScT3vrg+SQR/EK0n4SCsnoO31l8vlNG3963T/AGrhalGCt8papRee/HmbJU1GjGpzba+vkV/xSLRPcr4LPNz8jIXHyYVr+jsGri/D13x9IhPs6RgShjpHltzNTvpD0Hma5nnSSBY5GD/WM6lToVWzhCOa55+NaDo1w4Lx+wRZ0nwdZaNSFBAdsAknX7OdQ2+6vqNvtm1urClRhPM1GOVh6YSzl8CBdzXQKPNHSgpSlaSlOXv/AIhxI+P0qX/Gkr94YcxKfPJ+9if86xzII7/iCudB+kSHDbH86/gfePvrI4X+Zi/YU/eoNR58WUl2vbl3r6GVSlK1kMV4XRGPs/EFv3R7Ve9Y1zKBzfHprC/hvXplHibjqlUnjqE6treQ94BduWyjkN/Heuh6586lkB405AGFtnOwYc3QZy27Hfn410HUmPA6Cj7iFKUrI2ilKUApSlAKUpQClKUApSlAKUpQFNdZPDL604r/ACjbWv0iJoVicKGYrj2tQXvL7Iw2CPOtRa9dcPK4tZYj+qVb5NpNX5Xw8QPMA+8Zquu9mW13Leqx168tG6nXnTWIsp+061eHP/TmM+To4+YBHzrar00sTyvIP+4v4VNuLdHrJ0Zri3tygGS0kceAPPUR3ffmqB6Ewp2t7LEAImmKxgeCKzMv7rqPhVBe7BtqFN1Iyl3aeRZ2dapcVVT07/TJJb3qTSTzRsGSSUlWGcFUjSLIz6oaw7PpjFYTXQljmcyGJ17NARgQhTkkjHKvnopHi0hzzYF/77F/9Va7plN9VIO77B2MsmeXMRJz97HAxk1ohRhOq6MlmPDjyTWPoXVeH/xxecNYfy/c97nrSnvG7Kx4f2r5yNamYjw1BFGFIzzJOKlfVx1aXovl4lxOTEqhtEeQzZZDH3sd1FCscKvjjljB2vUBw1Y+EiQAappZGY43Ok9kBnxA0H7z51ZVdXbWNC1/Sjjt4vxZyE6s6nvMUpSphrKq65uDQzXHDhJGpMjzIxxhiBFlQWGCQG3xmq04WCIYwRghQpB8CvdI+8GrZ65IWQWNzodo7edjLoUtoRoyNRA5AacZ9RVacTnhuZYzYSK00rfWL3gmgLlpHUjIYYAyNz61BrTcamqeMceSxk13Fs69L2X7SfDrPOlfclhcIcPbOf1o8SKfUYOofFa89En9RP8A9mT/AGrxVIPg14lLK0rxeHB+ANYcyONwfjiNfm2T8jWYba4I7tpMf2gqfxNn5VorW5lmuDADBZuMhmuGCaSDjBYjAO/lWyDU3iLTNkLSsuMcd5PuoK31cRvZc50xKmdz7bg823P5ur2qBdVHQL+T4pZGuEuJLkqzPHuoC6sBWz392Jzge6p7UpFxFYSQpSlemQpSlAKUpQClKUApSlAKUpQClKUBDesjrIj4TEhMZlllJCRhtOy41MzYOACQOW+ffilOMdfPE5s9m8duvlEgJx6tJqOfUYqyOuvq0n4h2Vxa4eSJCjREhdS6tQKE7agScg4yMeWDQXFOjlzbH+cW0sP/AFI2UH3EjB+FAbziWq5hM91xMzPpLLGzM7asbLpZu7vtsuKjNteyR57ORkzsdLEZHrjnXhWWOFS9iZuzPZA41chknG3nvttWlR3c9JLOXzx4G9y3sdHHGFyz4lxcHj028K+UaD9wVG+lk4McxJ0kgjQZDzxjPZxc/fI2B5VpuG9Y8kcao0SvpAUHUVJAGBnY71r+PdL3uVK6SgPMCRyP7oIU/EGqGhs+vCvvSWmeOTobjaVCdvuweuOGOw6J6kiP5FtcHP57PoTcSHB+BFTquSOrPpk/Dr6J9RELsI5lzsUJxqI81zqB9CORNdbiukOXFKUoBVM9KLKKPpAwjRE/mQYhVC5czkEnA3JHjVzVAOm/VtNdXa3lrdiCYRCEq8YdWUMW552545HkOVaa9N1KcoLmZ05KMk2aeleT9GeLwqS8FtdY/qJWjY/CVQufStbDwjjF3KBDarZKilma5IYSNnAXuqWHnsPeeQrn/wCnV84x8cll+Zp4zk29anjXRa3ut5Y+9jAde6w+I5+45rIk4RxmI4bh8M/60M6r8pDn5V+SQ8UX2uESf2biB/4TRWVzB5ivBrzDr0pLDZE16M3nDS0/DrtgFBdoz9oAZIK7pJt5gelXZ1d9MhxOxS406HBMcijOBIoBOnPgQykeWcb4quQ/EpCVThE4JyMySIgG3m22PjU56qOhknDbHsZipkeRpW0EkLlVULnxICfPx51c2jr4arLu4fYg1lTz7BM6UpU00ClKUApSlAKUpQClKUApSlAKUpQCqS65ute4trk2Vmwi0KplkwCxZhqCrnIUaSpJxnJ8Mb3bVa9Y3UvHxGU3EUvYTkANkakk0jSpIzlTgAZGRsNvGgOaZpmdizEszEkk8ySckmtjxDpJPNGsTv3FxsFVc45ZwN6md91BcUjPcSGb1SUD/EC1hDqS4v8A8nj/AO9b/wDkrCUIyabXD5GcakopqLwnx7SC0q1+E/k63smDPNDAviAWkYfAAL+9Xzx38ny9SZhalJosDSzuqMdhqBXkN8+PLFZmBVYrsvohemawtJScl4IWPvMak/PNUDw/8nziLsO0MEK53JcscegQHJ+IroPo5wcWlrBbhtYhjWPURjVpGM4yce7NAbKlKUB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AutoShape 4" descr="data:image/jpeg;base64,/9j/4AAQSkZJRgABAQAAAQABAAD/2wCEAAkGBhQSERQUEhIWFBUVGBgVGBgWGBcYHRYXGhQdFBcZGBkaHCYfFx0kGxYYHy8hJScpLSwsGB4xNTAqNSYrLCkBCQoKDgwOGg8PGi0kHyUtLC81LS4wLSw0KTMxNS8tKi8vMC8sMTQuLC8sKSwwLC0vLC8vLywqLDQ0LCwsLywsNf/AABEIANAA8wMBIgACEQEDEQH/xAAcAAEAAgMBAQEAAAAAAAAAAAAABgcEBQgDAgH/xABNEAACAQMCAgcEBQcKBQEJAAABAgMABBESIQUxBgcTIkFRYTJxgaEUI0KRsQgzUmJyorIVJENTgpKzwcLRF1Rzk9MlFjRFY3SD0uHw/8QAGwEBAAIDAQEAAAAAAAAAAAAAAAQFAgMGAQf/xAA5EQACAQMBBAcGBQMFAQAAAAAAAQIDBBEhBRIxQRNRYXGR0fAiMoGhscEGFDPh8RUjQ0JSYnKiJP/aAAwDAQACEQMRAD8AvGlKUApSoF0+637XhpMS/wA4uP6tDgJ5do2+n9kZPoOdAT2lcr8e66eJ3JOJ/o6HksA0Y/t7v+9UZHSy8DaheXGr9LtpM/fqoDs6lUP1Tdck7XCWl/J2qykJHK2NSufZVyB3gx2ydwSN8cr4oBSlKAUpSgFKUoBSlKAUpSgFKUoBSlKAUpSgFKVSPWn12SwzvacPKqYzpkmwGOsbMkYOw08ixB3zjGMkC7qVxtcdNL5zqe9uSf8ArSfIasD4VuuBdcHE7Vh/OWmUc0n+sB9NR74+DCgLZ6xevFbGdra1iWaVNpGckIjfo4XdyPHcActznEV4R+UhcCRfpVtC0ZI1djrVgM7kanYMR5bZ8xVUcRaSRmncfnXZ8+bMxY/PPOsOvXFrij1pridtcO4jHPEksLB45FDKw5EHl7vd4Urm/oj0l4jFZxJbluyXXpwT4yMT8yaV4eHTNKUoCt+urrAfh9ukVudM9xqAf+rRcBmH6xLADy3PgK5mkkLEkkkk5JO5JPMk+NXr+UrwwlLOcDuq0kTHyLBXT+B6oigFfSIWIABJPIDcms3h3BJZwTGAQDg5IG/Opd0e4H2CZYDtG5nngeAB/GtNStGC7STRt5VH1LrI5wvgkq3FvrUxh5olDE4wS4wdjkefwrsmuZOM25eFwPaA1qRzDL3hj7vnXQHQvpCL6xt7kc5EGoeUg7sg/vA/DFeUavSLUXFHopJLgbulKVvIwpSlAKUpQClKUApSlAKUpQClKUApSor1l9Mv5NsXmAzKxEUQO47RgSCfRQGb1xjxoDU9Z/WP9DX6Na4e9lHdGxECn+kf1xuAfedtjTVr0aiCYkUSOd2c5ySeeDnIr14NFqDTPJ200p1SSE6iSd8Z9P8A+8K2VV1au28RLe2tlGO9LVsrrjvDewmKDdSAy58j/scitfUx6UcFkmdGjUHC4O6jxJHM+tRCSMqSpGCCQR5EbGpdGe9Fa6lfXpuE3pobno/w64vSLO3QSO2p1BIXZVLEZYgDl4+dSrhvUNxSRgJIo4FzuzyIcDx2jLE18dRFqzcZiZeUccrt+yYzH/E611DUiU5SxvPhoapScsZ5Gj6M9EYbK1itkUOIlxqYDLMSWZj5ZZiceHKlbylYmIpSlAazpJ0eivraS3nGUkGMjmpG6sp8CDg//quWum3Vrd8Nc9qheHPdmQEoR4av6tvQ/AnnXXFRHpl1jWllmJ8zzEf+7xgOxBH2/BF3+14cgaBvBzN0S7QzgKxCDLOM7EchkepwKnNangpDSXMnZLC0kzN2a4AjVu+irjbA1ED3VtSaq7iWZl3ZrFJPPE+ZZlUZZgo/WIH41Ovyfbhvo13FzijuD2Z5jvLuAeWO6p/tVoerjoYvE7g3NxHrs4MpGrZxPLyZseKL8zjyIq6uG8Kht07OCJIkznTGoUZ88AbnYb1Lt6TgsvmQLqsqjwuRl0pSpJDFKj3Srp3a8P0Cd2MknsRRqXkfwyFHIepIGxqBdLOul/o7ra2dzDI+ESaZVCx6jgsQC2+OWfHHlg4ucU8NmShJptLREs6YdZ1vZMYY1a5usfmYvs+RlflGPvPLbxrA6pumV1xD6Y12EUxSqiqgwE7p1LnJ1bgbknxqrIZ4rbWC4wu8sjbvLM3e582bGSRv7S+tSvqT6WWsIuY55hDNcXBkRJQUBUqNOGI05JJGM+A86KWWRKNaVWTwtC6aUpWRJFKUoBSlKAUpSgFYnE+FRXEZjniSWM4JV1DDI5HB8fWsulAc+9ZXQ+PhN5BLbIY7S4BR1yzKkoJPM8gQQQM/ZfG1YdXx0o6NQ39tJbzjKuNiOaMPZdT4EH/Mcia574rY3HDLgWt6MqfzM49mReQyfMbAjmPHIwah3FJy9qJYWldR9iRj9JLp44C0ZwcgE+QO3w3xVfk5OTuTVn3MAdGRuTAg1Geh1zw+3l18QgmuAr90RlOzIHiwJBk38MgeeeVLR5TR7fRe8nyLd/J96HNBbyXkq4a4wsYPMQqc6v7bb+5FPjVuV4WFykkUbxEGN1VkI2BUqCuB4DBFe9TCuFKUoBSlY/EL5IYpJZDhI0aRj5Kqlj8hQEB61usF7XRaWZH0qYamfn2EXLXj9I7492fEVVFraBAdyzMdTuxyzsdyzE7kk1+R3z3Mst5L+cuXL/spnEaD0CgD4CtlwXgj3kzRo5jjjAMsgAJBb2ETO2ogEk74HvFQ7mvClFzm8RRV1OkuqvQ0zXS2oLagSrYxqXxHkQchh7xXhDGhu4Ev52WzckSFAEwQpKqxUE6SQAfTPlmp8erKIexc3IP6zRuPuaP8MVr77qzmIGi5ifDKwEsJxlW1DOHII2wRp3BNVNPbVlJ5cvFPyZZUrK9oYinmPVkn1n1o8GgjSOK7iSNAFVUSTCgeGAlen/GThP8Azq/3Jv8Ax1DG6OsPb4TYSesbhflJD/nX6vCoB7fA8fsJZuP8QE/dXn9eh/s/9R8yf+UfX8mTH/jNwj/nV/7c/wD46+f+NHCcgfTBv/8ALmx8To2qJtbWYG/CJPhaRt/CTXlO1sY5Ej4TMC6MuRZovNccyRjei27nhSfijz8r/wAjTWF4L27ur9jrLytHET9iFNkC55ZGM/HzNbSaAOrKwyrAqR5gjBqIcFuTYt2EkEsY0q8gI1aGK41jBJKtpOfLT76ksvG4FClpowG9nvDcee3h68qg30ak67mtU+DWunwOq2dOlG3UMpY4mNwzovBAdSqWfOdch1Nk8yM7A+oGa+uk0ETW0vbAaVUkHxU47pU+BzgV7XnG4Y8apAWPJV7zN7lXc/hUa45xQth5RhQfq4Ruzv8AZL45n9UZA8ya8t6VevVU5N9/kZXFShQpOnBLu5fH1qXd1S8Za64Tau7anVTExzk5jcoMnzKhT8al9Qrqj6NS2XDgtwNMs0jzun6BcABfQ4UEjwJI8KmtdkcOKVrOknHksrWW5lBKRLqIHMnIVVGfEsQPjXP/AB3rh4ldh2jlW0iwSEi70hHhlsFh+13BXjaXE9Sb4HSEsyqCzMFA3JJAA95PKotxDrW4XC2l76Ikf1eqX5xqw+dVW3QOKQJJxXjfad0HSZl22GwaR2+S1LuEdBuDxRLLHFFOhZEEjN24ZncRr4lfaYDYDGaoLj8QW1L3VKXLRYWe94+RsVJsl3Busfh10wWC8iZicBWJjYnyCyAFvhUkqt+OdVnD7lCot0hb7LwgIVPngd1vcR91Vs/FuLLdScObiUirbgd9cAlTp0d7ZySHXYttuN622G27e8UsZi4rLT6uvQyVvNyUY6tnRlxcrGpZ2VFHMsQoHxO1RbivWxwu39u9jY+UWZf8MED4mqebohFIwNxcTXL5I+slJycZI8xtvjNZNrw6yjI0Rx/YIONXtkhcM2eek/AZrZPa1Je5Fss4bGqv35RXxJddflAROdNlY3FwfNsRj37az9+Krfp900vuJN2VwqQxRtlYo8Mdek4BbJLMAxzuAM7gVncZ6ZRIuiBtTnUO6M6QCV2A2LHGw8tz4A6ew4VcP3lt2DNzaU6Ao54AOWPqcbnJqVZ3HSy3rhqnDt4vu/j99q2fQi8KTm+z9sv5/c+FWR1UTEYAA0LyOBzc8293L3188QtQ8RX7sY2I5c9sVv7Xogx3mnP7MQCj+8wLH5U4h0b7NC0bO+kZKvhiR46TgZPoc5q9t9vbJg/y1NNJ6b2NPi+JZK2aptOOmOeM+vWCR9T/AFqMGh4dd4xgR28o2BwMJG3geWlWHjgHOc1dtcgcZiICyITlSHDgsSMbjGNlA2OfdXUvQvjJu7C1nYgtJEjPjYa8YfA8O8DWm7t+gqOBy1xR6Ge6bqlKVFI4qvuvLiRj4U0anDXMkcA88E9o33hMfGrBqm+vW91XfD4B9ntZ2H3Kh/df768bwjGct2LfUQqKIKoUcgAB8Bip91d2wFmHxvNJLIfUazGv7iLUEFWD0KbTwy3KrqPZagoIGo7tjJ2BJ23rlfxBJ/l4xXOS+jNWwlmrOT6iQUrUX3SaOAfXBoyQ2A2kairIuFJI1ZaUAeeGOwFZNvxqJ3KK2TrdB4g9mqs7Aj7I1Bc+ZrjXQqJb2NPI6rfjnGTOpWpt+kcb9kdlWSFrgliBojBUKSP1tf7p8q1v/t1GFDsVRRB27AsM984t4x+u4DEjw2881sjaVpcI+tfL1kxdSK5kopioRcdZEQcL9IhxrWN2G4ARO0nddzkMSIk8zk7gVprrrThZcNK/eRQwjUjHaSdpIAdt441WJW8WcnkM1Lhsq5n/AKX4M1u5guZl9MR/6g3/ANPD/iS1pltVBJVQrNzIUAn37b1uOivR1OP3ZlmMv0eCBEYjKdpM7NIVDY9lC7D3Kvgamb9QthjuSXUfqk3+6mu2s7OcaEIyeHgi/nIxeMZKna0ljDGLscnmShT4kqcH7q33UhAkvEpfpMXbzRprjlBDxwkNgjAGlWOdj4aT41PbTqJ4epzK1xcDylmOP3Ap+dTfhHBILWMR28KRIPBFAyfM+LH1O9WNKk4asi1q6qLCWPiZ1KUreRiP9PejJ4hYTWquEaQKVY5xqRxIA2N8EriuWluTavLbXGoiJ3jZY2CgsrFX1MACwyPOuu+KXLRwSvGhkdEd1Qc3ZVJVR7yAPjXKXA7gyPLK8yK8sjMyBAW1EljgHcDc7AHlWqq0o6m6gm54TPODpKqkLDaAFtgBzY/Bck1aXV90OuWkFzdR/R4xhxBk5lkX83JKvIaM5APezjOABmI8GvJba8S4iXtCqsjCZwAVbwQIpKHIznHwqbN1qTbD6LEGOcZnbw9Oyya5jaruqkeitoLDWrys92r+f0ZOcaj0eq7sFhXV0kSM8jBEQFmYnAUAZJJqjB213d3N3GsYWWYaRIXDBYTpQMoX0Q4zzWsrj/SSafv3kyiNTlY1GiMMORwSWkby1E45gCvLojxRHWbDjHbMVztkFA22fcxqBZ7OnY0ZVHrJ4XYlx8c48CbZ0YuslN44npBwCfHeuQMmQkxxgHMjam7zE4PgDjYV9xdDrcDvh5eX5x2I7o0r3RgbDYbVuu1HmPDx89h99DKNtxvkDfmRzHyP3V67mryeO7T6HQK1o81nv1+p42nD44hiONE/ZUD8OdZFeRul/SH2Tz/SOF+87CvKTika5y3LXn07MZcn0Gw95xWnE5POrN+9CCxokZVKj0nS5SVWNWdyIm0oNZAYkuDjYEKBzI3YeVZ95xNoYTLLpB0jCDcmU57oP2vsjl4MeXLa7aomk1q+C5s1K5pyy09FzITxWJQkw+yjyhfIYchRjO+OQq8eom6L8GhB/o3lQe7tC/8ArqmOGcKaQSAv344XmVdKN20hz2n5zYaQ2oeI5jcVbX5PLf8ApTelxJ/Ahr6Jc1szVB+9TjFPtePp295xl/LM0sYwizqUpUYrxVCdac/accYf1NtGnxZi/wCD1cnS3j4srKe5IB7JCwB5M57qKfe5UfGucrC4muHku7ly8twQSeXdAwuB4DGMDwAFYTeERbuajSfaZ1S3oT0ihigFvNIkTIzBNZCh0Zi4wx2yNRUjnsD41Eq/CM86qr2zhd0+jm8a5K+yvJWs9+Kz2Ev6XdK4JIXggZJmkBQsuHSIHYsW3UtjOAMnO5wBVftwKEDuxt5d1mH+oDwrYgV8TsApJxj9Y4HxNLKzhZ09yGdePabLraFW4mpcOxGgsOBRy39pC2oRzTRxNh9RALKvtacKcHlk1fVn1GcKQd63aQ+byyfgrKPlVLWtx/PLBtRKrdQck0oPrByJ3J291dUVbQ4E+3k5QTZGbTq04ZH7Nhbn9uMP/HmtnD0YtE9m0gX9mKMfgtbOlZG8+Y4woAUAAcgBgD3CvqlKAUpSgFKUoBVcdKuo2zvJ3nWSW3eQ5cR6NBPidJGQTzO+M5OKselAct9Z3QGDhc1vFFPI7yKzuzhQFUMFUjSM+DfcKxuCCe4YpYW0tzJgBpXBOB4ZOcIvllhXSfH+htnfMjXVukpjzpLahjJyR3SMjbkcitpaWaRIEiRY0XYKihVA9ANhWEoKXE2QqSh7pUnRDqSZ37fi7LKRjRAjHSvnrK4z+ypx5k8qiPSzqz4haXs/0K2aW3lLtH2YyEWRWXTjOVKB2UemDXR9K9cItbrWh4pyUt7OpzI8PFVbL8LnPejY6YpSMRjujYHbV3q1VlxS6kdLbQIpA3YHWrhw8zgMxU4ww7x9MmurLiYIjO2yqCxPoBk/IVyZw3j7i7+l6A0s00syg+yHKsFJ/VVpCf7OK0KxpuMujhl4eF24xH5tE2ldVpyw5P8An98G76QWs0NyYRdBwnZuxWJVCOoBjRQWbkoVve1axrBW9tnkxn2mOO82pthgbtvWTknJYlmJLMx5sxOWY+pJzQnFdjs3Y9G1oxVSKlNLV4XEvYUVj29X26nzba4hpileJc50qQRk+QYHHwr9ZSzandpGHIuc4/ZHJfgKk/Berxbu3Mk5ZNa/UAZGjO6ysPtE+C/o+p7sbltJYXaKddMqbHyYfZdT4q345HhULZ9/sq5vqlKhGO/Hnha9eO4xhOLlu405dXhy7DD4m7CMldiATq1adO2NjzJIJGPHJFXH+T2mOEn1nkP7qD/KqZ4wv1TbgHBxkA5JGMDPiat/qA4/A1h9FV8XEbSO6HY6WfZl/SG4B8jz5jPm2V/eT7Cp2p+ou4tSlKVSlUVR+UPxMrZW9sp71xMPisY3/edD8Kr6NAoAHIAAe4bVveuy7aXi9tEqs4ghEjBVLEFmZ2OlcnAVUNaCCdXGUYN7jnHv8q0VHrgq7/OY6aHpSlK1FYK8Lo7Y3yeWEL4x8gffXvWBeooOXk2PJWkKD7lGW+Oa9RnBZZhXU2Li1JJys8Z77gn2wfYXuqNuddZVyNxCbaPSAAJUI0xsqk58WbGfcBXXAqRDgXdt+mftKUrMkilKUApSlAKUpQClKUApSlAKUpQEW6z+Jdhwm9fxMRjHvkIiH8dc4cIgxj9WNR8WzI34rV1/lBXpXhaxj+mnjT4ANJ+KLVPWSYDerEfBe4P4autj096o31fv98FrsyGZt+vXAya3/RLol9LbtJR/N1OMf1zA7j/pgjB8zt4GtBVidXPFA1sICe/BsP1oySUPw3U/sjzrR+Mbu6tdn5t9E3iT5pPzemfMt7hvCXJmN0x6ZvDIsNoV1xsrSlhlcAZEXoWBGSPZGPE17X1pHxa0WaL6uZNQXV9hx7cUmOanbf8AZYeVRfpD0VmguSsaNKtxITG2CcM7amWUjlpyW1Hmo8wamc7w8Jse6NRBOkH2p5m33953Pko9K4C5p2drbWk9nSbuG85XzTXfol1ZIbxjOe/s6sevsVhLEe8rqVZSVZTsVYcwSPxHMH1rV2XFHsbu3uo+6UcHAATUo9pdPtaSuVJPPNbUOxLPK2qR2Lu3mx3OPIDkPQVoOPR93OObcwNuR5sd2+G1fVLyE52kZVkt/Czjr5/A9vYOVDMlrg7EjkDAEHIIBB8wdxX5Ws6LuTZWpPMwQk+8xLX7XLnPFMXM00vSDiNzB2Z+jDQRIWAIVBGVVlzpP1bnOCPTetnPxGwnVJb2zMDShcPLEe9qGVxPGDnI5AkH0qNdF7/VFx25yMydow33ywmYH3EuPuqecStwG4fF+jMNv+laykfcwWuJ2rUTu5N5WNE08PCipP5vqLOhH+359+DUR8F4XJ+buVHot0T8nY4r2HQCBhlLmbHmGhYf4f8AnWx4hZJJxC31orabe4Y6gDzkhQZz/arBTo3avxCYNawFVt4Tjso8anllJONPPCDeq+N3VUcqrNaZ19rnjngydrRb1pxevVg8W6uV8LuUf2Yj/prHl6FW8Xenv2Vf1jBH8ytZ/CeiVr294WtYSokjVFMaFVAt42OkEYGWck1iWfD44+H8QZYo1Ia/wQqjADSKoBA2AA5VtV7XenTSfu8kve1468DD8nQX+OPP5EE6R3dvIpFrZy4jaNmuZnZiEMuhSgyV0swwCOeOVdSCuf8AprDphuR+jbcOX7rl/wDauga63ZdXpKTazx5tt8E+L7+4iVobjSXkKUpVoaBSlKAUpSgFKUoBSlKAUpSgFKUoCmvyhrrvcOi8DJJIf7OgD+I1XFkPq09QD8T3j8zUr/KJvD9PtUH2YCfi8jL/AKBUWmnWMDUQBkKPf4V0WxmlGcnpj7/wXey2kpN8vX2PWsjh3EXglWWP2l8DsGU+0h9D8iAfCselXlehTuKcqVRZjJYaLmUVJYZcVjxuKW3FwrgR6SzFttGn2w/kVIIPuqrukPHWvJu0IIjXKxKfBTzdh4M3yGB5512t9LIJGEbEO8YPdd12Vj8tuRwufZFK47YP4Tp7NuZ3FR7zT9jsXW+3l/JGp0WnmXL1k/DUe4+2wznOftNk8v0R3VHv3NSE1pOPcOIgWdpNnkKRpgd9VB7SUY5KHwnjk532q+2xWjTopSfvPC7fXWaNoyxSwdVdFVxY2gPhbw/4S1+1mcNg0QxL+iiL9ygUrlDmyjeuvopFZSxT2haJrx2SWMH6t8FXzpHLLEZXl5Y8fw9Oy93ameEoIlmZjETICWURhguAwAydt/a8ayevW+7Tidjb+ESGU+928fhCPvqKquZWPkir97MT+AquvLOjcP21rh696w/l1kare1LeWI9WfInVt0vtXvmczBEWBUBkDR5ZpWZgNYHIKmffXrwPj1vJe3rLPERi3VTrXvBY2Yld9wGkI28ahGa+XjB5gH3gH8ap5bDpNNRk1lJcnwafZ1GUdty03oLj1lj8F4rEzXTdqmkXDLksoHdhiU7k+YP3VGpukUH8nXkYlVpZHvQqIdbHXNIE2XOAQQcnbeo19FT9Bf7o/wBq8rq3BGPA+HeI/uAgH40p7EpxllyfGL4dRk9tuWih18+skXDLaXjt1cRQabe3WO2SYyd58RyvInZqp06iSQcnYDz2q/qo3qEcJf3sQBGqKN8HSD3WxyXYfnOVXlXQ29CnQgoU1hel9jd0jqJSYpSlSDwUpSgFKUoBSlKAUpSgFKUoBSlKA5x69pA3Gox4LDCD6d93PyNb/oP0SVo2nuYw3bKUjRh7MLDdiPBnHxC48zWv6b8MS66UrFINSBI2YeYSDtMe4nGfea2PSHp00N4Fi70MOVnQAanYjJCk8igIONsnIqo2lWvLhf06zWrW/LuXBeK8cFpZ53H1Z9eBEuL8Ia0naBiSF70bH7cR2Un1Hsn1GfEVi1ZHTDhiXlmJ4iNUadvEx7upCmplOeQZfPkQp8Kr/gfDJbxituqkKquzO2gAPnT4Ek90+FdRsD8R0q9g53ct2VPCk38n8fqW1KslHEn+5j0qTf8ADq7x7UHu1yf+KsaXoDfA7JC3umI/ijFWK/FOyX/nXz8ja68F/D8jTWVn200MGvsxM+gv5DBYgfrEDC+pr360o/rbWBVMcadxIy6HA2UFUQEqCBzZiTnkPHAA1DcFSCRsd1ZWxsR4hhsfSvbjnHBe3fDlbJnSRYpTvpYGVNDBeSk5bIA57cgKp9u21apeULqL3qWGv+rabz8VpnzK3aGsN/Ojxj18zqMUpSopRHNvTa4MvH7xjuIwqL6YRF/HUfjWJB7Uh/WA+5F/zzTiT6uL8TbynkX7pGX/AE1+WRyGPm7/ACcr/lUefEpbx/3H8PMyKUpWshCvC7zjG3xcr/CMmvevKVj4An3AfidhXp7HibnqQOjjUqgABrZuSlRs8Z2B3PLn410FXO/U9IBx3Y51QSA4Yvvsdzt5chsMCuiKlR4HRUvcXcKUpXpsFKUoBSlKAUpSgFKUoBSlKAUpSgKK43fpF0rlMmwaOONT4BmgQLnyBPd97Cthxjq+We8EwYLFJgzpg5dl5afABhs3u257aLpzwKS56RXMcZQEwRv9ZqwQIo1IyuSPfg8q2V5xDiq24hNqTIO61xFIr6kA9pF2YOeRONtyBnlze0VOF3CdrWUKkluyTe7hPnl8teWqwWlq0qevWYvT/pEJc2kJxGpxMw21Ef0S48AR3j6afOvXqti+suyPKBfdgSH/ADqLHhc67fRrgY8Owl//ABqc9W3DZI4p3kjeMySgqHUqSqxqoODuN9XPyqz2zRsNn7DdtbVIyk5Ry0023xb0fDTQsZKCS3Xl5+zMvjXSSZLkwQpH3Y0kZpNZ3dmUAKuP0M8/Gszovxl7hJe1CB4pWjOgEA4RXBAYkjZ/PwrScT3vrg+SQR/EK0n4SCsnoO31l8vlNG3963T/AGrhalGCt8papRee/HmbJU1GjGpzba+vkV/xSLRPcr4LPNz8jIXHyYVr+jsGri/D13x9IhPs6RgShjpHltzNTvpD0Hma5nnSSBY5GD/WM6lToVWzhCOa55+NaDo1w4Lx+wRZ0nwdZaNSFBAdsAknX7OdQ2+6vqNvtm1urClRhPM1GOVh6YSzl8CBdzXQKPNHSgpSlaSlOXv/AIhxI+P0qX/Gkr94YcxKfPJ+9if86xzII7/iCudB+kSHDbH86/gfePvrI4X+Zi/YU/eoNR58WUl2vbl3r6GVSlK1kMV4XRGPs/EFv3R7Ve9Y1zKBzfHprC/hvXplHibjqlUnjqE6treQ94BduWyjkN/Heuh6586lkB405AGFtnOwYc3QZy27Hfn410HUmPA6Cj7iFKUrI2ilKUApSlAKUpQClKUApSlAKUpQFNdZPDL604r/ACjbWv0iJoVicKGYrj2tQXvL7Iw2CPOtRa9dcPK4tZYj+qVb5NpNX5Xw8QPMA+8Zquu9mW13Leqx168tG6nXnTWIsp+061eHP/TmM+To4+YBHzrar00sTyvIP+4v4VNuLdHrJ0Zri3tygGS0kceAPPUR3ffmqB6Ewp2t7LEAImmKxgeCKzMv7rqPhVBe7BtqFN1Iyl3aeRZ2dapcVVT07/TJJb3qTSTzRsGSSUlWGcFUjSLIz6oaw7PpjFYTXQljmcyGJ17NARgQhTkkjHKvnopHi0hzzYF/77F/9Va7plN9VIO77B2MsmeXMRJz97HAxk1ohRhOq6MlmPDjyTWPoXVeH/xxecNYfy/c97nrSnvG7Kx4f2r5yNamYjw1BFGFIzzJOKlfVx1aXovl4lxOTEqhtEeQzZZDH3sd1FCscKvjjljB2vUBw1Y+EiQAappZGY43Ok9kBnxA0H7z51ZVdXbWNC1/Sjjt4vxZyE6s6nvMUpSphrKq65uDQzXHDhJGpMjzIxxhiBFlQWGCQG3xmq04WCIYwRghQpB8CvdI+8GrZ65IWQWNzodo7edjLoUtoRoyNRA5AacZ9RVacTnhuZYzYSK00rfWL3gmgLlpHUjIYYAyNz61BrTcamqeMceSxk13Fs69L2X7SfDrPOlfclhcIcPbOf1o8SKfUYOofFa89En9RP8A9mT/AGrxVIPg14lLK0rxeHB+ANYcyONwfjiNfm2T8jWYba4I7tpMf2gqfxNn5VorW5lmuDADBZuMhmuGCaSDjBYjAO/lWyDU3iLTNkLSsuMcd5PuoK31cRvZc50xKmdz7bg823P5ur2qBdVHQL+T4pZGuEuJLkqzPHuoC6sBWz392Jzge6p7UpFxFYSQpSlemQpSlAKUpQClKUApSlAKUpQClKUBDesjrIj4TEhMZlllJCRhtOy41MzYOACQOW+ffilOMdfPE5s9m8duvlEgJx6tJqOfUYqyOuvq0n4h2Vxa4eSJCjREhdS6tQKE7agScg4yMeWDQXFOjlzbH+cW0sP/AFI2UH3EjB+FAbziWq5hM91xMzPpLLGzM7asbLpZu7vtsuKjNteyR57ORkzsdLEZHrjnXhWWOFS9iZuzPZA41chknG3nvttWlR3c9JLOXzx4G9y3sdHHGFyz4lxcHj028K+UaD9wVG+lk4McxJ0kgjQZDzxjPZxc/fI2B5VpuG9Y8kcao0SvpAUHUVJAGBnY71r+PdL3uVK6SgPMCRyP7oIU/EGqGhs+vCvvSWmeOTobjaVCdvuweuOGOw6J6kiP5FtcHP57PoTcSHB+BFTquSOrPpk/Dr6J9RELsI5lzsUJxqI81zqB9CORNdbiukOXFKUoBVM9KLKKPpAwjRE/mQYhVC5czkEnA3JHjVzVAOm/VtNdXa3lrdiCYRCEq8YdWUMW552545HkOVaa9N1KcoLmZ05KMk2aeleT9GeLwqS8FtdY/qJWjY/CVQufStbDwjjF3KBDarZKilma5IYSNnAXuqWHnsPeeQrn/wCnV84x8cll+Zp4zk29anjXRa3ut5Y+9jAde6w+I5+45rIk4RxmI4bh8M/60M6r8pDn5V+SQ8UX2uESf2biB/4TRWVzB5ivBrzDr0pLDZE16M3nDS0/DrtgFBdoz9oAZIK7pJt5gelXZ1d9MhxOxS406HBMcijOBIoBOnPgQykeWcb4quQ/EpCVThE4JyMySIgG3m22PjU56qOhknDbHsZipkeRpW0EkLlVULnxICfPx51c2jr4arLu4fYg1lTz7BM6UpU00ClKUApSlAKUpQClKUApSlAKUpQCqS65ute4trk2Vmwi0KplkwCxZhqCrnIUaSpJxnJ8Mb3bVa9Y3UvHxGU3EUvYTkANkakk0jSpIzlTgAZGRsNvGgOaZpmdizEszEkk8ySckmtjxDpJPNGsTv3FxsFVc45ZwN6md91BcUjPcSGb1SUD/EC1hDqS4v8A8nj/AO9b/wDkrCUIyabXD5GcakopqLwnx7SC0q1+E/k63smDPNDAviAWkYfAAL+9Xzx38ny9SZhalJosDSzuqMdhqBXkN8+PLFZmBVYrsvohemawtJScl4IWPvMak/PNUDw/8nziLsO0MEK53JcscegQHJ+IroPo5wcWlrBbhtYhjWPURjVpGM4yce7NAbKlKUB//9k=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878" name="Picture 6" descr="https://encrypted-tbn3.gstatic.com/images?q=tbn:ANd9GcRbkDzaCSkALpW9nV2Fbud713rbaLCMy4-N0aypoGtzvGiJPQR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50" y="3322638"/>
            <a:ext cx="2403475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0" name="Picture 8" descr="https://encrypted-tbn1.gstatic.com/images?q=tbn:ANd9GcR_M6pvRz0LxAJpGLJ9Q1EQr15R0lwCkPKLEld9sap2zhUYop6H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322638"/>
            <a:ext cx="3414713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Alternate Process 5"/>
          <p:cNvSpPr/>
          <p:nvPr/>
        </p:nvSpPr>
        <p:spPr>
          <a:xfrm>
            <a:off x="609600" y="2057400"/>
            <a:ext cx="8001000" cy="8382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</a:rPr>
              <a:t>The Barter System is still used in some businesses situations.  More than 100,000 businesses have been involved in bartering.  </a:t>
            </a:r>
          </a:p>
        </p:txBody>
      </p:sp>
      <p:pic>
        <p:nvPicPr>
          <p:cNvPr id="79884" name="Picture 12" descr="https://encrypted-tbn2.gstatic.com/images?q=tbn:ANd9GcQBK3Vl5NhcjulIgCdosrXlz97F3gBqktBNLc6YHUtBQBU1HjH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8163" y="4351338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</a:t>
            </a:r>
            <a:endParaRPr lang="en-US" dirty="0"/>
          </a:p>
        </p:txBody>
      </p:sp>
      <p:pic>
        <p:nvPicPr>
          <p:cNvPr id="53250" name="Picture 2" descr="https://encrypted-tbn0.gstatic.com/images?q=tbn:ANd9GcTjzwg-ze_Ou8NlJ9wKuGftIX_5LJrKICdgMYKPMkOVlyTp6uP4Z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133600"/>
            <a:ext cx="3743325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71580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Most employers today issue payroll check by using  _____________ _________ ___________.</a:t>
            </a:r>
          </a:p>
          <a:p>
            <a:pPr eaLnBrk="1" hangingPunct="1"/>
            <a:endParaRPr lang="en-US" altLang="en-US" sz="2400" b="1">
              <a:solidFill>
                <a:srgbClr val="23408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Vocabulary Terms </a:t>
            </a:r>
            <a:endParaRPr lang="en-US" dirty="0"/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Money 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Pristina" pitchFamily="66" charset="0"/>
                <a:cs typeface="Aparajita" pitchFamily="34" charset="0"/>
              </a:rPr>
              <a:t>Monetary System  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Baskerville Old Face" pitchFamily="18" charset="0"/>
              </a:rPr>
              <a:t>Financial Institution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Bodoni MT Black" pitchFamily="18" charset="0"/>
              </a:rPr>
              <a:t>Bank Account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Century Gothic" pitchFamily="34" charset="0"/>
              </a:rPr>
              <a:t>Deposit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Imprint MT Shadow" pitchFamily="82" charset="0"/>
              </a:rPr>
              <a:t>Withdrawal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Ravie" pitchFamily="82" charset="0"/>
              </a:rPr>
              <a:t>Interest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Content Placeholder 2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038600" cy="4624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Curlz MT" pitchFamily="82" charset="0"/>
              </a:rPr>
              <a:t>Electronic funds transfer (EFT)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Algerian" pitchFamily="82" charset="0"/>
              </a:rPr>
              <a:t>Direct deposit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Papyrus" pitchFamily="66" charset="0"/>
              </a:rPr>
              <a:t>Collateral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Snap ITC" pitchFamily="82" charset="0"/>
              </a:rPr>
              <a:t>Mortgage</a:t>
            </a:r>
          </a:p>
          <a:p>
            <a:pPr>
              <a:lnSpc>
                <a:spcPct val="150000"/>
              </a:lnSpc>
            </a:pPr>
            <a:r>
              <a:rPr lang="en-US" sz="4000" b="1" smtClean="0">
                <a:latin typeface="Playbill" pitchFamily="82" charset="0"/>
              </a:rPr>
              <a:t>Safe deposit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12291" name="Content Placeholder 5"/>
          <p:cNvSpPr>
            <a:spLocks noGrp="1"/>
          </p:cNvSpPr>
          <p:nvPr>
            <p:ph sz="half" idx="1"/>
          </p:nvPr>
        </p:nvSpPr>
        <p:spPr>
          <a:xfrm>
            <a:off x="381000" y="2438400"/>
            <a:ext cx="4038600" cy="1960563"/>
          </a:xfrm>
        </p:spPr>
        <p:txBody>
          <a:bodyPr/>
          <a:lstStyle/>
          <a:p>
            <a:r>
              <a:rPr lang="en-US" smtClean="0">
                <a:latin typeface="Jokerman" pitchFamily="82" charset="0"/>
              </a:rPr>
              <a:t>Acquire 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latin typeface="Rockwell Extra Bold" pitchFamily="18" charset="0"/>
              </a:rPr>
              <a:t>Stable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4038600" cy="2189163"/>
          </a:xfrm>
        </p:spPr>
        <p:txBody>
          <a:bodyPr/>
          <a:lstStyle/>
          <a:p>
            <a:r>
              <a:rPr lang="en-US" sz="3600" b="1" smtClean="0">
                <a:latin typeface="Juice ITC" pitchFamily="82" charset="0"/>
              </a:rPr>
              <a:t>Primary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z="3600" b="1" smtClean="0">
                <a:latin typeface="Tempus Sans ITC" pitchFamily="82" charset="0"/>
              </a:rPr>
              <a:t>Secure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3315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093788" y="2990850"/>
            <a:ext cx="258603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Money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771775"/>
            <a:ext cx="46005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Is a standard of value and means of exchange or payment. 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Monetary system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4056063"/>
            <a:ext cx="4600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A system in which goods and services are exchanged using money.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1093788" y="2787650"/>
            <a:ext cx="25860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Financial institution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990850"/>
            <a:ext cx="4600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A firm that manages money. 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Bank Account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3852863"/>
            <a:ext cx="4600575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Is a record of the amount of money a customer has deposited into or withdrawn  from a bank.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3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1063625" y="2390775"/>
            <a:ext cx="2586038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Electronic Funds Transfer (EFT)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384425"/>
            <a:ext cx="46005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Money that is transferred from one bank account to another through a network of computers.  </a:t>
            </a: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Direct Deposit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3852863"/>
            <a:ext cx="4600575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Electronic transfer of a payment directly from the payer’s bank account to that of the person being paid.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3788" y="2989263"/>
            <a:ext cx="2586037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Collateral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93788" y="4503738"/>
            <a:ext cx="20955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Mortgage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25800" y="2570163"/>
            <a:ext cx="5053013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Property or goods pledged by a business to use as security against a loan if the loan is not paid back. 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25800" y="4057650"/>
            <a:ext cx="5053013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An agreement in which a borrower gives a lender the right to take the property if the loan is not repaid.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17881</TotalTime>
  <Words>1040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Money and Financial Institutions </vt:lpstr>
      <vt:lpstr>Standard </vt:lpstr>
      <vt:lpstr>PowerPoint Presentation</vt:lpstr>
      <vt:lpstr>Vocabulary Terms </vt:lpstr>
      <vt:lpstr>Academic Vocabulary</vt:lpstr>
      <vt:lpstr>Vocabulary -  Key Terms </vt:lpstr>
      <vt:lpstr>Vocabulary -  Key Terms </vt:lpstr>
      <vt:lpstr>Vocabulary -  Key Terms </vt:lpstr>
      <vt:lpstr>Key Terms </vt:lpstr>
      <vt:lpstr>Key Terms </vt:lpstr>
      <vt:lpstr>The Purpose of Money </vt:lpstr>
      <vt:lpstr>In the Past,  People Used Anything For Money</vt:lpstr>
      <vt:lpstr>Money Is Most Commonly Considered To Be…</vt:lpstr>
      <vt:lpstr>Modern Society Uses Coins, Currency, Checks and Debit Cards</vt:lpstr>
      <vt:lpstr>Money Has Three Basic Functions: </vt:lpstr>
      <vt:lpstr>A Medium of Exchange</vt:lpstr>
      <vt:lpstr>Standard of Value</vt:lpstr>
      <vt:lpstr>Store of Value</vt:lpstr>
      <vt:lpstr>Characteristics of Money </vt:lpstr>
      <vt:lpstr>Characteritics of Money </vt:lpstr>
      <vt:lpstr>Characteristics of Money </vt:lpstr>
      <vt:lpstr>Characteristics of Money </vt:lpstr>
      <vt:lpstr>The Functions of Banks </vt:lpstr>
      <vt:lpstr>Storing Money</vt:lpstr>
      <vt:lpstr>Bank Accounts </vt:lpstr>
      <vt:lpstr>Transferring Money </vt:lpstr>
      <vt:lpstr>Lending Money And How Banks Make A Profit </vt:lpstr>
      <vt:lpstr>Collateral </vt:lpstr>
      <vt:lpstr>Four Main Types Of  Bank Loans </vt:lpstr>
      <vt:lpstr>Other Financial Services</vt:lpstr>
      <vt:lpstr>The Barter System </vt:lpstr>
      <vt:lpstr>The Barter System </vt:lpstr>
      <vt:lpstr>Review </vt:lpstr>
      <vt:lpstr>Ticket Out The Door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Business Ownerships</dc:title>
  <dc:creator>Windows User</dc:creator>
  <cp:lastModifiedBy>Lisa Williams </cp:lastModifiedBy>
  <cp:revision>110</cp:revision>
  <dcterms:created xsi:type="dcterms:W3CDTF">2012-12-09T22:40:39Z</dcterms:created>
  <dcterms:modified xsi:type="dcterms:W3CDTF">2016-03-22T16:56:02Z</dcterms:modified>
</cp:coreProperties>
</file>