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57" r:id="rId4"/>
    <p:sldId id="258" r:id="rId5"/>
    <p:sldId id="276" r:id="rId6"/>
    <p:sldId id="275" r:id="rId7"/>
    <p:sldId id="260" r:id="rId8"/>
    <p:sldId id="262" r:id="rId9"/>
    <p:sldId id="279" r:id="rId10"/>
    <p:sldId id="263" r:id="rId11"/>
    <p:sldId id="264" r:id="rId12"/>
    <p:sldId id="271" r:id="rId13"/>
    <p:sldId id="286" r:id="rId14"/>
    <p:sldId id="280" r:id="rId15"/>
    <p:sldId id="283" r:id="rId16"/>
    <p:sldId id="284" r:id="rId17"/>
    <p:sldId id="285" r:id="rId18"/>
    <p:sldId id="287" r:id="rId19"/>
    <p:sldId id="288" r:id="rId20"/>
    <p:sldId id="281" r:id="rId21"/>
    <p:sldId id="282" r:id="rId22"/>
    <p:sldId id="290" r:id="rId23"/>
    <p:sldId id="289" r:id="rId24"/>
    <p:sldId id="267" r:id="rId25"/>
    <p:sldId id="274" r:id="rId2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00"/>
    <a:srgbClr val="000066"/>
    <a:srgbClr val="339966"/>
    <a:srgbClr val="E3C867"/>
    <a:srgbClr val="EDE65D"/>
    <a:srgbClr val="DFD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13D4AB-DF56-47F2-8D03-82F626DF7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9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96CA15-B789-4FF5-9F9B-CFB12D2F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90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B0B7FC-54F9-45BA-B548-77FAB294DF3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9DDAC2-9FEE-4107-BA60-484EC1B6506E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A91A0-DBD1-4293-B173-3B85785DB124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8A8EE-4790-4A8A-9A6B-9D2F8B6CB10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86609A-AC0E-4C29-8ABB-5BC5F5D35F0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3DDD98-B8DD-4304-80C6-8E7C009C566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CCFF95-AF5C-4D3E-B874-A357AEA0D4A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40AEB-F169-4BBA-B520-B4C9FAC99B1D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C9071-1340-466A-A4B7-753C2B9B2BF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3CB24C-EDFB-4E84-B43C-0D9E9D9B5E0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B12CB5-686C-43BB-A5E6-AA31FBDF3A7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29EE-DC75-4C1C-99AA-EFAFC978B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3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EA6DB-0FD5-4681-8F2E-5F8DC0A98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971F-B162-4F77-BC05-2540AB497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843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83C6-7635-4173-AAEA-68886BEA5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92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E7BFD-01DD-4F5F-AE9F-FFAE5D14E5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69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8C99D-B109-4F4A-BB52-FC1BDA47C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83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AA95-135E-4C37-BAB6-64C366A7C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45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F370-92EE-430C-BFA1-3620E9D60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0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4F99-8563-43F7-83E9-F2E8A3E5D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01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50F15-5B5A-4F7E-BA6D-2209D8B6C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38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BDBE-9311-498A-8E71-99D26937E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03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5A91-B617-412B-966F-9662CB215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9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80E4D35A-88FE-483A-8AAA-57CCBAE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w.edu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z.about.com/d/humanresources/1/0/2/D/BCBusinesspeople.jpg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http://z.about.com/d/humanresources/1/0/2/D/BCBusinesspeople.jpg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ww.edu/index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nal%20Project%20Handouts/Micah's%20Teaching%20resume.do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.about.com/d/humanresources/1/0/C/D/BCcasualma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7623175" cy="1752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Professional Image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62400"/>
            <a:ext cx="6858000" cy="1752600"/>
          </a:xfrm>
        </p:spPr>
        <p:txBody>
          <a:bodyPr/>
          <a:lstStyle/>
          <a:p>
            <a:pPr eaLnBrk="1" hangingPunct="1"/>
            <a:r>
              <a:rPr lang="en-US" b="1" smtClean="0"/>
              <a:t>Dr. Lajuan Davis</a:t>
            </a:r>
          </a:p>
          <a:p>
            <a:pPr eaLnBrk="1" hangingPunct="1"/>
            <a:r>
              <a:rPr lang="en-US" b="1" i="1" smtClean="0"/>
              <a:t>Associate Professor</a:t>
            </a:r>
          </a:p>
          <a:p>
            <a:pPr eaLnBrk="1" hangingPunct="1"/>
            <a:r>
              <a:rPr lang="en-US" b="1" i="1" smtClean="0"/>
              <a:t>University of Wisconsin-Whitewater</a:t>
            </a:r>
          </a:p>
        </p:txBody>
      </p:sp>
      <p:pic>
        <p:nvPicPr>
          <p:cNvPr id="3076" name="Picture 7" descr="University of Wisconsin - Whitewa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81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>
                <a:solidFill>
                  <a:schemeClr val="tx1"/>
                </a:solidFill>
              </a:rPr>
              <a:t>Business Attire for Women Cont’d . . .</a:t>
            </a:r>
            <a:r>
              <a:rPr lang="en-US" sz="38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Jewelry:  watch, rings (wedding ring and/or class ring)</a:t>
            </a:r>
          </a:p>
          <a:p>
            <a:pPr eaLnBrk="1" hangingPunct="1"/>
            <a:r>
              <a:rPr lang="en-US" smtClean="0"/>
              <a:t>Rule of thumb:  wear </a:t>
            </a:r>
            <a:r>
              <a:rPr lang="en-US" i="1" smtClean="0"/>
              <a:t>real</a:t>
            </a:r>
            <a:r>
              <a:rPr lang="en-US" smtClean="0"/>
              <a:t> jewelry &gt; pearls preferred for interview and more formal business occasions; no “noisy” or costume jewelry</a:t>
            </a:r>
          </a:p>
          <a:p>
            <a:pPr eaLnBrk="1" hangingPunct="1"/>
            <a:r>
              <a:rPr lang="en-US" smtClean="0"/>
              <a:t>Neutral make-up</a:t>
            </a:r>
          </a:p>
          <a:p>
            <a:pPr eaLnBrk="1" hangingPunct="1"/>
            <a:endParaRPr lang="en-US" smtClean="0"/>
          </a:p>
        </p:txBody>
      </p:sp>
      <p:pic>
        <p:nvPicPr>
          <p:cNvPr id="12292" name="Picture 5" descr="j03415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438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MPj040535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More Business Attire for Women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The “nos” ---</a:t>
            </a:r>
          </a:p>
          <a:p>
            <a:pPr eaLnBrk="1" hangingPunct="1"/>
            <a:r>
              <a:rPr lang="en-US" smtClean="0"/>
              <a:t>No long hair in face:  short, clean, well-groomed </a:t>
            </a:r>
            <a:r>
              <a:rPr lang="en-US" i="1" smtClean="0"/>
              <a:t>or</a:t>
            </a:r>
            <a:r>
              <a:rPr lang="en-US" smtClean="0"/>
              <a:t> pull hair up or back from face</a:t>
            </a:r>
          </a:p>
          <a:p>
            <a:pPr lvl="1" eaLnBrk="1" hangingPunct="1"/>
            <a:r>
              <a:rPr lang="en-US" smtClean="0"/>
              <a:t>Change hair style every five years.</a:t>
            </a:r>
          </a:p>
          <a:p>
            <a:pPr lvl="1" eaLnBrk="1" hangingPunct="1"/>
            <a:r>
              <a:rPr lang="en-US" smtClean="0"/>
              <a:t>Style hair in 10 minutes or less.</a:t>
            </a:r>
          </a:p>
          <a:p>
            <a:pPr lvl="1" eaLnBrk="1" hangingPunct="1"/>
            <a:r>
              <a:rPr lang="en-US" smtClean="0"/>
              <a:t>Do not use “scrunchies,” pigtails,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800" smtClean="0"/>
              <a:t>or ponytails.</a:t>
            </a:r>
            <a:r>
              <a:rPr lang="en-US" smtClean="0"/>
              <a:t> </a:t>
            </a:r>
          </a:p>
        </p:txBody>
      </p:sp>
      <p:pic>
        <p:nvPicPr>
          <p:cNvPr id="13316" name="Picture 7" descr="MPj040156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187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Business Casual Examples</a:t>
            </a:r>
          </a:p>
        </p:txBody>
      </p:sp>
      <p:pic>
        <p:nvPicPr>
          <p:cNvPr id="14339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6" descr="j04265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25146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0" descr="j04025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10683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2" descr="j04221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1687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 descr="MPj040363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00501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 descr="http://z.about.com/d/humanresources/1/0/2/D/BCBusinesspeople.jpg">
            <a:hlinkClick r:id="rId8" tooltip="&quot;View Full-Size&quot;"/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7338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Professional Résumé Creation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résumé is a roadmap of your life and should be handled delicately and professionally.</a:t>
            </a:r>
          </a:p>
          <a:p>
            <a:r>
              <a:rPr lang="en-US" smtClean="0"/>
              <a:t>Length:  1 ½ -- 2 pages</a:t>
            </a:r>
          </a:p>
          <a:p>
            <a:r>
              <a:rPr lang="en-US" smtClean="0"/>
              <a:t>State </a:t>
            </a:r>
            <a:r>
              <a:rPr lang="en-US" b="1" i="1" smtClean="0"/>
              <a:t>important</a:t>
            </a:r>
            <a:r>
              <a:rPr lang="en-US" smtClean="0"/>
              <a:t> facts. </a:t>
            </a:r>
          </a:p>
          <a:p>
            <a:r>
              <a:rPr lang="en-US" smtClean="0"/>
              <a:t>Leave something to talk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about in the interview.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5364" name="Picture 3" descr="C:\Documents and Settings\davisv\Local Settings\Temp\Temporary Internet Files\Content.IE5\H7F7Q5K9\MP9004434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45281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Professional Résumé Creation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Proofread to have </a:t>
            </a:r>
            <a:r>
              <a:rPr lang="en-US" b="1" i="1" smtClean="0"/>
              <a:t>no errors</a:t>
            </a:r>
            <a:r>
              <a:rPr lang="en-US" smtClean="0"/>
              <a:t>!</a:t>
            </a:r>
          </a:p>
          <a:p>
            <a:r>
              <a:rPr lang="en-US" smtClean="0"/>
              <a:t>Include whitespace.</a:t>
            </a:r>
          </a:p>
          <a:p>
            <a:pPr lvl="1"/>
            <a:r>
              <a:rPr lang="en-US" smtClean="0"/>
              <a:t>Minimum of 1” margins</a:t>
            </a:r>
          </a:p>
          <a:p>
            <a:r>
              <a:rPr lang="en-US" smtClean="0"/>
              <a:t>Use 12-point font.</a:t>
            </a:r>
          </a:p>
          <a:p>
            <a:r>
              <a:rPr lang="en-US" smtClean="0"/>
              <a:t>Use proper fonts with no colors.</a:t>
            </a:r>
          </a:p>
          <a:p>
            <a:pPr lvl="1"/>
            <a:r>
              <a:rPr lang="en-US" smtClean="0"/>
              <a:t>Times New Roman</a:t>
            </a:r>
          </a:p>
          <a:p>
            <a:pPr lvl="1"/>
            <a:r>
              <a:rPr lang="en-US" smtClean="0"/>
              <a:t>Tahoma</a:t>
            </a:r>
          </a:p>
          <a:p>
            <a:pPr lvl="1"/>
            <a:r>
              <a:rPr lang="en-US" smtClean="0"/>
              <a:t>Century Gothic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6388" name="Picture 7" descr="C:\Documents and Settings\davisv\Local Settings\Temporary Internet Files\Content.IE5\OAMGIN4E\MC9000242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3390900"/>
            <a:ext cx="33115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Résumés continued . . .</a:t>
            </a:r>
            <a:r>
              <a:rPr 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with educational information.</a:t>
            </a:r>
          </a:p>
          <a:p>
            <a:pPr lvl="1"/>
            <a:r>
              <a:rPr lang="en-US" smtClean="0"/>
              <a:t>Be sure to put the name of the university, degree, </a:t>
            </a:r>
          </a:p>
          <a:p>
            <a:pPr lvl="2">
              <a:buFont typeface="Wingdings" pitchFamily="2" charset="2"/>
              <a:buNone/>
            </a:pPr>
            <a:r>
              <a:rPr lang="en-US" sz="2600" smtClean="0"/>
              <a:t>graduation date in </a:t>
            </a:r>
            <a:r>
              <a:rPr lang="en-US" sz="2600" b="1" smtClean="0"/>
              <a:t>bold</a:t>
            </a:r>
            <a:r>
              <a:rPr lang="en-US" sz="2600" smtClean="0"/>
              <a:t> or </a:t>
            </a:r>
            <a:r>
              <a:rPr lang="en-US" sz="2600" i="1" smtClean="0"/>
              <a:t>italics</a:t>
            </a:r>
            <a:r>
              <a:rPr lang="en-US" sz="2600" smtClean="0"/>
              <a:t>.</a:t>
            </a:r>
          </a:p>
          <a:p>
            <a:r>
              <a:rPr lang="en-US" smtClean="0">
                <a:solidFill>
                  <a:srgbClr val="FF0000"/>
                </a:solidFill>
              </a:rPr>
              <a:t>No high school information!</a:t>
            </a:r>
          </a:p>
          <a:p>
            <a:r>
              <a:rPr lang="en-US" smtClean="0"/>
              <a:t>Be sure to include</a:t>
            </a:r>
          </a:p>
          <a:p>
            <a:pPr lvl="1"/>
            <a:r>
              <a:rPr lang="en-US" smtClean="0"/>
              <a:t>Study abroad/internships</a:t>
            </a:r>
          </a:p>
          <a:p>
            <a:pPr lvl="1"/>
            <a:r>
              <a:rPr lang="en-US" smtClean="0"/>
              <a:t>Scholarships</a:t>
            </a:r>
          </a:p>
          <a:p>
            <a:pPr lvl="1"/>
            <a:r>
              <a:rPr lang="en-US" smtClean="0"/>
              <a:t>Outstanding achievements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  <a:p>
            <a:pPr lvl="2">
              <a:buFont typeface="Wingdings" pitchFamily="2" charset="2"/>
              <a:buNone/>
            </a:pPr>
            <a:endParaRPr lang="en-US" sz="2600" smtClean="0"/>
          </a:p>
          <a:p>
            <a:pPr lvl="2">
              <a:buFont typeface="Wingdings" pitchFamily="2" charset="2"/>
              <a:buNone/>
            </a:pPr>
            <a:r>
              <a:rPr lang="en-US" sz="2600" smtClean="0"/>
              <a:t>													</a:t>
            </a:r>
          </a:p>
          <a:p>
            <a:pPr lvl="2">
              <a:buFont typeface="Wingdings" pitchFamily="2" charset="2"/>
              <a:buNone/>
            </a:pPr>
            <a:r>
              <a:rPr lang="en-US" sz="2600" smtClean="0"/>
              <a:t>		</a:t>
            </a:r>
          </a:p>
          <a:p>
            <a:pPr lvl="2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7412" name="Picture 7" descr="University of Wisconsin - Whitewa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57800"/>
            <a:ext cx="381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Résumés continued . . .</a:t>
            </a:r>
            <a:r>
              <a:rPr 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Follow educational information with experience.</a:t>
            </a:r>
          </a:p>
          <a:p>
            <a:pPr lvl="1"/>
            <a:r>
              <a:rPr lang="en-US" smtClean="0"/>
              <a:t>Use functional format to highlight “skill sets.”</a:t>
            </a:r>
          </a:p>
          <a:p>
            <a:pPr lvl="1"/>
            <a:r>
              <a:rPr lang="en-US" smtClean="0"/>
              <a:t>Use action verbs to describe job duties.</a:t>
            </a:r>
          </a:p>
          <a:p>
            <a:r>
              <a:rPr lang="en-US" smtClean="0"/>
              <a:t>Be sure to include</a:t>
            </a:r>
          </a:p>
          <a:p>
            <a:pPr lvl="1"/>
            <a:r>
              <a:rPr lang="en-US" smtClean="0"/>
              <a:t>Internships</a:t>
            </a:r>
          </a:p>
          <a:p>
            <a:pPr lvl="1"/>
            <a:r>
              <a:rPr lang="en-US" smtClean="0"/>
              <a:t>Part-time jobs</a:t>
            </a:r>
          </a:p>
          <a:p>
            <a:pPr lvl="1"/>
            <a:r>
              <a:rPr lang="en-US" smtClean="0"/>
              <a:t>Outstanding achievements</a:t>
            </a:r>
          </a:p>
          <a:p>
            <a:pPr lvl="2">
              <a:buFont typeface="Wingdings" pitchFamily="2" charset="2"/>
              <a:buNone/>
            </a:pPr>
            <a:endParaRPr lang="en-US" sz="2600" smtClean="0"/>
          </a:p>
          <a:p>
            <a:pPr lvl="2">
              <a:buFont typeface="Wingdings" pitchFamily="2" charset="2"/>
              <a:buNone/>
            </a:pPr>
            <a:r>
              <a:rPr lang="en-US" sz="2600" smtClean="0"/>
              <a:t>													</a:t>
            </a:r>
          </a:p>
          <a:p>
            <a:pPr lvl="2">
              <a:buFont typeface="Wingdings" pitchFamily="2" charset="2"/>
              <a:buNone/>
            </a:pPr>
            <a:r>
              <a:rPr lang="en-US" sz="2600" smtClean="0"/>
              <a:t>		</a:t>
            </a:r>
          </a:p>
          <a:p>
            <a:pPr lvl="2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8436" name="Picture 2" descr="C:\Documents and Settings\davisv\Local Settings\Temporary Internet Files\Content.IE5\FVJVYWAR\MP9004483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909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Résumés continued . . .</a:t>
            </a:r>
            <a:r>
              <a:rPr 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Follow work experience with co-curricular or extracurricular activities.</a:t>
            </a:r>
          </a:p>
          <a:p>
            <a:pPr lvl="1"/>
            <a:r>
              <a:rPr lang="en-US" smtClean="0"/>
              <a:t>Co-curricular:  “With” the curriculum</a:t>
            </a:r>
          </a:p>
          <a:p>
            <a:pPr lvl="1"/>
            <a:r>
              <a:rPr lang="en-US" smtClean="0"/>
              <a:t>Extracurricular:  “Outside” curricular requirements</a:t>
            </a:r>
          </a:p>
          <a:p>
            <a:pPr lvl="1"/>
            <a:r>
              <a:rPr lang="en-US" smtClean="0"/>
              <a:t>Use “reverse chronological” order.</a:t>
            </a:r>
          </a:p>
          <a:p>
            <a:pPr lvl="1"/>
            <a:r>
              <a:rPr lang="en-US" smtClean="0"/>
              <a:t>Use action verbs to describe duties.</a:t>
            </a:r>
          </a:p>
          <a:p>
            <a:r>
              <a:rPr lang="en-US" smtClean="0"/>
              <a:t>Be sure to include volunteer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experience.</a:t>
            </a:r>
            <a:endParaRPr lang="en-US" sz="2600" smtClean="0"/>
          </a:p>
          <a:p>
            <a:pPr lvl="2">
              <a:buFont typeface="Wingdings" pitchFamily="2" charset="2"/>
              <a:buNone/>
            </a:pPr>
            <a:r>
              <a:rPr lang="en-US" sz="2600" smtClean="0"/>
              <a:t>													</a:t>
            </a:r>
          </a:p>
          <a:p>
            <a:pPr lvl="2">
              <a:buFont typeface="Wingdings" pitchFamily="2" charset="2"/>
              <a:buNone/>
            </a:pPr>
            <a:r>
              <a:rPr lang="en-US" sz="2600" smtClean="0"/>
              <a:t>		</a:t>
            </a:r>
          </a:p>
          <a:p>
            <a:pPr lvl="2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9460" name="Picture 6" descr="C:\Documents and Settings\davisv\Local Settings\Temporary Internet Files\Content.IE5\VJEIUN7Q\MP9004277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Résumés continued . . .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Revise résumé for each job.</a:t>
            </a:r>
          </a:p>
          <a:p>
            <a:r>
              <a:rPr lang="en-US" smtClean="0"/>
              <a:t>Look for key words in the job description.</a:t>
            </a:r>
          </a:p>
          <a:p>
            <a:r>
              <a:rPr lang="en-US" smtClean="0"/>
              <a:t>Use those words in the résumé.</a:t>
            </a:r>
          </a:p>
          <a:p>
            <a:pPr lvl="1"/>
            <a:r>
              <a:rPr lang="en-US" smtClean="0"/>
              <a:t>E.g., for a management position, use </a:t>
            </a:r>
            <a:r>
              <a:rPr lang="en-US" b="1" i="1" smtClean="0"/>
              <a:t>trained, supervised, managed</a:t>
            </a:r>
          </a:p>
          <a:p>
            <a:r>
              <a:rPr lang="en-US" smtClean="0"/>
              <a:t>Applying for job outside of field: 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Use a “skills” section at the top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of the document.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					</a:t>
            </a:r>
          </a:p>
        </p:txBody>
      </p:sp>
      <p:pic>
        <p:nvPicPr>
          <p:cNvPr id="20484" name="Picture 2" descr="C:\Documents and Settings\davisv\Local Settings\Temporary Internet Files\Content.IE5\FVJVYWAR\MC9000786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19513"/>
            <a:ext cx="20859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Résumés continued . . .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not use the words “responsible for.”</a:t>
            </a:r>
          </a:p>
          <a:p>
            <a:r>
              <a:rPr lang="en-US" smtClean="0"/>
              <a:t>Convert job duties to “accomplishments.”</a:t>
            </a:r>
          </a:p>
          <a:p>
            <a:pPr lvl="1"/>
            <a:r>
              <a:rPr lang="en-US" smtClean="0"/>
              <a:t>Managed the annual filing of approximately 50 critical forms, insuring that the company achieved 100% compliance for 5 consecutive years.</a:t>
            </a:r>
          </a:p>
        </p:txBody>
      </p:sp>
      <p:pic>
        <p:nvPicPr>
          <p:cNvPr id="21508" name="Picture 2" descr="C:\Documents and Settings\davisv\Local Settings\Temporary Internet Files\Content.IE5\VJEIUN7Q\MP9004421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Start at the Beginning . . . 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good handshake is worth a thousand words.</a:t>
            </a:r>
          </a:p>
          <a:p>
            <a:pPr lvl="1"/>
            <a:r>
              <a:rPr lang="en-US" smtClean="0"/>
              <a:t>Make a good first impression</a:t>
            </a:r>
          </a:p>
          <a:p>
            <a:pPr lvl="2"/>
            <a:r>
              <a:rPr lang="en-US" smtClean="0"/>
              <a:t>Three – five seconds</a:t>
            </a:r>
          </a:p>
          <a:p>
            <a:pPr lvl="1"/>
            <a:r>
              <a:rPr lang="en-US" smtClean="0"/>
              <a:t>No wimpy handshakes!</a:t>
            </a:r>
          </a:p>
          <a:p>
            <a:pPr lvl="1"/>
            <a:r>
              <a:rPr lang="en-US" smtClean="0"/>
              <a:t>Remember people’s names.</a:t>
            </a:r>
          </a:p>
          <a:p>
            <a:pPr lvl="1"/>
            <a:r>
              <a:rPr lang="en-US" smtClean="0"/>
              <a:t>Know your audience!</a:t>
            </a:r>
          </a:p>
          <a:p>
            <a:pPr lvl="1"/>
            <a:endParaRPr lang="en-US" smtClean="0"/>
          </a:p>
        </p:txBody>
      </p:sp>
      <p:pic>
        <p:nvPicPr>
          <p:cNvPr id="4100" name="Picture 2" descr="C:\Documents and Settings\davisv\My Documents\My Pictures\Microsoft Clip Organizer\00321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Professional Résumé Creation II</a:t>
            </a:r>
            <a:endParaRPr lang="en-US" smtClean="0"/>
          </a:p>
        </p:txBody>
      </p:sp>
      <p:pic>
        <p:nvPicPr>
          <p:cNvPr id="2253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219200"/>
            <a:ext cx="5986463" cy="3741738"/>
          </a:xfrm>
          <a:noFill/>
        </p:spPr>
      </p:pic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2514600" y="54102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 action="ppaction://hlinkfile"/>
              </a:rPr>
              <a:t>Final Project Handouts\Micah's Teaching resume.doc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Job Interview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Knockem’ Dead:  The Ultimate Job Search Guide 2010</a:t>
            </a:r>
          </a:p>
          <a:p>
            <a:pPr lvl="2"/>
            <a:r>
              <a:rPr lang="en-US" smtClean="0"/>
              <a:t>Martin Yate</a:t>
            </a:r>
          </a:p>
          <a:p>
            <a:pPr lvl="1"/>
            <a:r>
              <a:rPr lang="en-US" smtClean="0"/>
              <a:t>Practice!  Prepare!</a:t>
            </a:r>
          </a:p>
          <a:p>
            <a:pPr lvl="1"/>
            <a:r>
              <a:rPr lang="en-US" smtClean="0"/>
              <a:t>Learn to turn negatives into positives.</a:t>
            </a:r>
          </a:p>
          <a:p>
            <a:pPr lvl="1"/>
            <a:r>
              <a:rPr lang="en-US" smtClean="0"/>
              <a:t>Say what interviewers need to hear.</a:t>
            </a:r>
          </a:p>
          <a:p>
            <a:pPr lvl="1"/>
            <a:r>
              <a:rPr lang="en-US" smtClean="0"/>
              <a:t>Professionalism is the key.</a:t>
            </a:r>
          </a:p>
          <a:p>
            <a:r>
              <a:rPr lang="en-US" smtClean="0"/>
              <a:t>Print résumé on 100% cotton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paper.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3556" name="Picture 5" descr="C:\Documents and Settings\davisv\Local Settings\Temporary Internet Files\Content.IE5\8JQCJAFO\MC9001560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3905250"/>
            <a:ext cx="21558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Job Interview Tips Continued . . .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Look the part.</a:t>
            </a:r>
          </a:p>
          <a:p>
            <a:r>
              <a:rPr lang="en-US" smtClean="0"/>
              <a:t>Prepare to answer tough questions.</a:t>
            </a:r>
          </a:p>
          <a:p>
            <a:r>
              <a:rPr lang="en-US" smtClean="0"/>
              <a:t>Research the company (and competitors).</a:t>
            </a:r>
          </a:p>
          <a:p>
            <a:r>
              <a:rPr lang="en-US" smtClean="0"/>
              <a:t>Explain work gaps. </a:t>
            </a:r>
          </a:p>
          <a:p>
            <a:pPr lvl="1"/>
            <a:r>
              <a:rPr lang="en-US" smtClean="0"/>
              <a:t>Fill gaps with educational or volunteer experience.</a:t>
            </a:r>
          </a:p>
          <a:p>
            <a:r>
              <a:rPr lang="en-US" smtClean="0"/>
              <a:t>Smile and be friendly and open.</a:t>
            </a:r>
          </a:p>
          <a:p>
            <a:r>
              <a:rPr lang="en-US" smtClean="0"/>
              <a:t>Follow-up with a handshake, a verbal “thank you,” and a written thank-you note (24 hours).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Job Interview Tips Continued . . .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</a:t>
            </a:r>
          </a:p>
          <a:p>
            <a:r>
              <a:rPr lang="en-US" smtClean="0"/>
              <a:t>Have a positive online presence.</a:t>
            </a:r>
          </a:p>
          <a:p>
            <a:r>
              <a:rPr lang="en-US" smtClean="0"/>
              <a:t>Be proactive</a:t>
            </a:r>
          </a:p>
          <a:p>
            <a:pPr lvl="1"/>
            <a:r>
              <a:rPr lang="en-US" smtClean="0"/>
              <a:t>Jobs will not find you; you have to find the job(s).</a:t>
            </a:r>
          </a:p>
          <a:p>
            <a:endParaRPr lang="en-US" smtClean="0"/>
          </a:p>
        </p:txBody>
      </p:sp>
      <p:pic>
        <p:nvPicPr>
          <p:cNvPr id="25604" name="Picture 2" descr="C:\Documents and Settings\davisv\My Documents\My Pictures\Microsoft Clip Organizer\00439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>
                <a:solidFill>
                  <a:schemeClr val="tx1"/>
                </a:solidFill>
              </a:rPr>
              <a:t>Professional Image Is More Than Attire and Documents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Watch your </a:t>
            </a:r>
            <a:r>
              <a:rPr lang="en-US" b="1" i="1" smtClean="0"/>
              <a:t>attitude</a:t>
            </a:r>
            <a:r>
              <a:rPr lang="en-US" smtClean="0"/>
              <a:t>; you signed a contract.</a:t>
            </a:r>
          </a:p>
          <a:p>
            <a:pPr eaLnBrk="1" hangingPunct="1"/>
            <a:r>
              <a:rPr lang="en-US" smtClean="0"/>
              <a:t>Treat </a:t>
            </a:r>
            <a:r>
              <a:rPr lang="en-US" b="1" i="1" smtClean="0"/>
              <a:t>all</a:t>
            </a:r>
            <a:r>
              <a:rPr lang="en-US" smtClean="0"/>
              <a:t> people (including the waiter/waitress) well</a:t>
            </a:r>
            <a:r>
              <a:rPr lang="en-US" smtClean="0">
                <a:cs typeface="Arial" charset="0"/>
              </a:rPr>
              <a:t>—</a:t>
            </a:r>
            <a:r>
              <a:rPr lang="en-US" smtClean="0"/>
              <a:t>etiquette counts!</a:t>
            </a:r>
          </a:p>
          <a:p>
            <a:pPr eaLnBrk="1" hangingPunct="1"/>
            <a:r>
              <a:rPr lang="en-US" smtClean="0"/>
              <a:t>Use appropriate </a:t>
            </a:r>
            <a:r>
              <a:rPr lang="en-US" b="1" i="1" smtClean="0"/>
              <a:t>grammar</a:t>
            </a:r>
            <a:r>
              <a:rPr lang="en-US" smtClean="0"/>
              <a:t> and pronounce words clearly.</a:t>
            </a:r>
          </a:p>
          <a:p>
            <a:pPr eaLnBrk="1" hangingPunct="1"/>
            <a:r>
              <a:rPr lang="en-US" smtClean="0"/>
              <a:t>Use the words “please” and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“thank you.”</a:t>
            </a:r>
          </a:p>
        </p:txBody>
      </p:sp>
      <p:pic>
        <p:nvPicPr>
          <p:cNvPr id="26628" name="Picture 5" descr="C:\Documents and Settings\davisv\Local Settings\Temporary Internet Files\Content.IE5\0JFMH2CR\MP90044218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Professional Image “Must Haves”</a:t>
            </a:r>
          </a:p>
        </p:txBody>
      </p:sp>
      <p:pic>
        <p:nvPicPr>
          <p:cNvPr id="27651" name="Picture 4" descr="j04023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91477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j04315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1897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j0422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Documents and Settings\davisv\Local Settings\Temporary Internet Files\Content.IE5\GC7J3QAU\MP90028960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18288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C:\Documents and Settings\davisv\Local Settings\Temporary Internet Files\Content.IE5\8JQCJAFO\MP900433107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20335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C:\Documents and Settings\davisv\Local Settings\Temporary Internet Files\Content.IE5\GC7J3QAU\MP90038669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90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C:\Documents and Settings\davisv\Local Settings\Temporary Internet Files\Content.IE5\JTTWQ5IH\MP900384705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20812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“</a:t>
            </a:r>
            <a:r>
              <a:rPr lang="en-US" b="1" i="1" smtClean="0">
                <a:solidFill>
                  <a:schemeClr val="tx1"/>
                </a:solidFill>
              </a:rPr>
              <a:t>Conservative</a:t>
            </a:r>
            <a:r>
              <a:rPr lang="en-US" smtClean="0">
                <a:solidFill>
                  <a:schemeClr val="tx1"/>
                </a:solidFill>
              </a:rPr>
              <a:t>” </a:t>
            </a:r>
            <a:r>
              <a:rPr lang="en-US" b="1" smtClean="0">
                <a:solidFill>
                  <a:schemeClr val="tx1"/>
                </a:solidFill>
              </a:rPr>
              <a:t>Is the Key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states that company dress is moving back to “conservative” business attire and away from </a:t>
            </a:r>
            <a:r>
              <a:rPr lang="en-US" i="1" smtClean="0"/>
              <a:t>business</a:t>
            </a:r>
            <a:r>
              <a:rPr lang="en-US" smtClean="0"/>
              <a:t> </a:t>
            </a:r>
            <a:r>
              <a:rPr lang="en-US" i="1" smtClean="0"/>
              <a:t>casual</a:t>
            </a:r>
            <a:r>
              <a:rPr lang="en-US" smtClean="0"/>
              <a:t> “</a:t>
            </a:r>
            <a:r>
              <a:rPr lang="en-US" b="1" i="1" smtClean="0"/>
              <a:t>confusion</a:t>
            </a:r>
            <a:r>
              <a:rPr lang="en-US" smtClean="0"/>
              <a:t>.”</a:t>
            </a:r>
          </a:p>
          <a:p>
            <a:pPr eaLnBrk="1" hangingPunct="1"/>
            <a:r>
              <a:rPr lang="en-US" smtClean="0"/>
              <a:t>Company executives want to envision you as one of “them.”</a:t>
            </a:r>
          </a:p>
          <a:p>
            <a:pPr eaLnBrk="1" hangingPunct="1"/>
            <a:r>
              <a:rPr lang="en-US" smtClean="0"/>
              <a:t>Theme:   what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i="1" smtClean="0"/>
              <a:t>you</a:t>
            </a:r>
            <a:r>
              <a:rPr lang="en-US" smtClean="0"/>
              <a:t> can do for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a company . . . .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</p:txBody>
      </p:sp>
      <p:sp>
        <p:nvSpPr>
          <p:cNvPr id="5124" name="Freeform 25"/>
          <p:cNvSpPr>
            <a:spLocks/>
          </p:cNvSpPr>
          <p:nvPr/>
        </p:nvSpPr>
        <p:spPr bwMode="auto">
          <a:xfrm>
            <a:off x="3122613" y="5226050"/>
            <a:ext cx="71437" cy="120650"/>
          </a:xfrm>
          <a:custGeom>
            <a:avLst/>
            <a:gdLst>
              <a:gd name="T0" fmla="*/ 2147483647 w 90"/>
              <a:gd name="T1" fmla="*/ 2147483647 h 153"/>
              <a:gd name="T2" fmla="*/ 2147483647 w 90"/>
              <a:gd name="T3" fmla="*/ 2147483647 h 153"/>
              <a:gd name="T4" fmla="*/ 2147483647 w 90"/>
              <a:gd name="T5" fmla="*/ 0 h 153"/>
              <a:gd name="T6" fmla="*/ 2147483647 w 90"/>
              <a:gd name="T7" fmla="*/ 2147483647 h 153"/>
              <a:gd name="T8" fmla="*/ 2147483647 w 90"/>
              <a:gd name="T9" fmla="*/ 2147483647 h 153"/>
              <a:gd name="T10" fmla="*/ 2147483647 w 90"/>
              <a:gd name="T11" fmla="*/ 2147483647 h 153"/>
              <a:gd name="T12" fmla="*/ 2147483647 w 90"/>
              <a:gd name="T13" fmla="*/ 2147483647 h 153"/>
              <a:gd name="T14" fmla="*/ 2147483647 w 90"/>
              <a:gd name="T15" fmla="*/ 2147483647 h 153"/>
              <a:gd name="T16" fmla="*/ 2147483647 w 90"/>
              <a:gd name="T17" fmla="*/ 2147483647 h 153"/>
              <a:gd name="T18" fmla="*/ 2147483647 w 90"/>
              <a:gd name="T19" fmla="*/ 2147483647 h 153"/>
              <a:gd name="T20" fmla="*/ 0 w 90"/>
              <a:gd name="T21" fmla="*/ 2147483647 h 153"/>
              <a:gd name="T22" fmla="*/ 2147483647 w 90"/>
              <a:gd name="T23" fmla="*/ 2147483647 h 153"/>
              <a:gd name="T24" fmla="*/ 2147483647 w 90"/>
              <a:gd name="T25" fmla="*/ 2147483647 h 153"/>
              <a:gd name="T26" fmla="*/ 2147483647 w 90"/>
              <a:gd name="T27" fmla="*/ 2147483647 h 153"/>
              <a:gd name="T28" fmla="*/ 2147483647 w 90"/>
              <a:gd name="T29" fmla="*/ 2147483647 h 153"/>
              <a:gd name="T30" fmla="*/ 2147483647 w 90"/>
              <a:gd name="T31" fmla="*/ 2147483647 h 153"/>
              <a:gd name="T32" fmla="*/ 2147483647 w 90"/>
              <a:gd name="T33" fmla="*/ 2147483647 h 153"/>
              <a:gd name="T34" fmla="*/ 2147483647 w 90"/>
              <a:gd name="T35" fmla="*/ 2147483647 h 153"/>
              <a:gd name="T36" fmla="*/ 2147483647 w 90"/>
              <a:gd name="T37" fmla="*/ 2147483647 h 153"/>
              <a:gd name="T38" fmla="*/ 2147483647 w 90"/>
              <a:gd name="T39" fmla="*/ 2147483647 h 153"/>
              <a:gd name="T40" fmla="*/ 2147483647 w 90"/>
              <a:gd name="T41" fmla="*/ 2147483647 h 153"/>
              <a:gd name="T42" fmla="*/ 2147483647 w 90"/>
              <a:gd name="T43" fmla="*/ 2147483647 h 153"/>
              <a:gd name="T44" fmla="*/ 2147483647 w 90"/>
              <a:gd name="T45" fmla="*/ 2147483647 h 15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0"/>
              <a:gd name="T70" fmla="*/ 0 h 153"/>
              <a:gd name="T71" fmla="*/ 90 w 90"/>
              <a:gd name="T72" fmla="*/ 153 h 15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0" h="153">
                <a:moveTo>
                  <a:pt x="55" y="3"/>
                </a:moveTo>
                <a:lnTo>
                  <a:pt x="54" y="1"/>
                </a:lnTo>
                <a:lnTo>
                  <a:pt x="49" y="0"/>
                </a:lnTo>
                <a:lnTo>
                  <a:pt x="41" y="1"/>
                </a:lnTo>
                <a:lnTo>
                  <a:pt x="32" y="6"/>
                </a:lnTo>
                <a:lnTo>
                  <a:pt x="26" y="11"/>
                </a:lnTo>
                <a:lnTo>
                  <a:pt x="19" y="16"/>
                </a:lnTo>
                <a:lnTo>
                  <a:pt x="12" y="26"/>
                </a:lnTo>
                <a:lnTo>
                  <a:pt x="7" y="36"/>
                </a:lnTo>
                <a:lnTo>
                  <a:pt x="2" y="49"/>
                </a:lnTo>
                <a:lnTo>
                  <a:pt x="0" y="65"/>
                </a:lnTo>
                <a:lnTo>
                  <a:pt x="2" y="84"/>
                </a:lnTo>
                <a:lnTo>
                  <a:pt x="8" y="107"/>
                </a:lnTo>
                <a:lnTo>
                  <a:pt x="14" y="119"/>
                </a:lnTo>
                <a:lnTo>
                  <a:pt x="20" y="128"/>
                </a:lnTo>
                <a:lnTo>
                  <a:pt x="30" y="136"/>
                </a:lnTo>
                <a:lnTo>
                  <a:pt x="39" y="142"/>
                </a:lnTo>
                <a:lnTo>
                  <a:pt x="48" y="148"/>
                </a:lnTo>
                <a:lnTo>
                  <a:pt x="55" y="151"/>
                </a:lnTo>
                <a:lnTo>
                  <a:pt x="60" y="152"/>
                </a:lnTo>
                <a:lnTo>
                  <a:pt x="62" y="153"/>
                </a:lnTo>
                <a:lnTo>
                  <a:pt x="90" y="147"/>
                </a:lnTo>
                <a:lnTo>
                  <a:pt x="55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Freeform 28"/>
          <p:cNvSpPr>
            <a:spLocks/>
          </p:cNvSpPr>
          <p:nvPr/>
        </p:nvSpPr>
        <p:spPr bwMode="auto">
          <a:xfrm>
            <a:off x="3360738" y="4630738"/>
            <a:ext cx="254000" cy="384175"/>
          </a:xfrm>
          <a:custGeom>
            <a:avLst/>
            <a:gdLst>
              <a:gd name="T0" fmla="*/ 2147483647 w 322"/>
              <a:gd name="T1" fmla="*/ 2147483647 h 482"/>
              <a:gd name="T2" fmla="*/ 2147483647 w 322"/>
              <a:gd name="T3" fmla="*/ 2147483647 h 482"/>
              <a:gd name="T4" fmla="*/ 2147483647 w 322"/>
              <a:gd name="T5" fmla="*/ 2147483647 h 482"/>
              <a:gd name="T6" fmla="*/ 2147483647 w 322"/>
              <a:gd name="T7" fmla="*/ 2147483647 h 482"/>
              <a:gd name="T8" fmla="*/ 2147483647 w 322"/>
              <a:gd name="T9" fmla="*/ 2147483647 h 482"/>
              <a:gd name="T10" fmla="*/ 2147483647 w 322"/>
              <a:gd name="T11" fmla="*/ 2147483647 h 482"/>
              <a:gd name="T12" fmla="*/ 2147483647 w 322"/>
              <a:gd name="T13" fmla="*/ 2147483647 h 482"/>
              <a:gd name="T14" fmla="*/ 2147483647 w 322"/>
              <a:gd name="T15" fmla="*/ 2147483647 h 482"/>
              <a:gd name="T16" fmla="*/ 2147483647 w 322"/>
              <a:gd name="T17" fmla="*/ 2147483647 h 482"/>
              <a:gd name="T18" fmla="*/ 2147483647 w 322"/>
              <a:gd name="T19" fmla="*/ 2147483647 h 482"/>
              <a:gd name="T20" fmla="*/ 2147483647 w 322"/>
              <a:gd name="T21" fmla="*/ 2147483647 h 482"/>
              <a:gd name="T22" fmla="*/ 2147483647 w 322"/>
              <a:gd name="T23" fmla="*/ 2147483647 h 482"/>
              <a:gd name="T24" fmla="*/ 2147483647 w 322"/>
              <a:gd name="T25" fmla="*/ 2147483647 h 482"/>
              <a:gd name="T26" fmla="*/ 2147483647 w 322"/>
              <a:gd name="T27" fmla="*/ 2147483647 h 482"/>
              <a:gd name="T28" fmla="*/ 2147483647 w 322"/>
              <a:gd name="T29" fmla="*/ 2147483647 h 482"/>
              <a:gd name="T30" fmla="*/ 2147483647 w 322"/>
              <a:gd name="T31" fmla="*/ 2147483647 h 482"/>
              <a:gd name="T32" fmla="*/ 2147483647 w 322"/>
              <a:gd name="T33" fmla="*/ 2147483647 h 482"/>
              <a:gd name="T34" fmla="*/ 2147483647 w 322"/>
              <a:gd name="T35" fmla="*/ 2147483647 h 482"/>
              <a:gd name="T36" fmla="*/ 2147483647 w 322"/>
              <a:gd name="T37" fmla="*/ 2147483647 h 482"/>
              <a:gd name="T38" fmla="*/ 2147483647 w 322"/>
              <a:gd name="T39" fmla="*/ 2147483647 h 482"/>
              <a:gd name="T40" fmla="*/ 2147483647 w 322"/>
              <a:gd name="T41" fmla="*/ 2147483647 h 482"/>
              <a:gd name="T42" fmla="*/ 2147483647 w 322"/>
              <a:gd name="T43" fmla="*/ 2147483647 h 482"/>
              <a:gd name="T44" fmla="*/ 2147483647 w 322"/>
              <a:gd name="T45" fmla="*/ 2147483647 h 482"/>
              <a:gd name="T46" fmla="*/ 2147483647 w 322"/>
              <a:gd name="T47" fmla="*/ 2147483647 h 482"/>
              <a:gd name="T48" fmla="*/ 2147483647 w 322"/>
              <a:gd name="T49" fmla="*/ 2147483647 h 482"/>
              <a:gd name="T50" fmla="*/ 2147483647 w 322"/>
              <a:gd name="T51" fmla="*/ 2147483647 h 482"/>
              <a:gd name="T52" fmla="*/ 2147483647 w 322"/>
              <a:gd name="T53" fmla="*/ 2147483647 h 482"/>
              <a:gd name="T54" fmla="*/ 2147483647 w 322"/>
              <a:gd name="T55" fmla="*/ 2147483647 h 482"/>
              <a:gd name="T56" fmla="*/ 2147483647 w 322"/>
              <a:gd name="T57" fmla="*/ 2147483647 h 482"/>
              <a:gd name="T58" fmla="*/ 2147483647 w 322"/>
              <a:gd name="T59" fmla="*/ 2147483647 h 482"/>
              <a:gd name="T60" fmla="*/ 2147483647 w 322"/>
              <a:gd name="T61" fmla="*/ 2147483647 h 482"/>
              <a:gd name="T62" fmla="*/ 2147483647 w 322"/>
              <a:gd name="T63" fmla="*/ 0 h 482"/>
              <a:gd name="T64" fmla="*/ 2147483647 w 322"/>
              <a:gd name="T65" fmla="*/ 2147483647 h 482"/>
              <a:gd name="T66" fmla="*/ 2147483647 w 322"/>
              <a:gd name="T67" fmla="*/ 2147483647 h 482"/>
              <a:gd name="T68" fmla="*/ 2147483647 w 322"/>
              <a:gd name="T69" fmla="*/ 2147483647 h 482"/>
              <a:gd name="T70" fmla="*/ 2147483647 w 322"/>
              <a:gd name="T71" fmla="*/ 2147483647 h 482"/>
              <a:gd name="T72" fmla="*/ 2147483647 w 322"/>
              <a:gd name="T73" fmla="*/ 2147483647 h 482"/>
              <a:gd name="T74" fmla="*/ 2147483647 w 322"/>
              <a:gd name="T75" fmla="*/ 2147483647 h 482"/>
              <a:gd name="T76" fmla="*/ 2147483647 w 322"/>
              <a:gd name="T77" fmla="*/ 2147483647 h 482"/>
              <a:gd name="T78" fmla="*/ 2147483647 w 322"/>
              <a:gd name="T79" fmla="*/ 2147483647 h 482"/>
              <a:gd name="T80" fmla="*/ 2147483647 w 322"/>
              <a:gd name="T81" fmla="*/ 2147483647 h 482"/>
              <a:gd name="T82" fmla="*/ 2147483647 w 322"/>
              <a:gd name="T83" fmla="*/ 2147483647 h 482"/>
              <a:gd name="T84" fmla="*/ 2147483647 w 322"/>
              <a:gd name="T85" fmla="*/ 2147483647 h 482"/>
              <a:gd name="T86" fmla="*/ 2147483647 w 322"/>
              <a:gd name="T87" fmla="*/ 2147483647 h 482"/>
              <a:gd name="T88" fmla="*/ 2147483647 w 322"/>
              <a:gd name="T89" fmla="*/ 2147483647 h 482"/>
              <a:gd name="T90" fmla="*/ 2147483647 w 322"/>
              <a:gd name="T91" fmla="*/ 2147483647 h 482"/>
              <a:gd name="T92" fmla="*/ 2147483647 w 322"/>
              <a:gd name="T93" fmla="*/ 2147483647 h 482"/>
              <a:gd name="T94" fmla="*/ 2147483647 w 322"/>
              <a:gd name="T95" fmla="*/ 2147483647 h 482"/>
              <a:gd name="T96" fmla="*/ 2147483647 w 322"/>
              <a:gd name="T97" fmla="*/ 2147483647 h 482"/>
              <a:gd name="T98" fmla="*/ 2147483647 w 322"/>
              <a:gd name="T99" fmla="*/ 2147483647 h 482"/>
              <a:gd name="T100" fmla="*/ 2147483647 w 322"/>
              <a:gd name="T101" fmla="*/ 2147483647 h 482"/>
              <a:gd name="T102" fmla="*/ 2147483647 w 322"/>
              <a:gd name="T103" fmla="*/ 2147483647 h 482"/>
              <a:gd name="T104" fmla="*/ 2147483647 w 322"/>
              <a:gd name="T105" fmla="*/ 2147483647 h 482"/>
              <a:gd name="T106" fmla="*/ 2147483647 w 322"/>
              <a:gd name="T107" fmla="*/ 2147483647 h 4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2"/>
              <a:gd name="T163" fmla="*/ 0 h 482"/>
              <a:gd name="T164" fmla="*/ 322 w 322"/>
              <a:gd name="T165" fmla="*/ 482 h 48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2" h="482">
                <a:moveTo>
                  <a:pt x="94" y="169"/>
                </a:moveTo>
                <a:lnTo>
                  <a:pt x="92" y="169"/>
                </a:lnTo>
                <a:lnTo>
                  <a:pt x="89" y="169"/>
                </a:lnTo>
                <a:lnTo>
                  <a:pt x="84" y="168"/>
                </a:lnTo>
                <a:lnTo>
                  <a:pt x="79" y="168"/>
                </a:lnTo>
                <a:lnTo>
                  <a:pt x="73" y="169"/>
                </a:lnTo>
                <a:lnTo>
                  <a:pt x="66" y="170"/>
                </a:lnTo>
                <a:lnTo>
                  <a:pt x="61" y="171"/>
                </a:lnTo>
                <a:lnTo>
                  <a:pt x="57" y="175"/>
                </a:lnTo>
                <a:lnTo>
                  <a:pt x="53" y="181"/>
                </a:lnTo>
                <a:lnTo>
                  <a:pt x="47" y="189"/>
                </a:lnTo>
                <a:lnTo>
                  <a:pt x="42" y="198"/>
                </a:lnTo>
                <a:lnTo>
                  <a:pt x="36" y="208"/>
                </a:lnTo>
                <a:lnTo>
                  <a:pt x="31" y="219"/>
                </a:lnTo>
                <a:lnTo>
                  <a:pt x="27" y="228"/>
                </a:lnTo>
                <a:lnTo>
                  <a:pt x="23" y="234"/>
                </a:lnTo>
                <a:lnTo>
                  <a:pt x="22" y="236"/>
                </a:lnTo>
                <a:lnTo>
                  <a:pt x="8" y="254"/>
                </a:lnTo>
                <a:lnTo>
                  <a:pt x="0" y="292"/>
                </a:lnTo>
                <a:lnTo>
                  <a:pt x="30" y="288"/>
                </a:lnTo>
                <a:lnTo>
                  <a:pt x="30" y="289"/>
                </a:lnTo>
                <a:lnTo>
                  <a:pt x="28" y="296"/>
                </a:lnTo>
                <a:lnTo>
                  <a:pt x="24" y="312"/>
                </a:lnTo>
                <a:lnTo>
                  <a:pt x="20" y="342"/>
                </a:lnTo>
                <a:lnTo>
                  <a:pt x="14" y="382"/>
                </a:lnTo>
                <a:lnTo>
                  <a:pt x="11" y="421"/>
                </a:lnTo>
                <a:lnTo>
                  <a:pt x="9" y="452"/>
                </a:lnTo>
                <a:lnTo>
                  <a:pt x="8" y="464"/>
                </a:lnTo>
                <a:lnTo>
                  <a:pt x="12" y="482"/>
                </a:lnTo>
                <a:lnTo>
                  <a:pt x="16" y="477"/>
                </a:lnTo>
                <a:lnTo>
                  <a:pt x="30" y="459"/>
                </a:lnTo>
                <a:lnTo>
                  <a:pt x="50" y="435"/>
                </a:lnTo>
                <a:lnTo>
                  <a:pt x="73" y="407"/>
                </a:lnTo>
                <a:lnTo>
                  <a:pt x="96" y="379"/>
                </a:lnTo>
                <a:lnTo>
                  <a:pt x="116" y="352"/>
                </a:lnTo>
                <a:lnTo>
                  <a:pt x="132" y="330"/>
                </a:lnTo>
                <a:lnTo>
                  <a:pt x="139" y="318"/>
                </a:lnTo>
                <a:lnTo>
                  <a:pt x="143" y="308"/>
                </a:lnTo>
                <a:lnTo>
                  <a:pt x="150" y="297"/>
                </a:lnTo>
                <a:lnTo>
                  <a:pt x="158" y="282"/>
                </a:lnTo>
                <a:lnTo>
                  <a:pt x="169" y="265"/>
                </a:lnTo>
                <a:lnTo>
                  <a:pt x="179" y="246"/>
                </a:lnTo>
                <a:lnTo>
                  <a:pt x="189" y="229"/>
                </a:lnTo>
                <a:lnTo>
                  <a:pt x="198" y="210"/>
                </a:lnTo>
                <a:lnTo>
                  <a:pt x="207" y="194"/>
                </a:lnTo>
                <a:lnTo>
                  <a:pt x="213" y="179"/>
                </a:lnTo>
                <a:lnTo>
                  <a:pt x="219" y="166"/>
                </a:lnTo>
                <a:lnTo>
                  <a:pt x="225" y="153"/>
                </a:lnTo>
                <a:lnTo>
                  <a:pt x="230" y="140"/>
                </a:lnTo>
                <a:lnTo>
                  <a:pt x="234" y="130"/>
                </a:lnTo>
                <a:lnTo>
                  <a:pt x="239" y="121"/>
                </a:lnTo>
                <a:lnTo>
                  <a:pt x="243" y="114"/>
                </a:lnTo>
                <a:lnTo>
                  <a:pt x="247" y="109"/>
                </a:lnTo>
                <a:lnTo>
                  <a:pt x="253" y="105"/>
                </a:lnTo>
                <a:lnTo>
                  <a:pt x="261" y="99"/>
                </a:lnTo>
                <a:lnTo>
                  <a:pt x="271" y="92"/>
                </a:lnTo>
                <a:lnTo>
                  <a:pt x="283" y="84"/>
                </a:lnTo>
                <a:lnTo>
                  <a:pt x="293" y="76"/>
                </a:lnTo>
                <a:lnTo>
                  <a:pt x="305" y="65"/>
                </a:lnTo>
                <a:lnTo>
                  <a:pt x="314" y="55"/>
                </a:lnTo>
                <a:lnTo>
                  <a:pt x="321" y="45"/>
                </a:lnTo>
                <a:lnTo>
                  <a:pt x="322" y="19"/>
                </a:lnTo>
                <a:lnTo>
                  <a:pt x="300" y="0"/>
                </a:lnTo>
                <a:lnTo>
                  <a:pt x="298" y="2"/>
                </a:lnTo>
                <a:lnTo>
                  <a:pt x="295" y="4"/>
                </a:lnTo>
                <a:lnTo>
                  <a:pt x="292" y="8"/>
                </a:lnTo>
                <a:lnTo>
                  <a:pt x="286" y="12"/>
                </a:lnTo>
                <a:lnTo>
                  <a:pt x="280" y="17"/>
                </a:lnTo>
                <a:lnTo>
                  <a:pt x="273" y="23"/>
                </a:lnTo>
                <a:lnTo>
                  <a:pt x="265" y="30"/>
                </a:lnTo>
                <a:lnTo>
                  <a:pt x="257" y="38"/>
                </a:lnTo>
                <a:lnTo>
                  <a:pt x="248" y="46"/>
                </a:lnTo>
                <a:lnTo>
                  <a:pt x="240" y="55"/>
                </a:lnTo>
                <a:lnTo>
                  <a:pt x="231" y="63"/>
                </a:lnTo>
                <a:lnTo>
                  <a:pt x="223" y="72"/>
                </a:lnTo>
                <a:lnTo>
                  <a:pt x="215" y="80"/>
                </a:lnTo>
                <a:lnTo>
                  <a:pt x="208" y="88"/>
                </a:lnTo>
                <a:lnTo>
                  <a:pt x="202" y="94"/>
                </a:lnTo>
                <a:lnTo>
                  <a:pt x="196" y="100"/>
                </a:lnTo>
                <a:lnTo>
                  <a:pt x="189" y="106"/>
                </a:lnTo>
                <a:lnTo>
                  <a:pt x="184" y="113"/>
                </a:lnTo>
                <a:lnTo>
                  <a:pt x="177" y="118"/>
                </a:lnTo>
                <a:lnTo>
                  <a:pt x="170" y="124"/>
                </a:lnTo>
                <a:lnTo>
                  <a:pt x="164" y="131"/>
                </a:lnTo>
                <a:lnTo>
                  <a:pt x="158" y="137"/>
                </a:lnTo>
                <a:lnTo>
                  <a:pt x="154" y="143"/>
                </a:lnTo>
                <a:lnTo>
                  <a:pt x="148" y="155"/>
                </a:lnTo>
                <a:lnTo>
                  <a:pt x="145" y="170"/>
                </a:lnTo>
                <a:lnTo>
                  <a:pt x="144" y="186"/>
                </a:lnTo>
                <a:lnTo>
                  <a:pt x="142" y="199"/>
                </a:lnTo>
                <a:lnTo>
                  <a:pt x="137" y="209"/>
                </a:lnTo>
                <a:lnTo>
                  <a:pt x="128" y="219"/>
                </a:lnTo>
                <a:lnTo>
                  <a:pt x="118" y="229"/>
                </a:lnTo>
                <a:lnTo>
                  <a:pt x="109" y="239"/>
                </a:lnTo>
                <a:lnTo>
                  <a:pt x="102" y="252"/>
                </a:lnTo>
                <a:lnTo>
                  <a:pt x="97" y="266"/>
                </a:lnTo>
                <a:lnTo>
                  <a:pt x="95" y="276"/>
                </a:lnTo>
                <a:lnTo>
                  <a:pt x="94" y="281"/>
                </a:lnTo>
                <a:lnTo>
                  <a:pt x="94" y="275"/>
                </a:lnTo>
                <a:lnTo>
                  <a:pt x="92" y="260"/>
                </a:lnTo>
                <a:lnTo>
                  <a:pt x="94" y="242"/>
                </a:lnTo>
                <a:lnTo>
                  <a:pt x="97" y="224"/>
                </a:lnTo>
                <a:lnTo>
                  <a:pt x="102" y="212"/>
                </a:lnTo>
                <a:lnTo>
                  <a:pt x="104" y="202"/>
                </a:lnTo>
                <a:lnTo>
                  <a:pt x="105" y="197"/>
                </a:lnTo>
                <a:lnTo>
                  <a:pt x="105" y="194"/>
                </a:lnTo>
                <a:lnTo>
                  <a:pt x="94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30" descr="MPj043315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Business Attire for Men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Suits:  two- or three-piece &gt; three-button suits are preferred (light wool content); earth colors</a:t>
            </a:r>
          </a:p>
          <a:p>
            <a:pPr eaLnBrk="1" hangingPunct="1"/>
            <a:r>
              <a:rPr lang="en-US" sz="2600" smtClean="0"/>
              <a:t>Jewelry:  watch, rings (wedding ring and/or class ring), no earrings</a:t>
            </a:r>
          </a:p>
          <a:p>
            <a:pPr eaLnBrk="1" hangingPunct="1"/>
            <a:r>
              <a:rPr lang="en-US" sz="2600" smtClean="0"/>
              <a:t>Conservative is the key . . . .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/>
            <a:endParaRPr lang="en-US" sz="2600" smtClean="0"/>
          </a:p>
        </p:txBody>
      </p:sp>
      <p:pic>
        <p:nvPicPr>
          <p:cNvPr id="6148" name="Picture 7" descr="MPj042302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Business Attire for Business Professionals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The “nos” ---</a:t>
            </a:r>
          </a:p>
          <a:p>
            <a:pPr eaLnBrk="1" hangingPunct="1"/>
            <a:r>
              <a:rPr lang="en-US" smtClean="0"/>
              <a:t>No long hair:  short, clean, well-groomed</a:t>
            </a:r>
          </a:p>
          <a:p>
            <a:pPr eaLnBrk="1" hangingPunct="1"/>
            <a:r>
              <a:rPr lang="en-US" smtClean="0"/>
              <a:t>No facial hair (men)</a:t>
            </a:r>
          </a:p>
          <a:p>
            <a:pPr eaLnBrk="1" hangingPunct="1"/>
            <a:r>
              <a:rPr lang="en-US" smtClean="0"/>
              <a:t>No piercings on face or head</a:t>
            </a:r>
          </a:p>
          <a:p>
            <a:pPr eaLnBrk="1" hangingPunct="1"/>
            <a:r>
              <a:rPr lang="en-US" smtClean="0"/>
              <a:t>No tattoos (court rulings)</a:t>
            </a:r>
          </a:p>
          <a:p>
            <a:pPr eaLnBrk="1" hangingPunct="1"/>
            <a:r>
              <a:rPr lang="en-US" smtClean="0"/>
              <a:t>No long fingernails</a:t>
            </a:r>
          </a:p>
          <a:p>
            <a:pPr eaLnBrk="1" hangingPunct="1"/>
            <a:r>
              <a:rPr lang="en-US" smtClean="0"/>
              <a:t>No overpowering cologne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or perfume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7172" name="Picture 21" descr="MPj04229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4724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2"/>
          <p:cNvSpPr>
            <a:spLocks noChangeArrowheads="1"/>
          </p:cNvSpPr>
          <p:nvPr/>
        </p:nvSpPr>
        <p:spPr bwMode="auto">
          <a:xfrm>
            <a:off x="8229600" y="2895600"/>
            <a:ext cx="2895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Business Casual Dress Defined for Business Professionals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Khakis (starched and pressed)</a:t>
            </a:r>
          </a:p>
          <a:p>
            <a:pPr eaLnBrk="1" hangingPunct="1"/>
            <a:r>
              <a:rPr lang="en-US" smtClean="0"/>
              <a:t>Polo shirt or collared, button-down shirt</a:t>
            </a:r>
          </a:p>
          <a:p>
            <a:pPr eaLnBrk="1" hangingPunct="1"/>
            <a:r>
              <a:rPr lang="en-US" smtClean="0"/>
              <a:t>Sport coat, sweater, blazer</a:t>
            </a:r>
          </a:p>
          <a:p>
            <a:pPr eaLnBrk="1" hangingPunct="1"/>
            <a:r>
              <a:rPr lang="en-US" smtClean="0"/>
              <a:t>No sandals</a:t>
            </a:r>
          </a:p>
          <a:p>
            <a:pPr eaLnBrk="1" hangingPunct="1"/>
            <a:r>
              <a:rPr lang="en-US" smtClean="0"/>
              <a:t>A black blazer will hide 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multitude of sins!</a:t>
            </a:r>
          </a:p>
        </p:txBody>
      </p:sp>
      <p:pic>
        <p:nvPicPr>
          <p:cNvPr id="8196" name="Picture 8" descr="C:\Documents and Settings\davisv\Local Settings\Temp\Temporary Internet Files\Content.IE5\H7F7Q5K9\MP90044317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33675"/>
            <a:ext cx="228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Tips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b="1" smtClean="0">
                <a:solidFill>
                  <a:schemeClr val="tx1"/>
                </a:solidFill>
              </a:rPr>
              <a:t>for Success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/>
            <a:r>
              <a:rPr lang="en-US" smtClean="0"/>
              <a:t>“Overdress” for business occasions.</a:t>
            </a:r>
          </a:p>
          <a:p>
            <a:pPr eaLnBrk="1" hangingPunct="1"/>
            <a:r>
              <a:rPr lang="en-US" smtClean="0"/>
              <a:t>Call someone you know to determine proper attire.</a:t>
            </a:r>
          </a:p>
          <a:p>
            <a:pPr eaLnBrk="1" hangingPunct="1"/>
            <a:r>
              <a:rPr lang="en-US" smtClean="0"/>
              <a:t>Watch your posture!</a:t>
            </a:r>
          </a:p>
          <a:p>
            <a:pPr eaLnBrk="1" hangingPunct="1"/>
            <a:r>
              <a:rPr lang="en-US" smtClean="0"/>
              <a:t>Note:  business casual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is </a:t>
            </a:r>
            <a:r>
              <a:rPr lang="en-US" i="1" smtClean="0"/>
              <a:t>not</a:t>
            </a:r>
            <a:r>
              <a:rPr lang="en-US" smtClean="0"/>
              <a:t> blue jeans,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sweat suits, flip-flops,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or sneakers.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9220" name="Picture 70" descr="BCcasualman">
            <a:hlinkClick r:id="rId3" tooltip="View Full-Siz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55938"/>
            <a:ext cx="41148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Business Attire for Women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Suits:  skirts for interviews; slacks or skirts for everyday wear (light wool content); earth colors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Shirts:  crisp, clean (light colors for interviews), button-down or scoop neck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10244" name="Picture 3" descr="Chaps Pin-Striped Ja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20574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axcess Mandarin Button Ja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600200" y="3962400"/>
            <a:ext cx="2057400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Business Attire for Women—cont’d.</a:t>
            </a:r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Shoes:  leather (no toes showing for interviews!); pumps or sling-backs with skirts; loafers with slacks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Pantyhose </a:t>
            </a:r>
            <a:r>
              <a:rPr lang="en-US" i="1" smtClean="0"/>
              <a:t>must</a:t>
            </a:r>
            <a:r>
              <a:rPr lang="en-US" smtClean="0"/>
              <a:t> be worn with skirts (sorry!)</a:t>
            </a:r>
          </a:p>
          <a:p>
            <a:endParaRPr lang="en-US" smtClean="0"/>
          </a:p>
        </p:txBody>
      </p:sp>
      <p:pic>
        <p:nvPicPr>
          <p:cNvPr id="11268" name="Picture 7" descr="Nine &amp; Co. Tassel Pum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AB Studio Belted Pencil Sk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057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14k Gold Saltwater Akoya Pearl Neck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15240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3886200" y="4495800"/>
            <a:ext cx="16764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6629400" y="4495800"/>
            <a:ext cx="16002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685</TotalTime>
  <Words>942</Words>
  <Application>Microsoft Office PowerPoint</Application>
  <PresentationFormat>On-screen Show (4:3)</PresentationFormat>
  <Paragraphs>168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Garamond</vt:lpstr>
      <vt:lpstr>Wingdings</vt:lpstr>
      <vt:lpstr>Times New Roman</vt:lpstr>
      <vt:lpstr>Edge</vt:lpstr>
      <vt:lpstr>Professional Image</vt:lpstr>
      <vt:lpstr>Start at the Beginning . . . .</vt:lpstr>
      <vt:lpstr>“Conservative” Is the Key</vt:lpstr>
      <vt:lpstr>Business Attire for Men</vt:lpstr>
      <vt:lpstr>Business Attire for Business Professionals </vt:lpstr>
      <vt:lpstr>Business Casual Dress Defined for Business Professionals</vt:lpstr>
      <vt:lpstr>Tips for Success</vt:lpstr>
      <vt:lpstr>Business Attire for Women</vt:lpstr>
      <vt:lpstr>Business Attire for Women—cont’d.</vt:lpstr>
      <vt:lpstr>Business Attire for Women Cont’d . . . </vt:lpstr>
      <vt:lpstr>More Business Attire for Women</vt:lpstr>
      <vt:lpstr>Business Casual Examples</vt:lpstr>
      <vt:lpstr>Professional Résumé Creation</vt:lpstr>
      <vt:lpstr>Professional Résumé Creation</vt:lpstr>
      <vt:lpstr>Résumés continued . . . </vt:lpstr>
      <vt:lpstr>Résumés continued . . . </vt:lpstr>
      <vt:lpstr>Résumés continued . . . </vt:lpstr>
      <vt:lpstr>Résumés continued . . . </vt:lpstr>
      <vt:lpstr>Résumés continued . . . </vt:lpstr>
      <vt:lpstr>Professional Résumé Creation II</vt:lpstr>
      <vt:lpstr>Job Interview Tips</vt:lpstr>
      <vt:lpstr>Job Interview Tips Continued . . .</vt:lpstr>
      <vt:lpstr>Job Interview Tips Continued . . .</vt:lpstr>
      <vt:lpstr>Professional Image Is More Than Attire and Documents</vt:lpstr>
      <vt:lpstr>Professional Image “Must Haves”</vt:lpstr>
    </vt:vector>
  </TitlesOfParts>
  <Company>University of Southern Mississippi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Image</dc:title>
  <dc:creator>Lajuan Davis</dc:creator>
  <cp:lastModifiedBy>Lisa Williams </cp:lastModifiedBy>
  <cp:revision>154</cp:revision>
  <dcterms:created xsi:type="dcterms:W3CDTF">2008-03-13T15:03:25Z</dcterms:created>
  <dcterms:modified xsi:type="dcterms:W3CDTF">2016-03-24T14:59:59Z</dcterms:modified>
</cp:coreProperties>
</file>