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71" autoAdjust="0"/>
  </p:normalViewPr>
  <p:slideViewPr>
    <p:cSldViewPr>
      <p:cViewPr varScale="1">
        <p:scale>
          <a:sx n="56" d="100"/>
          <a:sy n="56" d="100"/>
        </p:scale>
        <p:origin x="180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CF2F6B-623C-42CC-816F-99200865566F}" type="datetimeFigureOut">
              <a:rPr lang="en-US" smtClean="0"/>
              <a:t>4/25/2016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F5CD4-9BD9-42C9-BAA3-DC2569C24089}" type="slidenum">
              <a:rPr lang="en-US" smtClean="0"/>
              <a:t>‹#›</a:t>
            </a:fld>
            <a:endParaRPr lang="en-US"/>
          </a:p>
        </p:txBody>
      </p:sp>
    </p:spTree>
    <p:extLst>
      <p:ext uri="{BB962C8B-B14F-4D97-AF65-F5344CB8AC3E}">
        <p14:creationId xmlns:p14="http://schemas.microsoft.com/office/powerpoint/2010/main" val="472830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will be full of information about resumes and the interview process.</a:t>
            </a:r>
            <a:r>
              <a:rPr lang="en-US" baseline="0" dirty="0" smtClean="0"/>
              <a:t> We will also discuss research about potential or desired employers. </a:t>
            </a:r>
            <a:endParaRPr lang="en-US" dirty="0"/>
          </a:p>
        </p:txBody>
      </p:sp>
      <p:sp>
        <p:nvSpPr>
          <p:cNvPr id="4" name="Slide Number Placeholder 3"/>
          <p:cNvSpPr>
            <a:spLocks noGrp="1"/>
          </p:cNvSpPr>
          <p:nvPr>
            <p:ph type="sldNum" sz="quarter" idx="10"/>
          </p:nvPr>
        </p:nvSpPr>
        <p:spPr/>
        <p:txBody>
          <a:bodyPr/>
          <a:lstStyle/>
          <a:p>
            <a:fld id="{98DF5CD4-9BD9-42C9-BAA3-DC2569C24089}" type="slidenum">
              <a:rPr lang="en-US" smtClean="0"/>
              <a:t>1</a:t>
            </a:fld>
            <a:endParaRPr lang="en-US"/>
          </a:p>
        </p:txBody>
      </p:sp>
    </p:spTree>
    <p:extLst>
      <p:ext uri="{BB962C8B-B14F-4D97-AF65-F5344CB8AC3E}">
        <p14:creationId xmlns:p14="http://schemas.microsoft.com/office/powerpoint/2010/main" val="642830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you think it is important to use different</a:t>
            </a:r>
            <a:r>
              <a:rPr lang="en-US" baseline="0" dirty="0" smtClean="0"/>
              <a:t> search engines and keywords when conducting research? Well, by using various search engines, you may find different search results. It could also result in different types of search results. It is also helpful to use different keywords because it will broaden the search. </a:t>
            </a:r>
          </a:p>
        </p:txBody>
      </p:sp>
      <p:sp>
        <p:nvSpPr>
          <p:cNvPr id="4" name="Slide Number Placeholder 3"/>
          <p:cNvSpPr>
            <a:spLocks noGrp="1"/>
          </p:cNvSpPr>
          <p:nvPr>
            <p:ph type="sldNum" sz="quarter" idx="10"/>
          </p:nvPr>
        </p:nvSpPr>
        <p:spPr/>
        <p:txBody>
          <a:bodyPr/>
          <a:lstStyle/>
          <a:p>
            <a:fld id="{98DF5CD4-9BD9-42C9-BAA3-DC2569C24089}" type="slidenum">
              <a:rPr lang="en-US" smtClean="0"/>
              <a:t>10</a:t>
            </a:fld>
            <a:endParaRPr lang="en-US"/>
          </a:p>
        </p:txBody>
      </p:sp>
    </p:spTree>
    <p:extLst>
      <p:ext uri="{BB962C8B-B14F-4D97-AF65-F5344CB8AC3E}">
        <p14:creationId xmlns:p14="http://schemas.microsoft.com/office/powerpoint/2010/main" val="2873361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important</a:t>
            </a:r>
            <a:r>
              <a:rPr lang="en-US" baseline="0" dirty="0" smtClean="0"/>
              <a:t> part of the research process is to be sure to sift the results and bookmark or save what is important and could be used. The five steps listed will help you sift through the material that you find. When on a page with search results, instead of clicking a result, try holding the Control button and click the link. This will create a new tab page so that you can refer back to the results list. Once you have 3 or 4 tabs open, browse them to see if they are credible. Then bookmark these tabs that you consider credible. Close the tabs and then repeat this process. It may also be helpful to have a word document open and save the URLs to all of the sites that may be useful to you. </a:t>
            </a:r>
            <a:endParaRPr lang="en-US" dirty="0"/>
          </a:p>
        </p:txBody>
      </p:sp>
      <p:sp>
        <p:nvSpPr>
          <p:cNvPr id="4" name="Slide Number Placeholder 3"/>
          <p:cNvSpPr>
            <a:spLocks noGrp="1"/>
          </p:cNvSpPr>
          <p:nvPr>
            <p:ph type="sldNum" sz="quarter" idx="10"/>
          </p:nvPr>
        </p:nvSpPr>
        <p:spPr/>
        <p:txBody>
          <a:bodyPr/>
          <a:lstStyle/>
          <a:p>
            <a:fld id="{98DF5CD4-9BD9-42C9-BAA3-DC2569C24089}" type="slidenum">
              <a:rPr lang="en-US" smtClean="0"/>
              <a:t>11</a:t>
            </a:fld>
            <a:endParaRPr lang="en-US"/>
          </a:p>
        </p:txBody>
      </p:sp>
    </p:spTree>
    <p:extLst>
      <p:ext uri="{BB962C8B-B14F-4D97-AF65-F5344CB8AC3E}">
        <p14:creationId xmlns:p14="http://schemas.microsoft.com/office/powerpoint/2010/main" val="1028232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Deciding which content is valid</a:t>
            </a:r>
            <a:r>
              <a:rPr lang="en-US" baseline="0" dirty="0" smtClean="0"/>
              <a:t> may be a challenging part of the research process. Listed are some tips when trying to decide if a source is valid. First consider the author or source and the date of publication. If you are researching a current event, it may not be smart to use an article that was published five years ago. Second, be suspicious of personal web pages and sites that have an amateur presentation. This includes grammatical errors, unprofessional fonts, and poor formatting. Next, be suspicious of any ranting, overstating, or over positive or negative commentary. This could give a red flag that there may be dishonesty or fraudulent motivations behind the writing. Finally, be suspicious of scientific material or medical pages that have scientific or medical advertising displayed. </a:t>
            </a:r>
            <a:endParaRPr lang="en-US" dirty="0"/>
          </a:p>
        </p:txBody>
      </p:sp>
      <p:sp>
        <p:nvSpPr>
          <p:cNvPr id="4" name="Slide Number Placeholder 3"/>
          <p:cNvSpPr>
            <a:spLocks noGrp="1"/>
          </p:cNvSpPr>
          <p:nvPr>
            <p:ph type="sldNum" sz="quarter" idx="10"/>
          </p:nvPr>
        </p:nvSpPr>
        <p:spPr/>
        <p:txBody>
          <a:bodyPr/>
          <a:lstStyle/>
          <a:p>
            <a:fld id="{98DF5CD4-9BD9-42C9-BAA3-DC2569C24089}" type="slidenum">
              <a:rPr lang="en-US" smtClean="0"/>
              <a:t>12</a:t>
            </a:fld>
            <a:endParaRPr lang="en-US"/>
          </a:p>
        </p:txBody>
      </p:sp>
    </p:spTree>
    <p:extLst>
      <p:ext uri="{BB962C8B-B14F-4D97-AF65-F5344CB8AC3E}">
        <p14:creationId xmlns:p14="http://schemas.microsoft.com/office/powerpoint/2010/main" val="2128574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part</a:t>
            </a:r>
            <a:r>
              <a:rPr lang="en-US" baseline="0" dirty="0" smtClean="0"/>
              <a:t> of the research process is to quote and cite the content that you used. Some research tasks do not require this but many formal tasks will require citations. It is very important to directly quote the author or summarize in your own words when referring to the research that you found. This will avoid any problems dealing with plagiarism. You can cite your materials in either APA or MLA format. Here are two very helpful links!</a:t>
            </a:r>
            <a:endParaRPr lang="en-US" dirty="0"/>
          </a:p>
        </p:txBody>
      </p:sp>
      <p:sp>
        <p:nvSpPr>
          <p:cNvPr id="4" name="Slide Number Placeholder 3"/>
          <p:cNvSpPr>
            <a:spLocks noGrp="1"/>
          </p:cNvSpPr>
          <p:nvPr>
            <p:ph type="sldNum" sz="quarter" idx="10"/>
          </p:nvPr>
        </p:nvSpPr>
        <p:spPr/>
        <p:txBody>
          <a:bodyPr/>
          <a:lstStyle/>
          <a:p>
            <a:fld id="{98DF5CD4-9BD9-42C9-BAA3-DC2569C24089}" type="slidenum">
              <a:rPr lang="en-US" smtClean="0"/>
              <a:t>13</a:t>
            </a:fld>
            <a:endParaRPr lang="en-US"/>
          </a:p>
        </p:txBody>
      </p:sp>
    </p:spTree>
    <p:extLst>
      <p:ext uri="{BB962C8B-B14F-4D97-AF65-F5344CB8AC3E}">
        <p14:creationId xmlns:p14="http://schemas.microsoft.com/office/powerpoint/2010/main" val="187818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you may</a:t>
            </a:r>
            <a:r>
              <a:rPr lang="en-US" baseline="0" dirty="0" smtClean="0"/>
              <a:t> be wondering why people say that resumes are so important. Here are three key reasons to have a professional and well-written resume. 1. A resume is usually the first piece of information that an employer will see about you. This means that a resume can be considered the first impression in a majority of cases. If a resume is not professional, it is likely that the employer may assume that about the person who is applying. 2. A resume demonstrates your level of professionalism. If you were an employer looking to hire new employees, what would you think about a resume that is not professional? Would you assume things about that person? 3. A resume gives you a shot at an interview. If the employer is not satisfied with your resume, he or she may not offer an interview. </a:t>
            </a:r>
            <a:endParaRPr lang="en-US" dirty="0"/>
          </a:p>
        </p:txBody>
      </p:sp>
      <p:sp>
        <p:nvSpPr>
          <p:cNvPr id="4" name="Slide Number Placeholder 3"/>
          <p:cNvSpPr>
            <a:spLocks noGrp="1"/>
          </p:cNvSpPr>
          <p:nvPr>
            <p:ph type="sldNum" sz="quarter" idx="10"/>
          </p:nvPr>
        </p:nvSpPr>
        <p:spPr/>
        <p:txBody>
          <a:bodyPr/>
          <a:lstStyle/>
          <a:p>
            <a:fld id="{98DF5CD4-9BD9-42C9-BAA3-DC2569C24089}" type="slidenum">
              <a:rPr lang="en-US" smtClean="0"/>
              <a:t>2</a:t>
            </a:fld>
            <a:endParaRPr lang="en-US"/>
          </a:p>
        </p:txBody>
      </p:sp>
    </p:spTree>
    <p:extLst>
      <p:ext uri="{BB962C8B-B14F-4D97-AF65-F5344CB8AC3E}">
        <p14:creationId xmlns:p14="http://schemas.microsoft.com/office/powerpoint/2010/main" val="984237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 recall creating your resume? Here is</a:t>
            </a:r>
            <a:r>
              <a:rPr lang="en-US" baseline="0" dirty="0" smtClean="0"/>
              <a:t> a brief review of the parts of the resume. The first and very important part of the resume is the contact information section. This section will feature your full name, address, phone number(s), and email(s). It is essential that the information provided is correct and up to date. The next part of the resume is the objective section. We will be focuses on this section during the activity. It is important to have an education section on your resume. This section should include the schools that you have attended such as high schools, universities, community colleges, and professional and technical schools. This section should also include the location of the school, the date of graduation or the anticipated date, the degree or degrees earned, and the grade point average if it is over a 3.0. The experience section should include work and professional experience, work history, field work, volunteer work, and relevant experience. The honors and activities section should include academic awards and scholarships, membership in campus, national, or international organizations, leadership positions held, university and community service positions, work related awards and honors, and the date of the award or involvement should be included. The final section is the skill section. This section will be explained more later in the presentation. </a:t>
            </a:r>
            <a:endParaRPr lang="en-US" dirty="0"/>
          </a:p>
        </p:txBody>
      </p:sp>
      <p:sp>
        <p:nvSpPr>
          <p:cNvPr id="4" name="Slide Number Placeholder 3"/>
          <p:cNvSpPr>
            <a:spLocks noGrp="1"/>
          </p:cNvSpPr>
          <p:nvPr>
            <p:ph type="sldNum" sz="quarter" idx="10"/>
          </p:nvPr>
        </p:nvSpPr>
        <p:spPr/>
        <p:txBody>
          <a:bodyPr/>
          <a:lstStyle/>
          <a:p>
            <a:fld id="{98DF5CD4-9BD9-42C9-BAA3-DC2569C24089}" type="slidenum">
              <a:rPr lang="en-US" smtClean="0"/>
              <a:t>3</a:t>
            </a:fld>
            <a:endParaRPr lang="en-US"/>
          </a:p>
        </p:txBody>
      </p:sp>
    </p:spTree>
    <p:extLst>
      <p:ext uri="{BB962C8B-B14F-4D97-AF65-F5344CB8AC3E}">
        <p14:creationId xmlns:p14="http://schemas.microsoft.com/office/powerpoint/2010/main" val="167538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objective portion</a:t>
            </a:r>
            <a:r>
              <a:rPr lang="en-US" baseline="0" dirty="0" smtClean="0"/>
              <a:t> of the resume is intended to provide the employer with your overall objective of obtaining a job or whatever the case may be. The question to be asked when creating this section is: what are you trying to accomplish with this resume? An objective on a resume is optional but is encouraged because it can prove to the employers that you are familiar with the job and possibly even the job requirements. The objective section must be customized to match the job that you are applying for. </a:t>
            </a:r>
            <a:endParaRPr lang="en-US" dirty="0"/>
          </a:p>
        </p:txBody>
      </p:sp>
      <p:sp>
        <p:nvSpPr>
          <p:cNvPr id="4" name="Slide Number Placeholder 3"/>
          <p:cNvSpPr>
            <a:spLocks noGrp="1"/>
          </p:cNvSpPr>
          <p:nvPr>
            <p:ph type="sldNum" sz="quarter" idx="10"/>
          </p:nvPr>
        </p:nvSpPr>
        <p:spPr/>
        <p:txBody>
          <a:bodyPr/>
          <a:lstStyle/>
          <a:p>
            <a:fld id="{98DF5CD4-9BD9-42C9-BAA3-DC2569C24089}" type="slidenum">
              <a:rPr lang="en-US" smtClean="0"/>
              <a:t>4</a:t>
            </a:fld>
            <a:endParaRPr lang="en-US"/>
          </a:p>
        </p:txBody>
      </p:sp>
    </p:spTree>
    <p:extLst>
      <p:ext uri="{BB962C8B-B14F-4D97-AF65-F5344CB8AC3E}">
        <p14:creationId xmlns:p14="http://schemas.microsoft.com/office/powerpoint/2010/main" val="16992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how you would benefit the employer, not on how the employer would benefit you. Stay away from resume objectives that state your working preferences, such as "seeking a team-oriented environment that fosters professional development." </a:t>
            </a:r>
            <a:br>
              <a:rPr lang="en-US" dirty="0" smtClean="0"/>
            </a:br>
            <a:r>
              <a:rPr lang="en-US" dirty="0" smtClean="0"/>
              <a:t> </a:t>
            </a:r>
          </a:p>
          <a:p>
            <a:r>
              <a:rPr lang="en-US" dirty="0" smtClean="0"/>
              <a:t>Don't be vague. Steer clear from statements that say nothing substantial about your career goal (e.g., "seeking a challenging position with potential for growth and advancement").</a:t>
            </a:r>
            <a:br>
              <a:rPr lang="en-US" dirty="0" smtClean="0"/>
            </a:br>
            <a:r>
              <a:rPr lang="en-US" dirty="0" smtClean="0"/>
              <a:t> </a:t>
            </a:r>
          </a:p>
          <a:p>
            <a:r>
              <a:rPr lang="en-US" dirty="0" smtClean="0"/>
              <a:t>Keep it concise and targeted. Hiring managers often sort through hundreds to thousands of resumes to fill one job opening. Make it easy on them by keeping your objective short and to the point. The best resume objectives contain a desired job title or target. </a:t>
            </a:r>
            <a:br>
              <a:rPr lang="en-US" dirty="0" smtClean="0"/>
            </a:br>
            <a:r>
              <a:rPr lang="en-US" dirty="0" smtClean="0"/>
              <a:t> </a:t>
            </a:r>
          </a:p>
          <a:p>
            <a:r>
              <a:rPr lang="en-US" dirty="0" smtClean="0"/>
              <a:t>If you have more than one career goal, create a different resume version for each objective. </a:t>
            </a:r>
            <a:endParaRPr lang="en-US" dirty="0"/>
          </a:p>
        </p:txBody>
      </p:sp>
      <p:sp>
        <p:nvSpPr>
          <p:cNvPr id="4" name="Slide Number Placeholder 3"/>
          <p:cNvSpPr>
            <a:spLocks noGrp="1"/>
          </p:cNvSpPr>
          <p:nvPr>
            <p:ph type="sldNum" sz="quarter" idx="10"/>
          </p:nvPr>
        </p:nvSpPr>
        <p:spPr/>
        <p:txBody>
          <a:bodyPr/>
          <a:lstStyle/>
          <a:p>
            <a:fld id="{98DF5CD4-9BD9-42C9-BAA3-DC2569C24089}" type="slidenum">
              <a:rPr lang="en-US" smtClean="0"/>
              <a:t>5</a:t>
            </a:fld>
            <a:endParaRPr lang="en-US"/>
          </a:p>
        </p:txBody>
      </p:sp>
    </p:spTree>
    <p:extLst>
      <p:ext uri="{BB962C8B-B14F-4D97-AF65-F5344CB8AC3E}">
        <p14:creationId xmlns:p14="http://schemas.microsoft.com/office/powerpoint/2010/main" val="563099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create the skills portion of</a:t>
            </a:r>
            <a:r>
              <a:rPr lang="en-US" baseline="0" dirty="0" smtClean="0"/>
              <a:t> your resume, you should begin by creating a list of activities, projects, and specials offices that you have been a part of. Once you have listed these, think of the skills that you gained through these experiences and list all that you can think of. You should then look at the skills you have listed and group those skills into three to five job-related skills categories. These categories that you have created will be used as headings under the skills portion of your resume. Be sure to arrange the headings in order of importance as they relate to the career objective. You can choose to list the skills under the category headings. Be aware when listing your skills so that this portion is not too large and take up too much room on the resume. </a:t>
            </a:r>
            <a:endParaRPr lang="en-US" dirty="0"/>
          </a:p>
        </p:txBody>
      </p:sp>
      <p:sp>
        <p:nvSpPr>
          <p:cNvPr id="4" name="Slide Number Placeholder 3"/>
          <p:cNvSpPr>
            <a:spLocks noGrp="1"/>
          </p:cNvSpPr>
          <p:nvPr>
            <p:ph type="sldNum" sz="quarter" idx="10"/>
          </p:nvPr>
        </p:nvSpPr>
        <p:spPr/>
        <p:txBody>
          <a:bodyPr/>
          <a:lstStyle/>
          <a:p>
            <a:fld id="{98DF5CD4-9BD9-42C9-BAA3-DC2569C24089}" type="slidenum">
              <a:rPr lang="en-US" smtClean="0"/>
              <a:t>6</a:t>
            </a:fld>
            <a:endParaRPr lang="en-US"/>
          </a:p>
        </p:txBody>
      </p:sp>
    </p:spTree>
    <p:extLst>
      <p:ext uri="{BB962C8B-B14F-4D97-AF65-F5344CB8AC3E}">
        <p14:creationId xmlns:p14="http://schemas.microsoft.com/office/powerpoint/2010/main" val="3320325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look at some information</a:t>
            </a:r>
            <a:r>
              <a:rPr lang="en-US" baseline="0" dirty="0" smtClean="0"/>
              <a:t> to keep in mind when conducting research online. There are six main ideas that are important to remember in order to conduct beneficial research. You must decide what type of research you are conducting. It is important to choose which online authorities and resources are suitable for the type of research that you are conducting. Be sure to use different search engines and keywords because it may result in different materials.  Do not forget to bookmark or stockpile good content that you find and may be able to use. Before using the content found, you should filter and validate the content. Finally, if required, be sure to quote and site the content that was used. </a:t>
            </a:r>
            <a:endParaRPr lang="en-US" dirty="0"/>
          </a:p>
        </p:txBody>
      </p:sp>
      <p:sp>
        <p:nvSpPr>
          <p:cNvPr id="4" name="Slide Number Placeholder 3"/>
          <p:cNvSpPr>
            <a:spLocks noGrp="1"/>
          </p:cNvSpPr>
          <p:nvPr>
            <p:ph type="sldNum" sz="quarter" idx="10"/>
          </p:nvPr>
        </p:nvSpPr>
        <p:spPr/>
        <p:txBody>
          <a:bodyPr/>
          <a:lstStyle/>
          <a:p>
            <a:fld id="{98DF5CD4-9BD9-42C9-BAA3-DC2569C24089}" type="slidenum">
              <a:rPr lang="en-US" smtClean="0"/>
              <a:t>7</a:t>
            </a:fld>
            <a:endParaRPr lang="en-US"/>
          </a:p>
        </p:txBody>
      </p:sp>
    </p:spTree>
    <p:extLst>
      <p:ext uri="{BB962C8B-B14F-4D97-AF65-F5344CB8AC3E}">
        <p14:creationId xmlns:p14="http://schemas.microsoft.com/office/powerpoint/2010/main" val="121524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important idea</a:t>
            </a:r>
            <a:r>
              <a:rPr lang="en-US" baseline="0" dirty="0" smtClean="0"/>
              <a:t> of online research is deciding what type of research you will be conducting for the assignment or task. There are two types of research: hard and soft. Hard research is scientific and objective research. This means that search will result in proven facts, figures, statistics, and measureable evidence. Examples of hard research are “Is income tax illegal in the USA?” “Chronic back pain can be treated by a combination of anti-inflammatories, caffeine, and fish oil.” Soft research is more subjective, cultural, and opinion-based. Examples of soft research are “Android phones are better than Apple </a:t>
            </a:r>
            <a:r>
              <a:rPr lang="en-US" baseline="0" dirty="0" err="1" smtClean="0"/>
              <a:t>Iphones</a:t>
            </a:r>
            <a:r>
              <a:rPr lang="en-US" baseline="0" dirty="0" smtClean="0"/>
              <a:t>.” or “Flickr is the best free photo gallery online.” These two types of research can also be combined to create another type of research. Examples of combined research are “The European economy will collapse by 2017.” During this research, people found statistics about the economy while also making opinionated claims. </a:t>
            </a:r>
            <a:endParaRPr lang="en-US" dirty="0"/>
          </a:p>
        </p:txBody>
      </p:sp>
      <p:sp>
        <p:nvSpPr>
          <p:cNvPr id="4" name="Slide Number Placeholder 3"/>
          <p:cNvSpPr>
            <a:spLocks noGrp="1"/>
          </p:cNvSpPr>
          <p:nvPr>
            <p:ph type="sldNum" sz="quarter" idx="10"/>
          </p:nvPr>
        </p:nvSpPr>
        <p:spPr/>
        <p:txBody>
          <a:bodyPr/>
          <a:lstStyle/>
          <a:p>
            <a:fld id="{98DF5CD4-9BD9-42C9-BAA3-DC2569C24089}" type="slidenum">
              <a:rPr lang="en-US" smtClean="0"/>
              <a:t>8</a:t>
            </a:fld>
            <a:endParaRPr lang="en-US"/>
          </a:p>
        </p:txBody>
      </p:sp>
    </p:spTree>
    <p:extLst>
      <p:ext uri="{BB962C8B-B14F-4D97-AF65-F5344CB8AC3E}">
        <p14:creationId xmlns:p14="http://schemas.microsoft.com/office/powerpoint/2010/main" val="1808674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After you have decided what type of research you are conducting, it is important</a:t>
            </a:r>
            <a:r>
              <a:rPr lang="en-US" baseline="0" dirty="0" smtClean="0"/>
              <a:t> to choose which online sources or authorities are suitable for the type of research. Because hard research requires hard facts and respected evidence, it is essential to use academic journals, </a:t>
            </a:r>
            <a:r>
              <a:rPr lang="en-US" dirty="0" smtClean="0"/>
              <a:t>government publications, government authorities, scientific and medical content sanctioned by known authorities, and</a:t>
            </a:r>
            <a:r>
              <a:rPr lang="en-US" baseline="0" dirty="0" smtClean="0"/>
              <a:t> </a:t>
            </a:r>
            <a:r>
              <a:rPr lang="en-US" dirty="0" smtClean="0"/>
              <a:t>archived news. Soft</a:t>
            </a:r>
            <a:r>
              <a:rPr lang="en-US" baseline="0" dirty="0" smtClean="0"/>
              <a:t> research is often about the opinions of respected online writers and publishers. Examples of sites to use for soft research are b</a:t>
            </a:r>
            <a:r>
              <a:rPr lang="en-US" dirty="0" smtClean="0"/>
              <a:t>logs, forums and discussion sites, consumer project review sites, commercial sites that are advertising-driven, and tech and computer sites. Can you think of some sites that would be suitable for hard or soft</a:t>
            </a:r>
            <a:r>
              <a:rPr lang="en-US" baseline="0" dirty="0" smtClean="0"/>
              <a:t> research?</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8DF5CD4-9BD9-42C9-BAA3-DC2569C24089}" type="slidenum">
              <a:rPr lang="en-US" smtClean="0"/>
              <a:t>9</a:t>
            </a:fld>
            <a:endParaRPr lang="en-US"/>
          </a:p>
        </p:txBody>
      </p:sp>
    </p:spTree>
    <p:extLst>
      <p:ext uri="{BB962C8B-B14F-4D97-AF65-F5344CB8AC3E}">
        <p14:creationId xmlns:p14="http://schemas.microsoft.com/office/powerpoint/2010/main" val="814181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824A80D-4CCF-4BA7-A5DB-753F0568915C}"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AF4E0526-2C41-49B6-B47F-7B8C116BEF47}"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6361175"/>
            <a:ext cx="1002794" cy="40538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24A80D-4CCF-4BA7-A5DB-753F0568915C}"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E0526-2C41-49B6-B47F-7B8C116BEF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24A80D-4CCF-4BA7-A5DB-753F0568915C}"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E0526-2C41-49B6-B47F-7B8C116BEF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24A80D-4CCF-4BA7-A5DB-753F0568915C}"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E0526-2C41-49B6-B47F-7B8C116BEF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824A80D-4CCF-4BA7-A5DB-753F0568915C}" type="datetimeFigureOut">
              <a:rPr lang="en-US" smtClean="0"/>
              <a:t>4/25/2016</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E0526-2C41-49B6-B47F-7B8C116BEF47}"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24A80D-4CCF-4BA7-A5DB-753F0568915C}"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E0526-2C41-49B6-B47F-7B8C116BEF4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24A80D-4CCF-4BA7-A5DB-753F0568915C}" type="datetimeFigureOut">
              <a:rPr lang="en-US" smtClean="0"/>
              <a:t>4/25/2016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4E0526-2C41-49B6-B47F-7B8C116BEF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24A80D-4CCF-4BA7-A5DB-753F0568915C}" type="datetimeFigureOut">
              <a:rPr lang="en-US" smtClean="0"/>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4E0526-2C41-49B6-B47F-7B8C116BEF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824A80D-4CCF-4BA7-A5DB-753F0568915C}" type="datetimeFigureOut">
              <a:rPr lang="en-US" smtClean="0"/>
              <a:t>4/25/2016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4E0526-2C41-49B6-B47F-7B8C116BEF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24A80D-4CCF-4BA7-A5DB-753F0568915C}"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E0526-2C41-49B6-B47F-7B8C116BEF47}"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824A80D-4CCF-4BA7-A5DB-753F0568915C}" type="datetimeFigureOut">
              <a:rPr lang="en-US" smtClean="0"/>
              <a:t>4/25/2016</a:t>
            </a:fld>
            <a:endParaRPr lang="en-US"/>
          </a:p>
        </p:txBody>
      </p:sp>
      <p:sp>
        <p:nvSpPr>
          <p:cNvPr id="7" name="Slide Number Placeholder 6"/>
          <p:cNvSpPr>
            <a:spLocks noGrp="1"/>
          </p:cNvSpPr>
          <p:nvPr>
            <p:ph type="sldNum" sz="quarter" idx="12"/>
          </p:nvPr>
        </p:nvSpPr>
        <p:spPr/>
        <p:txBody>
          <a:bodyPr/>
          <a:lstStyle/>
          <a:p>
            <a:fld id="{AF4E0526-2C41-49B6-B47F-7B8C116BEF47}"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2824A80D-4CCF-4BA7-A5DB-753F0568915C}" type="datetimeFigureOut">
              <a:rPr lang="en-US" smtClean="0"/>
              <a:t>4/25/2016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AF4E0526-2C41-49B6-B47F-7B8C116BEF47}"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01000" y="6361175"/>
            <a:ext cx="1002794" cy="40538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8.png"/><Relationship Id="rId12" Type="http://schemas.microsoft.com/office/2007/relationships/hdphoto" Target="../media/hdphoto4.wdp"/><Relationship Id="rId2" Type="http://schemas.openxmlformats.org/officeDocument/2006/relationships/audio" Target="../media/media10.wav"/><Relationship Id="rId1" Type="http://schemas.microsoft.com/office/2007/relationships/media" Target="../media/media10.wav"/><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7.png"/><Relationship Id="rId10" Type="http://schemas.microsoft.com/office/2007/relationships/hdphoto" Target="../media/hdphoto3.wdp"/><Relationship Id="rId4" Type="http://schemas.openxmlformats.org/officeDocument/2006/relationships/notesSlide" Target="../notesSlides/notesSlide10.xm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hyperlink" Target="https://owl.english.purdue.edu/owl/resource/560/01/" TargetMode="External"/><Relationship Id="rId5" Type="http://schemas.openxmlformats.org/officeDocument/2006/relationships/hyperlink" Target="https://owl.english.purdue.edu/owl/resource/747/01/" TargetMode="Externa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career-advice.monster.com/resumes-cover-letters/resume-writing-tips/whats-your-resume-objective/article.aspx" TargetMode="External"/><Relationship Id="rId2" Type="http://schemas.openxmlformats.org/officeDocument/2006/relationships/hyperlink" Target="http://netforbeginners.about.com/od/navigatingthenet/tp/How-to-Properly-Research-Online.htm" TargetMode="External"/><Relationship Id="rId1" Type="http://schemas.openxmlformats.org/officeDocument/2006/relationships/slideLayout" Target="../slideLayouts/slideLayout2.xml"/><Relationship Id="rId4" Type="http://schemas.openxmlformats.org/officeDocument/2006/relationships/hyperlink" Target="https://owl.english.purdue.edu/owl/resource/719/05/"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Adapting Resumes and Online Research</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6172200"/>
            <a:ext cx="609600" cy="609600"/>
          </a:xfrm>
          <a:prstGeom prst="rect">
            <a:avLst/>
          </a:prstGeom>
        </p:spPr>
      </p:pic>
    </p:spTree>
    <p:extLst>
      <p:ext uri="{BB962C8B-B14F-4D97-AF65-F5344CB8AC3E}">
        <p14:creationId xmlns:p14="http://schemas.microsoft.com/office/powerpoint/2010/main" val="40934146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89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Use different search engines and keywords</a:t>
            </a:r>
            <a:endParaRPr lang="en-US" dirty="0"/>
          </a:p>
        </p:txBody>
      </p:sp>
      <p:sp>
        <p:nvSpPr>
          <p:cNvPr id="3" name="Content Placeholder 2"/>
          <p:cNvSpPr>
            <a:spLocks noGrp="1"/>
          </p:cNvSpPr>
          <p:nvPr>
            <p:ph idx="1"/>
          </p:nvPr>
        </p:nvSpPr>
        <p:spPr/>
        <p:txBody>
          <a:bodyPr/>
          <a:lstStyle/>
          <a:p>
            <a:r>
              <a:rPr lang="en-US" dirty="0" smtClean="0"/>
              <a:t>Using various search engines may result in different types of search results. </a:t>
            </a:r>
          </a:p>
          <a:p>
            <a:r>
              <a:rPr lang="en-US" dirty="0" smtClean="0"/>
              <a:t>Using different keywords will broaden the search. </a:t>
            </a:r>
            <a:endParaRPr lang="en-US" dirty="0"/>
          </a:p>
        </p:txBody>
      </p:sp>
      <p:pic>
        <p:nvPicPr>
          <p:cNvPr id="2050"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6909" l="0" r="100000">
                        <a14:foregroundMark x1="80722" y1="43895" x2="80722" y2="43895"/>
                        <a14:foregroundMark x1="80412" y1="52241" x2="80412" y2="52241"/>
                        <a14:foregroundMark x1="83608" y1="63060" x2="83608" y2="63060"/>
                        <a14:foregroundMark x1="88247" y1="49614" x2="88247" y2="49614"/>
                        <a14:foregroundMark x1="87010" y1="55178" x2="87010" y2="55178"/>
                        <a14:foregroundMark x1="98041" y1="62133" x2="98041" y2="62133"/>
                        <a14:foregroundMark x1="27320" y1="13910" x2="27320" y2="13910"/>
                        <a14:foregroundMark x1="24433" y1="17002" x2="24433" y2="17002"/>
                        <a14:foregroundMark x1="40928" y1="9119" x2="40928" y2="9119"/>
                        <a14:foregroundMark x1="54845" y1="12674" x2="54845" y2="12674"/>
                        <a14:foregroundMark x1="19794" y1="89181" x2="19794" y2="89181"/>
                        <a14:foregroundMark x1="15361" y1="93045" x2="15361" y2="93045"/>
                        <a14:foregroundMark x1="21546" y1="86090" x2="21546" y2="86090"/>
                        <a14:foregroundMark x1="19794" y1="91808" x2="19794" y2="91808"/>
                        <a14:foregroundMark x1="96082" y1="46986" x2="96082" y2="46986"/>
                        <a14:foregroundMark x1="91959" y1="50850" x2="91959" y2="50850"/>
                      </a14:backgroundRemoval>
                    </a14:imgEffect>
                  </a14:imgLayer>
                </a14:imgProps>
              </a:ext>
              <a:ext uri="{28A0092B-C50C-407E-A947-70E740481C1C}">
                <a14:useLocalDpi xmlns:a14="http://schemas.microsoft.com/office/drawing/2010/main" val="0"/>
              </a:ext>
            </a:extLst>
          </a:blip>
          <a:srcRect/>
          <a:stretch>
            <a:fillRect/>
          </a:stretch>
        </p:blipFill>
        <p:spPr bwMode="auto">
          <a:xfrm>
            <a:off x="4876800" y="4164310"/>
            <a:ext cx="3752850" cy="2503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110" b="100000" l="0" r="100000">
                        <a14:foregroundMark x1="28267" y1="58219" x2="28267" y2="58219"/>
                        <a14:foregroundMark x1="42330" y1="50000" x2="42330" y2="50000"/>
                        <a14:foregroundMark x1="59375" y1="37671" x2="59375" y2="37671"/>
                        <a14:foregroundMark x1="85085" y1="23288" x2="85085" y2="23288"/>
                        <a14:foregroundMark x1="95170" y1="29452" x2="95170" y2="29452"/>
                        <a14:foregroundMark x1="94744" y1="79452" x2="94744" y2="79452"/>
                        <a14:foregroundMark x1="98295" y1="76027" x2="98295" y2="76027"/>
                      </a14:backgroundRemoval>
                    </a14:imgEffect>
                  </a14:imgLayer>
                </a14:imgProps>
              </a:ext>
              <a:ext uri="{28A0092B-C50C-407E-A947-70E740481C1C}">
                <a14:useLocalDpi xmlns:a14="http://schemas.microsoft.com/office/drawing/2010/main" val="0"/>
              </a:ext>
            </a:extLst>
          </a:blip>
          <a:srcRect/>
          <a:stretch>
            <a:fillRect/>
          </a:stretch>
        </p:blipFill>
        <p:spPr bwMode="auto">
          <a:xfrm>
            <a:off x="5105400" y="3276600"/>
            <a:ext cx="3886200" cy="805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424" b="97458" l="717" r="99283">
                        <a14:foregroundMark x1="6631" y1="29237" x2="6631" y2="29237"/>
                        <a14:foregroundMark x1="37097" y1="42797" x2="37097" y2="42797"/>
                        <a14:foregroundMark x1="37097" y1="18220" x2="37097" y2="18220"/>
                        <a14:foregroundMark x1="43548" y1="39831" x2="43548" y2="39831"/>
                        <a14:foregroundMark x1="93728" y1="27542" x2="93728" y2="27542"/>
                        <a14:foregroundMark x1="92652" y1="26271" x2="92652" y2="26271"/>
                      </a14:backgroundRemoval>
                    </a14:imgEffect>
                  </a14:imgLayer>
                </a14:imgProps>
              </a:ext>
              <a:ext uri="{28A0092B-C50C-407E-A947-70E740481C1C}">
                <a14:useLocalDpi xmlns:a14="http://schemas.microsoft.com/office/drawing/2010/main" val="0"/>
              </a:ext>
            </a:extLst>
          </a:blip>
          <a:srcRect/>
          <a:stretch>
            <a:fillRect/>
          </a:stretch>
        </p:blipFill>
        <p:spPr bwMode="auto">
          <a:xfrm>
            <a:off x="-74839" y="2667000"/>
            <a:ext cx="531495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http://about.ask.com/wp-content/uploads/2013/04/Ask-Logo-Medium.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500" b="90000" l="1000" r="90000">
                        <a14:foregroundMark x1="27500" y1="66667" x2="27500" y2="66667"/>
                        <a14:foregroundMark x1="29625" y1="58500" x2="29625" y2="58500"/>
                        <a14:foregroundMark x1="32625" y1="53000" x2="32625" y2="53000"/>
                        <a14:foregroundMark x1="34375" y1="47167" x2="34375" y2="47167"/>
                        <a14:foregroundMark x1="37125" y1="39000" x2="37125" y2="39000"/>
                        <a14:foregroundMark x1="37750" y1="47167" x2="37750" y2="47167"/>
                        <a14:foregroundMark x1="40125" y1="55333" x2="40125" y2="56667"/>
                        <a14:foregroundMark x1="40500" y1="63000" x2="40500" y2="64333"/>
                        <a14:foregroundMark x1="41500" y1="66667" x2="39125" y2="66667"/>
                        <a14:foregroundMark x1="34000" y1="62667" x2="34000" y2="62667"/>
                        <a14:foregroundMark x1="34750" y1="60333" x2="34750" y2="60333"/>
                        <a14:foregroundMark x1="37750" y1="56167" x2="37750" y2="56167"/>
                        <a14:foregroundMark x1="37125" y1="59833" x2="37125" y2="59833"/>
                        <a14:foregroundMark x1="37125" y1="59833" x2="37125" y2="59833"/>
                        <a14:foregroundMark x1="37125" y1="59833" x2="37125" y2="59833"/>
                        <a14:foregroundMark x1="38750" y1="61167" x2="38750" y2="61167"/>
                        <a14:foregroundMark x1="38750" y1="61167" x2="38750" y2="59000"/>
                        <a14:foregroundMark x1="38750" y1="54833" x2="38750" y2="54833"/>
                        <a14:foregroundMark x1="39750" y1="49500" x2="39750" y2="49500"/>
                        <a14:foregroundMark x1="39750" y1="49500" x2="39750" y2="49500"/>
                        <a14:foregroundMark x1="39500" y1="45333" x2="38375" y2="43167"/>
                        <a14:foregroundMark x1="38375" y1="42667" x2="38375" y2="42667"/>
                        <a14:foregroundMark x1="38375" y1="39500" x2="38125" y2="37167"/>
                        <a14:foregroundMark x1="50625" y1="63000" x2="50625" y2="63000"/>
                        <a14:foregroundMark x1="54375" y1="59833" x2="54375" y2="59833"/>
                        <a14:foregroundMark x1="54375" y1="59833" x2="54125" y2="56667"/>
                        <a14:foregroundMark x1="52000" y1="50333" x2="52000" y2="50333"/>
                        <a14:foregroundMark x1="52000" y1="50333" x2="51000" y2="48500"/>
                        <a14:foregroundMark x1="50375" y1="47667" x2="50375" y2="47667"/>
                        <a14:foregroundMark x1="50625" y1="46667" x2="50625" y2="46667"/>
                        <a14:foregroundMark x1="50375" y1="45333" x2="50375" y2="45333"/>
                        <a14:foregroundMark x1="53375" y1="44000" x2="53375" y2="44000"/>
                        <a14:foregroundMark x1="53375" y1="43500" x2="53375" y2="43500"/>
                        <a14:foregroundMark x1="54125" y1="43167" x2="54125" y2="43167"/>
                        <a14:foregroundMark x1="62625" y1="52167" x2="62625" y2="52167"/>
                        <a14:foregroundMark x1="62625" y1="52167" x2="62625" y2="52167"/>
                        <a14:foregroundMark x1="62625" y1="48000" x2="62625" y2="44833"/>
                        <a14:foregroundMark x1="63250" y1="43167" x2="64625" y2="35833"/>
                        <a14:foregroundMark x1="64625" y1="35833" x2="64625" y2="35833"/>
                        <a14:foregroundMark x1="64625" y1="35833" x2="64625" y2="35833"/>
                        <a14:foregroundMark x1="64250" y1="30333" x2="64250" y2="30333"/>
                        <a14:foregroundMark x1="64250" y1="30333" x2="64250" y2="30333"/>
                        <a14:foregroundMark x1="65250" y1="28167" x2="65625" y2="25833"/>
                        <a14:foregroundMark x1="61625" y1="59000" x2="61625" y2="59000"/>
                        <a14:foregroundMark x1="61625" y1="59000" x2="61625" y2="59000"/>
                        <a14:foregroundMark x1="60875" y1="57167" x2="60875" y2="57167"/>
                        <a14:foregroundMark x1="61625" y1="54000" x2="61625" y2="54000"/>
                        <a14:foregroundMark x1="61625" y1="54000" x2="61625" y2="54000"/>
                        <a14:foregroundMark x1="67625" y1="49000" x2="67625" y2="49000"/>
                        <a14:foregroundMark x1="67625" y1="49000" x2="67625" y2="49000"/>
                        <a14:foregroundMark x1="67625" y1="49500" x2="67625" y2="49500"/>
                        <a14:foregroundMark x1="69375" y1="56667" x2="69375" y2="56667"/>
                        <a14:foregroundMark x1="69375" y1="58500" x2="69375" y2="58500"/>
                        <a14:foregroundMark x1="69000" y1="49000" x2="69000" y2="49000"/>
                        <a14:foregroundMark x1="69000" y1="47667" x2="69375" y2="45833"/>
                        <a14:foregroundMark x1="70375" y1="43500" x2="70375" y2="43500"/>
                        <a14:foregroundMark x1="70750" y1="42667" x2="70750" y2="42667"/>
                        <a14:foregroundMark x1="86375" y1="17667" x2="86375" y2="17667"/>
                        <a14:foregroundMark x1="85750" y1="15000" x2="85750" y2="15000"/>
                        <a14:foregroundMark x1="83625" y1="14500" x2="83625" y2="14500"/>
                        <a14:foregroundMark x1="83625" y1="16833" x2="84000" y2="18167"/>
                        <a14:foregroundMark x1="84000" y1="18167" x2="84000" y2="18167"/>
                        <a14:foregroundMark x1="84000" y1="18167" x2="84000" y2="18167"/>
                        <a14:foregroundMark x1="84375" y1="15500" x2="84375" y2="15500"/>
                        <a14:foregroundMark x1="84375" y1="15500" x2="84375" y2="15500"/>
                        <a14:foregroundMark x1="84375" y1="15500" x2="84375" y2="15500"/>
                        <a14:foregroundMark x1="84375" y1="15500" x2="84375" y2="15500"/>
                        <a14:foregroundMark x1="84375" y1="15500" x2="84375" y2="15500"/>
                        <a14:foregroundMark x1="84375" y1="15500" x2="84375" y2="15500"/>
                        <a14:foregroundMark x1="84375" y1="15500" x2="84375" y2="15500"/>
                        <a14:foregroundMark x1="84375" y1="15500" x2="84375" y2="15500"/>
                        <a14:foregroundMark x1="84375" y1="15500" x2="84375" y2="15500"/>
                        <a14:foregroundMark x1="84375" y1="15500" x2="84375" y2="15500"/>
                      </a14:backgroundRemoval>
                    </a14:imgEffect>
                  </a14:imgLayer>
                </a14:imgProps>
              </a:ext>
              <a:ext uri="{28A0092B-C50C-407E-A947-70E740481C1C}">
                <a14:useLocalDpi xmlns:a14="http://schemas.microsoft.com/office/drawing/2010/main" val="0"/>
              </a:ext>
            </a:extLst>
          </a:blip>
          <a:srcRect/>
          <a:stretch>
            <a:fillRect/>
          </a:stretch>
        </p:blipFill>
        <p:spPr bwMode="auto">
          <a:xfrm>
            <a:off x="982436" y="4416879"/>
            <a:ext cx="32004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2400" y="6142265"/>
            <a:ext cx="609600" cy="609600"/>
          </a:xfrm>
          <a:prstGeom prst="rect">
            <a:avLst/>
          </a:prstGeom>
        </p:spPr>
      </p:pic>
    </p:spTree>
    <p:extLst>
      <p:ext uri="{BB962C8B-B14F-4D97-AF65-F5344CB8AC3E}">
        <p14:creationId xmlns:p14="http://schemas.microsoft.com/office/powerpoint/2010/main" val="25274187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Bookmark and stockpile good content</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a:t>CTRL-Click the interesting search engine result links. This will spawn a new tab page each time you CTRL-Click.</a:t>
            </a:r>
          </a:p>
          <a:p>
            <a:pPr marL="571500" indent="-457200">
              <a:buFont typeface="+mj-lt"/>
              <a:buAutoNum type="arabicPeriod"/>
            </a:pPr>
            <a:r>
              <a:rPr lang="en-US" dirty="0"/>
              <a:t>When you have 3 or 4 new tabs, quickly browse them and do an initial assessment on their credibility.</a:t>
            </a:r>
          </a:p>
          <a:p>
            <a:pPr marL="571500" indent="-457200">
              <a:buFont typeface="+mj-lt"/>
              <a:buAutoNum type="arabicPeriod"/>
            </a:pPr>
            <a:r>
              <a:rPr lang="en-US" dirty="0"/>
              <a:t>Bookmark any tabs you consider credible on first glance.</a:t>
            </a:r>
          </a:p>
          <a:p>
            <a:pPr marL="571500" indent="-457200">
              <a:buFont typeface="+mj-lt"/>
              <a:buAutoNum type="arabicPeriod"/>
            </a:pPr>
            <a:r>
              <a:rPr lang="en-US" dirty="0"/>
              <a:t>Close the tabs.</a:t>
            </a:r>
          </a:p>
          <a:p>
            <a:pPr marL="571500" indent="-457200">
              <a:buFont typeface="+mj-lt"/>
              <a:buAutoNum type="arabicPeriod"/>
            </a:pPr>
            <a:r>
              <a:rPr lang="en-US" dirty="0"/>
              <a:t>Repeat with the next batch of links.</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6204857"/>
            <a:ext cx="609600" cy="609600"/>
          </a:xfrm>
          <a:prstGeom prst="rect">
            <a:avLst/>
          </a:prstGeom>
        </p:spPr>
      </p:pic>
    </p:spTree>
    <p:extLst>
      <p:ext uri="{BB962C8B-B14F-4D97-AF65-F5344CB8AC3E}">
        <p14:creationId xmlns:p14="http://schemas.microsoft.com/office/powerpoint/2010/main" val="2401185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8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Filter and validate the content</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smtClean="0"/>
              <a:t>Carefully consider the author/source and the date of publication.</a:t>
            </a:r>
          </a:p>
          <a:p>
            <a:pPr marL="571500" indent="-457200">
              <a:buFont typeface="+mj-lt"/>
              <a:buAutoNum type="arabicPeriod"/>
            </a:pPr>
            <a:r>
              <a:rPr lang="en-US" dirty="0" smtClean="0"/>
              <a:t>Be suspicious of personal web pages and pages that have a amateur presentation.</a:t>
            </a:r>
          </a:p>
          <a:p>
            <a:pPr marL="571500" indent="-457200">
              <a:buFont typeface="+mj-lt"/>
              <a:buAutoNum type="arabicPeriod"/>
            </a:pPr>
            <a:r>
              <a:rPr lang="en-US" dirty="0" smtClean="0"/>
              <a:t>Be suspicious of any ranting, overstating, or overly positive or negative commentary.</a:t>
            </a:r>
          </a:p>
          <a:p>
            <a:pPr marL="571500" indent="-457200">
              <a:buFont typeface="+mj-lt"/>
              <a:buAutoNum type="arabicPeriod"/>
            </a:pPr>
            <a:r>
              <a:rPr lang="en-US" dirty="0" smtClean="0"/>
              <a:t>Be suspicious of scientific or medical pages that display scientific or medical advertising.</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6172200"/>
            <a:ext cx="609600" cy="609600"/>
          </a:xfrm>
          <a:prstGeom prst="rect">
            <a:avLst/>
          </a:prstGeom>
        </p:spPr>
      </p:pic>
    </p:spTree>
    <p:extLst>
      <p:ext uri="{BB962C8B-B14F-4D97-AF65-F5344CB8AC3E}">
        <p14:creationId xmlns:p14="http://schemas.microsoft.com/office/powerpoint/2010/main" val="13949825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67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Quote and site the content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Many research tasks require that the material found must be quoted. </a:t>
            </a:r>
          </a:p>
          <a:p>
            <a:r>
              <a:rPr lang="en-US" dirty="0" smtClean="0"/>
              <a:t>Be sure to directly quote the author or summarize the content in your own words so that plagiarism is not a problem. </a:t>
            </a:r>
          </a:p>
          <a:p>
            <a:r>
              <a:rPr lang="en-US" dirty="0" smtClean="0"/>
              <a:t>Citing can be done in the APA or MLA format.</a:t>
            </a:r>
          </a:p>
          <a:p>
            <a:endParaRPr lang="en-US" dirty="0"/>
          </a:p>
          <a:p>
            <a:endParaRPr lang="en-US" dirty="0" smtClean="0"/>
          </a:p>
          <a:p>
            <a:pPr marL="114300" indent="0" algn="ctr">
              <a:buNone/>
            </a:pPr>
            <a:r>
              <a:rPr lang="en-US" dirty="0" smtClean="0"/>
              <a:t>MLA Formatting Help</a:t>
            </a:r>
            <a:r>
              <a:rPr lang="en-US" dirty="0"/>
              <a:t>: </a:t>
            </a:r>
            <a:r>
              <a:rPr lang="en-US" dirty="0">
                <a:hlinkClick r:id="rId5"/>
              </a:rPr>
              <a:t>https://owl.english.purdue.edu/owl/resource/747/01</a:t>
            </a:r>
            <a:r>
              <a:rPr lang="en-US" dirty="0" smtClean="0">
                <a:hlinkClick r:id="rId5"/>
              </a:rPr>
              <a:t>/</a:t>
            </a:r>
            <a:r>
              <a:rPr lang="en-US" dirty="0" smtClean="0"/>
              <a:t> </a:t>
            </a:r>
          </a:p>
          <a:p>
            <a:pPr marL="114300" indent="0" algn="ctr">
              <a:buNone/>
            </a:pPr>
            <a:r>
              <a:rPr lang="en-US" dirty="0" smtClean="0"/>
              <a:t>APA Formatting Help: </a:t>
            </a:r>
            <a:r>
              <a:rPr lang="en-US" dirty="0" smtClean="0">
                <a:hlinkClick r:id="rId6"/>
              </a:rPr>
              <a:t>https</a:t>
            </a:r>
            <a:r>
              <a:rPr lang="en-US" dirty="0">
                <a:hlinkClick r:id="rId6"/>
              </a:rPr>
              <a:t>://owl.english.purdue.edu/owl/resource/560/01</a:t>
            </a:r>
            <a:r>
              <a:rPr lang="en-US" dirty="0" smtClean="0">
                <a:hlinkClick r:id="rId6"/>
              </a:rPr>
              <a:t>/</a:t>
            </a:r>
            <a:r>
              <a:rPr lang="en-US" dirty="0" smtClean="0"/>
              <a:t> </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200" y="6172200"/>
            <a:ext cx="609600" cy="609600"/>
          </a:xfrm>
          <a:prstGeom prst="rect">
            <a:avLst/>
          </a:prstGeom>
        </p:spPr>
      </p:pic>
    </p:spTree>
    <p:extLst>
      <p:ext uri="{BB962C8B-B14F-4D97-AF65-F5344CB8AC3E}">
        <p14:creationId xmlns:p14="http://schemas.microsoft.com/office/powerpoint/2010/main" val="10545574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8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304800" y="1752600"/>
            <a:ext cx="8382000" cy="4373563"/>
          </a:xfrm>
        </p:spPr>
        <p:txBody>
          <a:bodyPr/>
          <a:lstStyle/>
          <a:p>
            <a:r>
              <a:rPr lang="en-US" dirty="0">
                <a:hlinkClick r:id="rId2"/>
              </a:rPr>
              <a:t>http://</a:t>
            </a:r>
            <a:r>
              <a:rPr lang="en-US" dirty="0" smtClean="0">
                <a:hlinkClick r:id="rId2"/>
              </a:rPr>
              <a:t>netforbeginners.about.com/od/navigatingthenet/tp/How-to-Properly-Research-Online.htm</a:t>
            </a:r>
            <a:endParaRPr lang="en-US" dirty="0" smtClean="0"/>
          </a:p>
          <a:p>
            <a:r>
              <a:rPr lang="en-US" dirty="0">
                <a:hlinkClick r:id="rId3"/>
              </a:rPr>
              <a:t>http://</a:t>
            </a:r>
            <a:r>
              <a:rPr lang="en-US" dirty="0" smtClean="0">
                <a:hlinkClick r:id="rId3"/>
              </a:rPr>
              <a:t>career-advice.monster.com/resumes-cover-letters/resume-writing-tips/whats-your-resume-objective/article.aspx</a:t>
            </a:r>
            <a:endParaRPr lang="en-US" dirty="0" smtClean="0"/>
          </a:p>
          <a:p>
            <a:r>
              <a:rPr lang="en-US" dirty="0">
                <a:hlinkClick r:id="rId4"/>
              </a:rPr>
              <a:t>https://owl.english.purdue.edu/owl/resource/719/05</a:t>
            </a:r>
            <a:r>
              <a:rPr lang="en-US" dirty="0" smtClean="0">
                <a:hlinkClick r:id="rId4"/>
              </a:rPr>
              <a:t>/</a:t>
            </a:r>
            <a:endParaRPr lang="en-US" dirty="0" smtClean="0"/>
          </a:p>
          <a:p>
            <a:endParaRPr lang="en-US" dirty="0" smtClean="0"/>
          </a:p>
          <a:p>
            <a:endParaRPr lang="en-US" dirty="0"/>
          </a:p>
        </p:txBody>
      </p:sp>
    </p:spTree>
    <p:extLst>
      <p:ext uri="{BB962C8B-B14F-4D97-AF65-F5344CB8AC3E}">
        <p14:creationId xmlns:p14="http://schemas.microsoft.com/office/powerpoint/2010/main" val="2888634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a Resume</a:t>
            </a:r>
            <a:endParaRPr lang="en-US" dirty="0"/>
          </a:p>
        </p:txBody>
      </p:sp>
      <p:sp>
        <p:nvSpPr>
          <p:cNvPr id="3" name="Content Placeholder 2"/>
          <p:cNvSpPr>
            <a:spLocks noGrp="1"/>
          </p:cNvSpPr>
          <p:nvPr>
            <p:ph idx="1"/>
          </p:nvPr>
        </p:nvSpPr>
        <p:spPr/>
        <p:txBody>
          <a:bodyPr>
            <a:normAutofit/>
          </a:bodyPr>
          <a:lstStyle/>
          <a:p>
            <a:r>
              <a:rPr lang="en-US" sz="2800" dirty="0" smtClean="0"/>
              <a:t>Serves as your first impression to the employer.</a:t>
            </a:r>
          </a:p>
          <a:p>
            <a:endParaRPr lang="en-US" sz="2800" dirty="0" smtClean="0"/>
          </a:p>
          <a:p>
            <a:r>
              <a:rPr lang="en-US" sz="2800" dirty="0" smtClean="0"/>
              <a:t>Demonstrates professionalism.</a:t>
            </a:r>
          </a:p>
          <a:p>
            <a:endParaRPr lang="en-US" sz="2800" dirty="0" smtClean="0"/>
          </a:p>
          <a:p>
            <a:r>
              <a:rPr lang="en-US" sz="2800" dirty="0" smtClean="0"/>
              <a:t>Can lead to an interview.</a:t>
            </a:r>
            <a:endParaRPr lang="en-US" sz="28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172200"/>
            <a:ext cx="609600" cy="609600"/>
          </a:xfrm>
          <a:prstGeom prst="rect">
            <a:avLst/>
          </a:prstGeom>
        </p:spPr>
      </p:pic>
    </p:spTree>
    <p:extLst>
      <p:ext uri="{BB962C8B-B14F-4D97-AF65-F5344CB8AC3E}">
        <p14:creationId xmlns:p14="http://schemas.microsoft.com/office/powerpoint/2010/main" val="38673590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08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017" y="304800"/>
            <a:ext cx="8201966" cy="557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6087626"/>
            <a:ext cx="7086600" cy="400110"/>
          </a:xfrm>
          <a:prstGeom prst="rect">
            <a:avLst/>
          </a:prstGeom>
          <a:noFill/>
        </p:spPr>
        <p:txBody>
          <a:bodyPr wrap="square" rtlCol="0">
            <a:spAutoFit/>
          </a:bodyPr>
          <a:lstStyle/>
          <a:p>
            <a:pPr algn="ctr"/>
            <a:r>
              <a:rPr lang="en-US" sz="2000" b="1" dirty="0" smtClean="0"/>
              <a:t>Additional Section: Skills Section</a:t>
            </a:r>
            <a:endParaRPr lang="en-US" sz="2000" b="1"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6217" y="6087626"/>
            <a:ext cx="609600" cy="60960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1000" y="6361175"/>
            <a:ext cx="1002794" cy="405385"/>
          </a:xfrm>
          <a:prstGeom prst="rect">
            <a:avLst/>
          </a:prstGeom>
        </p:spPr>
      </p:pic>
    </p:spTree>
    <p:extLst>
      <p:ext uri="{BB962C8B-B14F-4D97-AF65-F5344CB8AC3E}">
        <p14:creationId xmlns:p14="http://schemas.microsoft.com/office/powerpoint/2010/main" val="16665192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67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Resume parts: objective</a:t>
            </a:r>
            <a:endParaRPr lang="en-US" dirty="0"/>
          </a:p>
        </p:txBody>
      </p:sp>
      <p:sp>
        <p:nvSpPr>
          <p:cNvPr id="3" name="Content Placeholder 2"/>
          <p:cNvSpPr>
            <a:spLocks noGrp="1"/>
          </p:cNvSpPr>
          <p:nvPr>
            <p:ph idx="1"/>
          </p:nvPr>
        </p:nvSpPr>
        <p:spPr/>
        <p:txBody>
          <a:bodyPr/>
          <a:lstStyle/>
          <a:p>
            <a:r>
              <a:rPr lang="en-US" dirty="0" smtClean="0"/>
              <a:t>What are you trying to accomplish?</a:t>
            </a:r>
          </a:p>
          <a:p>
            <a:r>
              <a:rPr lang="en-US" dirty="0" smtClean="0"/>
              <a:t>Can prove to employers that you are familiar with the job. </a:t>
            </a:r>
          </a:p>
          <a:p>
            <a:r>
              <a:rPr lang="en-US" dirty="0" smtClean="0"/>
              <a:t>Optional section but it is encouraged. </a:t>
            </a:r>
          </a:p>
          <a:p>
            <a:r>
              <a:rPr lang="en-US" dirty="0" smtClean="0"/>
              <a:t>Must be customized to match the job you are applying for.</a:t>
            </a:r>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038600"/>
            <a:ext cx="3667125"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2400" y="6096000"/>
            <a:ext cx="609600" cy="609600"/>
          </a:xfrm>
          <a:prstGeom prst="rect">
            <a:avLst/>
          </a:prstGeom>
        </p:spPr>
      </p:pic>
    </p:spTree>
    <p:extLst>
      <p:ext uri="{BB962C8B-B14F-4D97-AF65-F5344CB8AC3E}">
        <p14:creationId xmlns:p14="http://schemas.microsoft.com/office/powerpoint/2010/main" val="25559307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9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Objective Section</a:t>
            </a:r>
            <a:endParaRPr lang="en-US" dirty="0"/>
          </a:p>
        </p:txBody>
      </p:sp>
      <p:sp>
        <p:nvSpPr>
          <p:cNvPr id="3" name="Content Placeholder 2"/>
          <p:cNvSpPr>
            <a:spLocks noGrp="1"/>
          </p:cNvSpPr>
          <p:nvPr>
            <p:ph idx="1"/>
          </p:nvPr>
        </p:nvSpPr>
        <p:spPr/>
        <p:txBody>
          <a:bodyPr>
            <a:normAutofit/>
          </a:bodyPr>
          <a:lstStyle/>
          <a:p>
            <a:r>
              <a:rPr lang="en-US" dirty="0"/>
              <a:t>Focus on how you would benefit the employer, not on how the employer would benefit you. </a:t>
            </a:r>
            <a:br>
              <a:rPr lang="en-US" dirty="0"/>
            </a:br>
            <a:r>
              <a:rPr lang="en-US" dirty="0"/>
              <a:t> </a:t>
            </a:r>
          </a:p>
          <a:p>
            <a:r>
              <a:rPr lang="en-US" dirty="0"/>
              <a:t>Don't be vague. </a:t>
            </a:r>
            <a:br>
              <a:rPr lang="en-US" dirty="0"/>
            </a:br>
            <a:r>
              <a:rPr lang="en-US" dirty="0"/>
              <a:t> </a:t>
            </a:r>
          </a:p>
          <a:p>
            <a:r>
              <a:rPr lang="en-US" dirty="0"/>
              <a:t>Keep it concise and targeted. </a:t>
            </a:r>
            <a:r>
              <a:rPr lang="en-US" dirty="0" smtClean="0"/>
              <a:t>The </a:t>
            </a:r>
            <a:r>
              <a:rPr lang="en-US" dirty="0"/>
              <a:t>best resume objectives contain a desired job title or target. </a:t>
            </a:r>
            <a:br>
              <a:rPr lang="en-US" dirty="0"/>
            </a:br>
            <a:r>
              <a:rPr lang="en-US" dirty="0"/>
              <a:t> </a:t>
            </a:r>
          </a:p>
          <a:p>
            <a:r>
              <a:rPr lang="en-US" dirty="0"/>
              <a:t>If you have more than one career goal, create a different resume version for each objective.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6172200"/>
            <a:ext cx="609600" cy="609600"/>
          </a:xfrm>
          <a:prstGeom prst="rect">
            <a:avLst/>
          </a:prstGeom>
        </p:spPr>
      </p:pic>
    </p:spTree>
    <p:extLst>
      <p:ext uri="{BB962C8B-B14F-4D97-AF65-F5344CB8AC3E}">
        <p14:creationId xmlns:p14="http://schemas.microsoft.com/office/powerpoint/2010/main" val="27654871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8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Resume Parts: Skills</a:t>
            </a:r>
            <a:endParaRPr lang="en-US" dirty="0"/>
          </a:p>
        </p:txBody>
      </p:sp>
      <p:sp>
        <p:nvSpPr>
          <p:cNvPr id="3" name="Content Placeholder 2"/>
          <p:cNvSpPr>
            <a:spLocks noGrp="1"/>
          </p:cNvSpPr>
          <p:nvPr>
            <p:ph idx="1"/>
          </p:nvPr>
        </p:nvSpPr>
        <p:spPr/>
        <p:txBody>
          <a:bodyPr>
            <a:normAutofit lnSpcReduction="10000"/>
          </a:bodyPr>
          <a:lstStyle/>
          <a:p>
            <a:r>
              <a:rPr lang="en-US" dirty="0"/>
              <a:t>List jobs, activities, projects and special offices.</a:t>
            </a:r>
          </a:p>
          <a:p>
            <a:r>
              <a:rPr lang="en-US" dirty="0"/>
              <a:t>Think of skills you have gained through those experiences.</a:t>
            </a:r>
          </a:p>
          <a:p>
            <a:r>
              <a:rPr lang="en-US" dirty="0"/>
              <a:t>Group these skills into three to five job-related skills categories and use these as headings.</a:t>
            </a:r>
          </a:p>
          <a:p>
            <a:r>
              <a:rPr lang="en-US" dirty="0"/>
              <a:t>List your skills with significant details under the headings.</a:t>
            </a:r>
          </a:p>
          <a:p>
            <a:r>
              <a:rPr lang="en-US" dirty="0"/>
              <a:t>Arrange headings in order of importance as they relate to your career objective.</a:t>
            </a:r>
          </a:p>
          <a:p>
            <a:r>
              <a:rPr lang="en-US" dirty="0"/>
              <a:t>Arrange skills under headings in order of importance according to your goal.</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6096000"/>
            <a:ext cx="609600" cy="609600"/>
          </a:xfrm>
          <a:prstGeom prst="rect">
            <a:avLst/>
          </a:prstGeom>
        </p:spPr>
      </p:pic>
    </p:spTree>
    <p:extLst>
      <p:ext uri="{BB962C8B-B14F-4D97-AF65-F5344CB8AC3E}">
        <p14:creationId xmlns:p14="http://schemas.microsoft.com/office/powerpoint/2010/main" val="12505886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1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Online Research</a:t>
            </a:r>
            <a:endParaRPr lang="en-US"/>
          </a:p>
        </p:txBody>
      </p:sp>
      <p:sp>
        <p:nvSpPr>
          <p:cNvPr id="3" name="Content Placeholder 2"/>
          <p:cNvSpPr>
            <a:spLocks noGrp="1"/>
          </p:cNvSpPr>
          <p:nvPr>
            <p:ph idx="1"/>
          </p:nvPr>
        </p:nvSpPr>
        <p:spPr/>
        <p:txBody>
          <a:bodyPr/>
          <a:lstStyle/>
          <a:p>
            <a:pPr marL="571500" indent="-457200">
              <a:buFont typeface="+mj-lt"/>
              <a:buAutoNum type="arabicPeriod"/>
            </a:pPr>
            <a:r>
              <a:rPr lang="en-US" dirty="0" smtClean="0"/>
              <a:t>Decide what type of research.</a:t>
            </a:r>
          </a:p>
          <a:p>
            <a:pPr marL="571500" indent="-457200">
              <a:buFont typeface="+mj-lt"/>
              <a:buAutoNum type="arabicPeriod"/>
            </a:pPr>
            <a:r>
              <a:rPr lang="en-US" dirty="0" smtClean="0"/>
              <a:t>Choose which online authorities are suitable.</a:t>
            </a:r>
          </a:p>
          <a:p>
            <a:pPr marL="571500" indent="-457200">
              <a:buFont typeface="+mj-lt"/>
              <a:buAutoNum type="arabicPeriod"/>
            </a:pPr>
            <a:r>
              <a:rPr lang="en-US" dirty="0" smtClean="0"/>
              <a:t>Use different search engines and key words.</a:t>
            </a:r>
          </a:p>
          <a:p>
            <a:pPr marL="571500" indent="-457200">
              <a:buFont typeface="+mj-lt"/>
              <a:buAutoNum type="arabicPeriod"/>
            </a:pPr>
            <a:r>
              <a:rPr lang="en-US" dirty="0" smtClean="0"/>
              <a:t>Bookmark and stockpile good content.</a:t>
            </a:r>
          </a:p>
          <a:p>
            <a:pPr marL="571500" indent="-457200">
              <a:buFont typeface="+mj-lt"/>
              <a:buAutoNum type="arabicPeriod"/>
            </a:pPr>
            <a:r>
              <a:rPr lang="en-US" dirty="0" smtClean="0"/>
              <a:t>Filter and validate the content.</a:t>
            </a:r>
          </a:p>
          <a:p>
            <a:pPr marL="571500" indent="-457200">
              <a:buFont typeface="+mj-lt"/>
              <a:buAutoNum type="arabicPeriod"/>
            </a:pPr>
            <a:r>
              <a:rPr lang="en-US" dirty="0" smtClean="0"/>
              <a:t>Quote and site the content.</a:t>
            </a: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25" y="4454979"/>
            <a:ext cx="371475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2400" y="6172200"/>
            <a:ext cx="609600" cy="609600"/>
          </a:xfrm>
          <a:prstGeom prst="rect">
            <a:avLst/>
          </a:prstGeom>
        </p:spPr>
      </p:pic>
    </p:spTree>
    <p:extLst>
      <p:ext uri="{BB962C8B-B14F-4D97-AF65-F5344CB8AC3E}">
        <p14:creationId xmlns:p14="http://schemas.microsoft.com/office/powerpoint/2010/main" val="34498027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6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Decide what type of research</a:t>
            </a:r>
            <a:endParaRPr lang="en-US" dirty="0"/>
          </a:p>
        </p:txBody>
      </p:sp>
      <p:sp>
        <p:nvSpPr>
          <p:cNvPr id="3" name="Content Placeholder 2"/>
          <p:cNvSpPr>
            <a:spLocks noGrp="1"/>
          </p:cNvSpPr>
          <p:nvPr>
            <p:ph idx="1"/>
          </p:nvPr>
        </p:nvSpPr>
        <p:spPr/>
        <p:txBody>
          <a:bodyPr/>
          <a:lstStyle/>
          <a:p>
            <a:r>
              <a:rPr lang="en-US" dirty="0" smtClean="0"/>
              <a:t>Hard research: Scientific and objective research.</a:t>
            </a:r>
          </a:p>
          <a:p>
            <a:pPr lvl="1"/>
            <a:r>
              <a:rPr lang="en-US" dirty="0" smtClean="0"/>
              <a:t>Proven facts, figures, statistics, and measureable evidence is critical.</a:t>
            </a:r>
          </a:p>
          <a:p>
            <a:r>
              <a:rPr lang="en-US" dirty="0" smtClean="0"/>
              <a:t>Soft research: Topics that are more subjective, cultural, and opinion-based.</a:t>
            </a:r>
          </a:p>
          <a:p>
            <a:r>
              <a:rPr lang="en-US" dirty="0" smtClean="0"/>
              <a:t>Combined soft and hard research.</a:t>
            </a:r>
          </a:p>
          <a:p>
            <a:pPr lvl="1"/>
            <a:r>
              <a:rPr lang="en-US" dirty="0" smtClean="0"/>
              <a:t>Having facts and figures while also having opinions to debate.</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6172200"/>
            <a:ext cx="609600" cy="609600"/>
          </a:xfrm>
          <a:prstGeom prst="rect">
            <a:avLst/>
          </a:prstGeom>
        </p:spPr>
      </p:pic>
    </p:spTree>
    <p:extLst>
      <p:ext uri="{BB962C8B-B14F-4D97-AF65-F5344CB8AC3E}">
        <p14:creationId xmlns:p14="http://schemas.microsoft.com/office/powerpoint/2010/main" val="21234015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14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Choose which online authorities are suitable</a:t>
            </a:r>
            <a:endParaRPr lang="en-US" dirty="0"/>
          </a:p>
        </p:txBody>
      </p:sp>
      <p:sp>
        <p:nvSpPr>
          <p:cNvPr id="3" name="Content Placeholder 2"/>
          <p:cNvSpPr>
            <a:spLocks noGrp="1"/>
          </p:cNvSpPr>
          <p:nvPr>
            <p:ph idx="1"/>
          </p:nvPr>
        </p:nvSpPr>
        <p:spPr/>
        <p:txBody>
          <a:bodyPr/>
          <a:lstStyle/>
          <a:p>
            <a:r>
              <a:rPr lang="en-US" dirty="0" smtClean="0"/>
              <a:t>Hard research requires hard facts and respected evidence.</a:t>
            </a:r>
          </a:p>
          <a:p>
            <a:pPr lvl="1"/>
            <a:r>
              <a:rPr lang="en-US" dirty="0" smtClean="0"/>
              <a:t>Academic journals, government publications, government authorities, scientific and medical content sanctioned by known authorities, archived news</a:t>
            </a:r>
          </a:p>
          <a:p>
            <a:r>
              <a:rPr lang="en-US" dirty="0" smtClean="0"/>
              <a:t>Soft research is often about the opinions of respected online writers/publishers.</a:t>
            </a:r>
          </a:p>
          <a:p>
            <a:pPr lvl="1"/>
            <a:r>
              <a:rPr lang="en-US" dirty="0" smtClean="0"/>
              <a:t>Blogs, forums and discussion sites, consumer project review sites, commercial sites that are advertising-driven, tech and computer sites. </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6096000"/>
            <a:ext cx="609600" cy="609600"/>
          </a:xfrm>
          <a:prstGeom prst="rect">
            <a:avLst/>
          </a:prstGeom>
        </p:spPr>
      </p:pic>
    </p:spTree>
    <p:extLst>
      <p:ext uri="{BB962C8B-B14F-4D97-AF65-F5344CB8AC3E}">
        <p14:creationId xmlns:p14="http://schemas.microsoft.com/office/powerpoint/2010/main" val="23361601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94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5"/>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472</TotalTime>
  <Words>2200</Words>
  <Application>Microsoft Office PowerPoint</Application>
  <PresentationFormat>On-screen Show (4:3)</PresentationFormat>
  <Paragraphs>98</Paragraphs>
  <Slides>14</Slides>
  <Notes>13</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Book Antiqua</vt:lpstr>
      <vt:lpstr>Calibri</vt:lpstr>
      <vt:lpstr>Century Gothic</vt:lpstr>
      <vt:lpstr>Apothecary</vt:lpstr>
      <vt:lpstr>Adapting Resumes and Online Research</vt:lpstr>
      <vt:lpstr>The Importance of a Resume</vt:lpstr>
      <vt:lpstr>PowerPoint Presentation</vt:lpstr>
      <vt:lpstr>Resume parts: objective</vt:lpstr>
      <vt:lpstr>Tips for Objective Section</vt:lpstr>
      <vt:lpstr>Resume Parts: Skills</vt:lpstr>
      <vt:lpstr>Online Research</vt:lpstr>
      <vt:lpstr>1. Decide what type of research</vt:lpstr>
      <vt:lpstr>2. Choose which online authorities are suitable</vt:lpstr>
      <vt:lpstr>3. Use different search engines and keywords</vt:lpstr>
      <vt:lpstr>4. Bookmark and stockpile good content</vt:lpstr>
      <vt:lpstr>5. Filter and validate the content</vt:lpstr>
      <vt:lpstr>6. Quote and site the content</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Adapting Resumes and Online Research</dc:title>
  <dc:creator>LenovoOwner</dc:creator>
  <cp:lastModifiedBy>Williams, Lisa L</cp:lastModifiedBy>
  <cp:revision>46</cp:revision>
  <dcterms:created xsi:type="dcterms:W3CDTF">2014-12-12T13:50:02Z</dcterms:created>
  <dcterms:modified xsi:type="dcterms:W3CDTF">2016-04-25T18:25:17Z</dcterms:modified>
</cp:coreProperties>
</file>